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3" r:id="rId5"/>
    <p:sldMasterId id="2147483665" r:id="rId6"/>
    <p:sldMasterId id="2147483667" r:id="rId7"/>
    <p:sldMasterId id="2147483669" r:id="rId8"/>
    <p:sldMasterId id="2147483648" r:id="rId9"/>
    <p:sldMasterId id="2147483673" r:id="rId10"/>
    <p:sldMasterId id="2147483671" r:id="rId11"/>
  </p:sldMasterIdLst>
  <p:notesMasterIdLst>
    <p:notesMasterId r:id="rId62"/>
  </p:notesMasterIdLst>
  <p:handoutMasterIdLst>
    <p:handoutMasterId r:id="rId63"/>
  </p:handoutMasterIdLst>
  <p:sldIdLst>
    <p:sldId id="370" r:id="rId12"/>
    <p:sldId id="297" r:id="rId13"/>
    <p:sldId id="307" r:id="rId14"/>
    <p:sldId id="277" r:id="rId15"/>
    <p:sldId id="290" r:id="rId16"/>
    <p:sldId id="304" r:id="rId17"/>
    <p:sldId id="300" r:id="rId18"/>
    <p:sldId id="305" r:id="rId19"/>
    <p:sldId id="360" r:id="rId20"/>
    <p:sldId id="306" r:id="rId21"/>
    <p:sldId id="301" r:id="rId22"/>
    <p:sldId id="311" r:id="rId23"/>
    <p:sldId id="312" r:id="rId24"/>
    <p:sldId id="320" r:id="rId25"/>
    <p:sldId id="324" r:id="rId26"/>
    <p:sldId id="313" r:id="rId27"/>
    <p:sldId id="314" r:id="rId28"/>
    <p:sldId id="315" r:id="rId29"/>
    <p:sldId id="316" r:id="rId30"/>
    <p:sldId id="317" r:id="rId31"/>
    <p:sldId id="318" r:id="rId32"/>
    <p:sldId id="319" r:id="rId33"/>
    <p:sldId id="321" r:id="rId34"/>
    <p:sldId id="322" r:id="rId35"/>
    <p:sldId id="323" r:id="rId36"/>
    <p:sldId id="339" r:id="rId37"/>
    <p:sldId id="325" r:id="rId38"/>
    <p:sldId id="327" r:id="rId39"/>
    <p:sldId id="328" r:id="rId40"/>
    <p:sldId id="349" r:id="rId41"/>
    <p:sldId id="330" r:id="rId42"/>
    <p:sldId id="333" r:id="rId43"/>
    <p:sldId id="366" r:id="rId44"/>
    <p:sldId id="367" r:id="rId45"/>
    <p:sldId id="365" r:id="rId46"/>
    <p:sldId id="342" r:id="rId47"/>
    <p:sldId id="329" r:id="rId48"/>
    <p:sldId id="340" r:id="rId49"/>
    <p:sldId id="344" r:id="rId50"/>
    <p:sldId id="345" r:id="rId51"/>
    <p:sldId id="346" r:id="rId52"/>
    <p:sldId id="362" r:id="rId53"/>
    <p:sldId id="310" r:id="rId54"/>
    <p:sldId id="351" r:id="rId55"/>
    <p:sldId id="356" r:id="rId56"/>
    <p:sldId id="341" r:id="rId57"/>
    <p:sldId id="368" r:id="rId58"/>
    <p:sldId id="369" r:id="rId59"/>
    <p:sldId id="361" r:id="rId60"/>
    <p:sldId id="357" r:id="rId61"/>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1C2552-824F-4EFF-B24B-07ED5C43F021}">
          <p14:sldIdLst/>
        </p14:section>
        <p14:section name="Introduction" id="{63275F24-2B99-40B4-8F2C-6BDC85251F41}">
          <p14:sldIdLst>
            <p14:sldId id="370"/>
            <p14:sldId id="297"/>
            <p14:sldId id="307"/>
            <p14:sldId id="277"/>
            <p14:sldId id="290"/>
            <p14:sldId id="304"/>
            <p14:sldId id="300"/>
            <p14:sldId id="305"/>
            <p14:sldId id="360"/>
            <p14:sldId id="306"/>
          </p14:sldIdLst>
        </p14:section>
        <p14:section name="Step One: Recognize" id="{BCEBA010-26D3-4E8E-B10F-4F429B63094F}">
          <p14:sldIdLst>
            <p14:sldId id="301"/>
            <p14:sldId id="311"/>
            <p14:sldId id="312"/>
            <p14:sldId id="320"/>
            <p14:sldId id="324"/>
            <p14:sldId id="313"/>
            <p14:sldId id="314"/>
            <p14:sldId id="315"/>
            <p14:sldId id="316"/>
            <p14:sldId id="317"/>
            <p14:sldId id="318"/>
            <p14:sldId id="319"/>
            <p14:sldId id="321"/>
            <p14:sldId id="322"/>
            <p14:sldId id="323"/>
            <p14:sldId id="339"/>
            <p14:sldId id="325"/>
            <p14:sldId id="327"/>
            <p14:sldId id="328"/>
          </p14:sldIdLst>
        </p14:section>
        <p14:section name="Step Two: Identify" id="{DB932D8D-35EE-4AB9-8DA0-A35F88D46325}">
          <p14:sldIdLst>
            <p14:sldId id="349"/>
            <p14:sldId id="330"/>
            <p14:sldId id="333"/>
            <p14:sldId id="366"/>
            <p14:sldId id="367"/>
            <p14:sldId id="365"/>
            <p14:sldId id="342"/>
          </p14:sldIdLst>
        </p14:section>
        <p14:section name="Step 3: Intervene" id="{82EA9C0A-422E-4127-8365-DF4E7A9372CE}">
          <p14:sldIdLst>
            <p14:sldId id="329"/>
            <p14:sldId id="340"/>
            <p14:sldId id="344"/>
            <p14:sldId id="345"/>
            <p14:sldId id="346"/>
            <p14:sldId id="362"/>
          </p14:sldIdLst>
        </p14:section>
        <p14:section name="Step 4: Follow Up" id="{60C52922-CE4D-4040-A3ED-27BEBFD3790F}">
          <p14:sldIdLst>
            <p14:sldId id="310"/>
            <p14:sldId id="351"/>
            <p14:sldId id="356"/>
            <p14:sldId id="341"/>
            <p14:sldId id="368"/>
            <p14:sldId id="369"/>
            <p14:sldId id="361"/>
          </p14:sldIdLst>
        </p14:section>
        <p14:section name="Conclusion" id="{D0CFE1CA-4AED-4A60-B7E6-576669782814}">
          <p14:sldIdLst>
            <p14:sldId id="357"/>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19C967-FC07-097D-C31B-DFF20355F968}" name="Hunter, Kelsey E" initials="HE" userId="S::kelseyhunter@home.ku.edu::0aaa46e5-1593-4174-804a-55e4771efffc" providerId="AD"/>
  <p188:author id="{8929726C-4616-0EAB-A2C6-19F547D1DB3F}" name="Brockman, Jennifer Marie" initials="BM" userId="S::j067c262@home.ku.edu::8c6726b1-60fb-4317-9e18-32d410b01161" providerId="AD"/>
  <p188:author id="{6FA6CD73-4F7C-E0E8-542F-6A38FDF0775D}" name="Carpenter, Jaclyn Irene" initials="CI" userId="S::j986c001@home.ku.edu::8b77e489-3e9e-44c5-846d-3e492efaf336" providerId="AD"/>
  <p188:author id="{CCCB68B9-3097-729F-C8D4-E1414FA5434E}" name="Jones, Taylor" initials="JT" userId="S::t146j049@home.ku.edu::0669514f-21c6-41a8-a3d1-1634283fdf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ruble, Dustin B" initials="SDB" lastIdx="1" clrIdx="0">
    <p:extLst>
      <p:ext uri="{19B8F6BF-5375-455C-9EA6-DF929625EA0E}">
        <p15:presenceInfo xmlns:p15="http://schemas.microsoft.com/office/powerpoint/2012/main" userId="S-1-5-21-57989841-1078081533-682003330-2339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56774"/>
    <a:srgbClr val="042D56"/>
    <a:srgbClr val="E02136"/>
    <a:srgbClr val="0F4B90"/>
    <a:srgbClr val="99A4AC"/>
    <a:srgbClr val="929BA0"/>
    <a:srgbClr val="71C4EE"/>
    <a:srgbClr val="FDD400"/>
    <a:srgbClr val="11547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3E4F9-521B-1DBD-0819-368DD2B0D18F}" v="1" dt="2024-08-16T19:13:25.342"/>
    <p1510:client id="{D56F4C0C-F2AD-0857-DDD3-2DFD0FC1E24F}" v="4" dt="2024-08-18T13:26:32.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0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4.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kin, Nina" userId="S::n247g414@home.ku.edu::418d2dee-e650-41a1-8437-aaeb404c7ebd" providerId="AD" clId="Web-{CAB7903B-180D-03F0-10C1-FC396482CB15}"/>
    <pc:docChg chg="sldOrd">
      <pc:chgData name="Goodkin, Nina" userId="S::n247g414@home.ku.edu::418d2dee-e650-41a1-8437-aaeb404c7ebd" providerId="AD" clId="Web-{CAB7903B-180D-03F0-10C1-FC396482CB15}" dt="2024-08-15T16:23:40.855" v="0"/>
      <pc:docMkLst>
        <pc:docMk/>
      </pc:docMkLst>
      <pc:sldChg chg="ord">
        <pc:chgData name="Goodkin, Nina" userId="S::n247g414@home.ku.edu::418d2dee-e650-41a1-8437-aaeb404c7ebd" providerId="AD" clId="Web-{CAB7903B-180D-03F0-10C1-FC396482CB15}" dt="2024-08-15T16:23:40.855" v="0"/>
        <pc:sldMkLst>
          <pc:docMk/>
          <pc:sldMk cId="2766779552" sldId="307"/>
        </pc:sldMkLst>
      </pc:sldChg>
    </pc:docChg>
  </pc:docChgLst>
  <pc:docChgLst>
    <pc:chgData name="Carpenter, Jaclyn Irene" userId="8b77e489-3e9e-44c5-846d-3e492efaf336" providerId="ADAL" clId="{170689EC-AA8F-46E9-A6E3-2A4ADC4F284D}"/>
    <pc:docChg chg="addSld modSld sldOrd modSection">
      <pc:chgData name="Carpenter, Jaclyn Irene" userId="8b77e489-3e9e-44c5-846d-3e492efaf336" providerId="ADAL" clId="{170689EC-AA8F-46E9-A6E3-2A4ADC4F284D}" dt="2024-08-09T19:41:56.917" v="75" actId="688"/>
      <pc:docMkLst>
        <pc:docMk/>
      </pc:docMkLst>
      <pc:sldChg chg="addSp modSp new mod ord">
        <pc:chgData name="Carpenter, Jaclyn Irene" userId="8b77e489-3e9e-44c5-846d-3e492efaf336" providerId="ADAL" clId="{170689EC-AA8F-46E9-A6E3-2A4ADC4F284D}" dt="2024-08-09T19:41:56.917" v="75" actId="688"/>
        <pc:sldMkLst>
          <pc:docMk/>
          <pc:sldMk cId="1586544895" sldId="370"/>
        </pc:sldMkLst>
        <pc:spChg chg="add mod">
          <ac:chgData name="Carpenter, Jaclyn Irene" userId="8b77e489-3e9e-44c5-846d-3e492efaf336" providerId="ADAL" clId="{170689EC-AA8F-46E9-A6E3-2A4ADC4F284D}" dt="2024-08-09T19:41:56.917" v="75" actId="688"/>
          <ac:spMkLst>
            <pc:docMk/>
            <pc:sldMk cId="1586544895" sldId="370"/>
            <ac:spMk id="2" creationId="{715C9B42-F005-7141-2644-8A06B3783C89}"/>
          </ac:spMkLst>
        </pc:spChg>
      </pc:sldChg>
    </pc:docChg>
  </pc:docChgLst>
  <pc:docChgLst>
    <pc:chgData name="Quinlan, Patty" userId="S::pdunn@home.ku.edu::35fe8374-3ea4-4225-b5c9-2b516c10fed5" providerId="AD" clId="Web-{D56F4C0C-F2AD-0857-DDD3-2DFD0FC1E24F}"/>
    <pc:docChg chg="addSld delSld modSection">
      <pc:chgData name="Quinlan, Patty" userId="S::pdunn@home.ku.edu::35fe8374-3ea4-4225-b5c9-2b516c10fed5" providerId="AD" clId="Web-{D56F4C0C-F2AD-0857-DDD3-2DFD0FC1E24F}" dt="2024-08-18T13:26:32.306" v="3"/>
      <pc:docMkLst>
        <pc:docMk/>
      </pc:docMkLst>
      <pc:sldChg chg="new del">
        <pc:chgData name="Quinlan, Patty" userId="S::pdunn@home.ku.edu::35fe8374-3ea4-4225-b5c9-2b516c10fed5" providerId="AD" clId="Web-{D56F4C0C-F2AD-0857-DDD3-2DFD0FC1E24F}" dt="2024-08-18T13:26:32.306" v="3"/>
        <pc:sldMkLst>
          <pc:docMk/>
          <pc:sldMk cId="143280236" sldId="371"/>
        </pc:sldMkLst>
      </pc:sldChg>
      <pc:sldChg chg="new del">
        <pc:chgData name="Quinlan, Patty" userId="S::pdunn@home.ku.edu::35fe8374-3ea4-4225-b5c9-2b516c10fed5" providerId="AD" clId="Web-{D56F4C0C-F2AD-0857-DDD3-2DFD0FC1E24F}" dt="2024-08-18T13:26:19.009" v="1"/>
        <pc:sldMkLst>
          <pc:docMk/>
          <pc:sldMk cId="3864425496" sldId="371"/>
        </pc:sldMkLst>
      </pc:sldChg>
    </pc:docChg>
  </pc:docChgLst>
  <pc:docChgLst>
    <pc:chgData name="Daggett, Melissa Ann" userId="5a6e0dc5-a6f5-4209-afd2-d8040803a4bf" providerId="ADAL" clId="{473285C6-4FA9-4A91-BDFD-04DA5F35B6A8}"/>
    <pc:docChg chg="modSld sldOrd">
      <pc:chgData name="Daggett, Melissa Ann" userId="5a6e0dc5-a6f5-4209-afd2-d8040803a4bf" providerId="ADAL" clId="{473285C6-4FA9-4A91-BDFD-04DA5F35B6A8}" dt="2024-08-16T15:16:41.340" v="1"/>
      <pc:docMkLst>
        <pc:docMk/>
      </pc:docMkLst>
      <pc:sldChg chg="ord">
        <pc:chgData name="Daggett, Melissa Ann" userId="5a6e0dc5-a6f5-4209-afd2-d8040803a4bf" providerId="ADAL" clId="{473285C6-4FA9-4A91-BDFD-04DA5F35B6A8}" dt="2024-08-16T15:16:41.340" v="1"/>
        <pc:sldMkLst>
          <pc:docMk/>
          <pc:sldMk cId="2766779552" sldId="307"/>
        </pc:sldMkLst>
      </pc:sldChg>
    </pc:docChg>
  </pc:docChgLst>
  <pc:docChgLst>
    <pc:chgData name="Phillips, Sydney Elizabeth" userId="S::s323h266@home.ku.edu::e4740d82-3010-4b4a-9061-11fa20c3c297" providerId="AD" clId="Web-{9D90E9B9-210C-3004-93D5-8CE9A94C9510}"/>
    <pc:docChg chg="sldOrd">
      <pc:chgData name="Phillips, Sydney Elizabeth" userId="S::s323h266@home.ku.edu::e4740d82-3010-4b4a-9061-11fa20c3c297" providerId="AD" clId="Web-{9D90E9B9-210C-3004-93D5-8CE9A94C9510}" dt="2024-08-01T14:27:46.940" v="0"/>
      <pc:docMkLst>
        <pc:docMk/>
      </pc:docMkLst>
      <pc:sldChg chg="ord">
        <pc:chgData name="Phillips, Sydney Elizabeth" userId="S::s323h266@home.ku.edu::e4740d82-3010-4b4a-9061-11fa20c3c297" providerId="AD" clId="Web-{9D90E9B9-210C-3004-93D5-8CE9A94C9510}" dt="2024-08-01T14:27:46.940" v="0"/>
        <pc:sldMkLst>
          <pc:docMk/>
          <pc:sldMk cId="2766779552" sldId="307"/>
        </pc:sldMkLst>
      </pc:sldChg>
    </pc:docChg>
  </pc:docChgLst>
  <pc:docChgLst>
    <pc:chgData name="Grabber, Sarah Elizabeth" userId="S::s194r543@home.ku.edu::4e9f772f-c9d5-4685-a5bb-a01a708f8e6b" providerId="AD" clId="Web-{F9B4BF21-E7D1-46E2-A844-91CF26C62782}"/>
    <pc:docChg chg="sldOrd">
      <pc:chgData name="Grabber, Sarah Elizabeth" userId="S::s194r543@home.ku.edu::4e9f772f-c9d5-4685-a5bb-a01a708f8e6b" providerId="AD" clId="Web-{F9B4BF21-E7D1-46E2-A844-91CF26C62782}" dt="2024-08-01T14:37:54.916" v="1"/>
      <pc:docMkLst>
        <pc:docMk/>
      </pc:docMkLst>
      <pc:sldChg chg="ord">
        <pc:chgData name="Grabber, Sarah Elizabeth" userId="S::s194r543@home.ku.edu::4e9f772f-c9d5-4685-a5bb-a01a708f8e6b" providerId="AD" clId="Web-{F9B4BF21-E7D1-46E2-A844-91CF26C62782}" dt="2024-08-01T14:34:07.790" v="0"/>
        <pc:sldMkLst>
          <pc:docMk/>
          <pc:sldMk cId="1651068184" sldId="324"/>
        </pc:sldMkLst>
      </pc:sldChg>
      <pc:sldChg chg="ord">
        <pc:chgData name="Grabber, Sarah Elizabeth" userId="S::s194r543@home.ku.edu::4e9f772f-c9d5-4685-a5bb-a01a708f8e6b" providerId="AD" clId="Web-{F9B4BF21-E7D1-46E2-A844-91CF26C62782}" dt="2024-08-01T14:37:54.916" v="1"/>
        <pc:sldMkLst>
          <pc:docMk/>
          <pc:sldMk cId="1461785192" sldId="344"/>
        </pc:sldMkLst>
      </pc:sldChg>
    </pc:docChg>
  </pc:docChgLst>
  <pc:docChgLst>
    <pc:chgData name="Ovsak, Amber Collette" userId="S::a374s399@home.ku.edu::eb925542-203c-4403-8337-96a8a8383506" providerId="AD" clId="Web-{5FB3E4F9-521B-1DBD-0819-368DD2B0D18F}"/>
    <pc:docChg chg="modSld">
      <pc:chgData name="Ovsak, Amber Collette" userId="S::a374s399@home.ku.edu::eb925542-203c-4403-8337-96a8a8383506" providerId="AD" clId="Web-{5FB3E4F9-521B-1DBD-0819-368DD2B0D18F}" dt="2024-08-16T19:13:25.342" v="0" actId="1076"/>
      <pc:docMkLst>
        <pc:docMk/>
      </pc:docMkLst>
      <pc:sldChg chg="modSp">
        <pc:chgData name="Ovsak, Amber Collette" userId="S::a374s399@home.ku.edu::eb925542-203c-4403-8337-96a8a8383506" providerId="AD" clId="Web-{5FB3E4F9-521B-1DBD-0819-368DD2B0D18F}" dt="2024-08-16T19:13:25.342" v="0" actId="1076"/>
        <pc:sldMkLst>
          <pc:docMk/>
          <pc:sldMk cId="1906923987" sldId="277"/>
        </pc:sldMkLst>
        <pc:spChg chg="mod">
          <ac:chgData name="Ovsak, Amber Collette" userId="S::a374s399@home.ku.edu::eb925542-203c-4403-8337-96a8a8383506" providerId="AD" clId="Web-{5FB3E4F9-521B-1DBD-0819-368DD2B0D18F}" dt="2024-08-16T19:13:25.342" v="0" actId="1076"/>
          <ac:spMkLst>
            <pc:docMk/>
            <pc:sldMk cId="1906923987" sldId="277"/>
            <ac:spMk id="9" creationId="{00000000-0000-0000-0000-000000000000}"/>
          </ac:spMkLst>
        </pc:spChg>
      </pc:sldChg>
    </pc:docChg>
  </pc:docChgLst>
  <pc:docChgLst>
    <pc:chgData name="Ruppen, Stephanie Michelle" userId="S::s162r885@home.ku.edu::6ca697b8-fb89-4b17-a64a-5e56efea3382" providerId="AD" clId="Web-{78296A69-961F-4878-A9C6-BF6D55AFF7FF}"/>
    <pc:docChg chg="modSld sldOrd">
      <pc:chgData name="Ruppen, Stephanie Michelle" userId="S::s162r885@home.ku.edu::6ca697b8-fb89-4b17-a64a-5e56efea3382" providerId="AD" clId="Web-{78296A69-961F-4878-A9C6-BF6D55AFF7FF}" dt="2024-08-12T20:36:17.458" v="3"/>
      <pc:docMkLst>
        <pc:docMk/>
      </pc:docMkLst>
      <pc:sldChg chg="modNotes">
        <pc:chgData name="Ruppen, Stephanie Michelle" userId="S::s162r885@home.ku.edu::6ca697b8-fb89-4b17-a64a-5e56efea3382" providerId="AD" clId="Web-{78296A69-961F-4878-A9C6-BF6D55AFF7FF}" dt="2024-08-12T20:36:17.458" v="3"/>
        <pc:sldMkLst>
          <pc:docMk/>
          <pc:sldMk cId="451795303" sldId="360"/>
        </pc:sldMkLst>
      </pc:sldChg>
      <pc:sldChg chg="ord">
        <pc:chgData name="Ruppen, Stephanie Michelle" userId="S::s162r885@home.ku.edu::6ca697b8-fb89-4b17-a64a-5e56efea3382" providerId="AD" clId="Web-{78296A69-961F-4878-A9C6-BF6D55AFF7FF}" dt="2024-08-12T19:59:07.299" v="0"/>
        <pc:sldMkLst>
          <pc:docMk/>
          <pc:sldMk cId="1586544895" sldId="370"/>
        </pc:sldMkLst>
      </pc:sldChg>
    </pc:docChg>
  </pc:docChgLst>
  <pc:docChgLst>
    <pc:chgData name="Hunter, Kelsey E" userId="S::kelseyhunter@home.ku.edu::0aaa46e5-1593-4174-804a-55e4771efffc" providerId="AD" clId="Web-{3C805DBB-3798-5B6F-EED6-6CDA964B2C96}"/>
    <pc:docChg chg="modSld">
      <pc:chgData name="Hunter, Kelsey E" userId="S::kelseyhunter@home.ku.edu::0aaa46e5-1593-4174-804a-55e4771efffc" providerId="AD" clId="Web-{3C805DBB-3798-5B6F-EED6-6CDA964B2C96}" dt="2024-08-03T22:22:12.275" v="3" actId="14100"/>
      <pc:docMkLst>
        <pc:docMk/>
      </pc:docMkLst>
      <pc:sldChg chg="modSp">
        <pc:chgData name="Hunter, Kelsey E" userId="S::kelseyhunter@home.ku.edu::0aaa46e5-1593-4174-804a-55e4771efffc" providerId="AD" clId="Web-{3C805DBB-3798-5B6F-EED6-6CDA964B2C96}" dt="2024-08-03T22:22:12.275" v="3" actId="14100"/>
        <pc:sldMkLst>
          <pc:docMk/>
          <pc:sldMk cId="746685185" sldId="340"/>
        </pc:sldMkLst>
        <pc:picChg chg="mod">
          <ac:chgData name="Hunter, Kelsey E" userId="S::kelseyhunter@home.ku.edu::0aaa46e5-1593-4174-804a-55e4771efffc" providerId="AD" clId="Web-{3C805DBB-3798-5B6F-EED6-6CDA964B2C96}" dt="2024-08-03T22:22:12.275" v="3" actId="14100"/>
          <ac:picMkLst>
            <pc:docMk/>
            <pc:sldMk cId="746685185" sldId="340"/>
            <ac:picMk id="4" creationId="{3319547A-3D73-86A8-8A26-C796D245E8F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8DB7C-FBCE-4E96-84FA-3038DFBBEF9A}" type="doc">
      <dgm:prSet loTypeId="urn:microsoft.com/office/officeart/2005/8/layout/target1" loCatId="relationship" qsTypeId="urn:microsoft.com/office/officeart/2005/8/quickstyle/3d9" qsCatId="3D" csTypeId="urn:microsoft.com/office/officeart/2005/8/colors/accent5_4" csCatId="accent5" phldr="1"/>
      <dgm:spPr/>
    </dgm:pt>
    <dgm:pt modelId="{C872F9EA-3A7A-4E68-883A-DDFF3E81D6EB}">
      <dgm:prSet phldrT="[Text]" custT="1"/>
      <dgm:spPr/>
      <dgm:t>
        <a:bodyPr/>
        <a:lstStyle/>
        <a:p>
          <a:r>
            <a:rPr lang="en-US" sz="2400">
              <a:latin typeface="Arial"/>
              <a:cs typeface="Arial"/>
            </a:rPr>
            <a:t>Offenders</a:t>
          </a:r>
        </a:p>
      </dgm:t>
    </dgm:pt>
    <dgm:pt modelId="{10006E4E-6C78-4710-BFCF-F1BD9C3974D9}" type="parTrans" cxnId="{AC4E2771-9900-47EE-ACF1-8B964F578D28}">
      <dgm:prSet/>
      <dgm:spPr/>
      <dgm:t>
        <a:bodyPr/>
        <a:lstStyle/>
        <a:p>
          <a:endParaRPr lang="en-US"/>
        </a:p>
      </dgm:t>
    </dgm:pt>
    <dgm:pt modelId="{AACC6001-59F5-49F3-A48A-EC0134B3A459}" type="sibTrans" cxnId="{AC4E2771-9900-47EE-ACF1-8B964F578D28}">
      <dgm:prSet/>
      <dgm:spPr/>
      <dgm:t>
        <a:bodyPr/>
        <a:lstStyle/>
        <a:p>
          <a:endParaRPr lang="en-US"/>
        </a:p>
      </dgm:t>
    </dgm:pt>
    <dgm:pt modelId="{70A8E9C6-3E2B-4D37-8B4C-1902C0C9E58A}">
      <dgm:prSet phldrT="[Text]" custT="1"/>
      <dgm:spPr/>
      <dgm:t>
        <a:bodyPr/>
        <a:lstStyle/>
        <a:p>
          <a:r>
            <a:rPr lang="en-US" sz="2400">
              <a:latin typeface="Arial"/>
              <a:cs typeface="Arial"/>
            </a:rPr>
            <a:t>Facilitators</a:t>
          </a:r>
        </a:p>
      </dgm:t>
    </dgm:pt>
    <dgm:pt modelId="{5B650FE2-485E-4DD2-AC3A-0B6D62C839BA}" type="parTrans" cxnId="{4DF34A1C-A21D-468B-AD02-B4B7D52A5FC6}">
      <dgm:prSet/>
      <dgm:spPr/>
      <dgm:t>
        <a:bodyPr/>
        <a:lstStyle/>
        <a:p>
          <a:endParaRPr lang="en-US"/>
        </a:p>
      </dgm:t>
    </dgm:pt>
    <dgm:pt modelId="{B5D4666E-79E3-4DCB-9B7C-576590D96F43}" type="sibTrans" cxnId="{4DF34A1C-A21D-468B-AD02-B4B7D52A5FC6}">
      <dgm:prSet/>
      <dgm:spPr/>
      <dgm:t>
        <a:bodyPr/>
        <a:lstStyle/>
        <a:p>
          <a:endParaRPr lang="en-US"/>
        </a:p>
      </dgm:t>
    </dgm:pt>
    <dgm:pt modelId="{BB160933-6BBC-49DE-9C06-9FCDC50C270F}">
      <dgm:prSet phldrT="[Text]" custT="1"/>
      <dgm:spPr/>
      <dgm:t>
        <a:bodyPr/>
        <a:lstStyle/>
        <a:p>
          <a:pPr rtl="0"/>
          <a:r>
            <a:rPr lang="en-US" sz="2400">
              <a:latin typeface="Arial"/>
              <a:cs typeface="Arial"/>
            </a:rPr>
            <a:t>Apathetic or Inactive Bystanders</a:t>
          </a:r>
        </a:p>
      </dgm:t>
    </dgm:pt>
    <dgm:pt modelId="{F104F74E-2389-4A74-8C2E-43B69665BD31}" type="parTrans" cxnId="{C2CD6D44-9439-4B5C-9E96-7DF71B137B59}">
      <dgm:prSet/>
      <dgm:spPr/>
      <dgm:t>
        <a:bodyPr/>
        <a:lstStyle/>
        <a:p>
          <a:endParaRPr lang="en-US"/>
        </a:p>
      </dgm:t>
    </dgm:pt>
    <dgm:pt modelId="{84B75E05-79A7-404B-9F08-AA815B4865D4}" type="sibTrans" cxnId="{C2CD6D44-9439-4B5C-9E96-7DF71B137B59}">
      <dgm:prSet/>
      <dgm:spPr/>
      <dgm:t>
        <a:bodyPr/>
        <a:lstStyle/>
        <a:p>
          <a:endParaRPr lang="en-US"/>
        </a:p>
      </dgm:t>
    </dgm:pt>
    <dgm:pt modelId="{2734B71B-696E-4114-B53E-75A55FD33962}">
      <dgm:prSet phldrT="[Text]" custT="1"/>
      <dgm:spPr/>
      <dgm:t>
        <a:bodyPr/>
        <a:lstStyle/>
        <a:p>
          <a:r>
            <a:rPr lang="en-US" sz="2400">
              <a:latin typeface="Arial"/>
              <a:cs typeface="Arial"/>
            </a:rPr>
            <a:t>Rape Culture</a:t>
          </a:r>
        </a:p>
      </dgm:t>
    </dgm:pt>
    <dgm:pt modelId="{21D7F4E3-B56A-4C1F-B0F1-C7AF06417D88}" type="parTrans" cxnId="{23CD6633-C39E-4F6D-AE12-B24F49C00858}">
      <dgm:prSet/>
      <dgm:spPr/>
      <dgm:t>
        <a:bodyPr/>
        <a:lstStyle/>
        <a:p>
          <a:endParaRPr lang="en-US"/>
        </a:p>
      </dgm:t>
    </dgm:pt>
    <dgm:pt modelId="{B65F8834-D3D9-4675-8B9E-17069383ED12}" type="sibTrans" cxnId="{23CD6633-C39E-4F6D-AE12-B24F49C00858}">
      <dgm:prSet/>
      <dgm:spPr/>
      <dgm:t>
        <a:bodyPr/>
        <a:lstStyle/>
        <a:p>
          <a:endParaRPr lang="en-US"/>
        </a:p>
      </dgm:t>
    </dgm:pt>
    <dgm:pt modelId="{C1B6F133-6E0C-40BA-98E8-4370002EE297}" type="pres">
      <dgm:prSet presAssocID="{CFA8DB7C-FBCE-4E96-84FA-3038DFBBEF9A}" presName="composite" presStyleCnt="0">
        <dgm:presLayoutVars>
          <dgm:chMax val="5"/>
          <dgm:dir/>
          <dgm:resizeHandles val="exact"/>
        </dgm:presLayoutVars>
      </dgm:prSet>
      <dgm:spPr/>
    </dgm:pt>
    <dgm:pt modelId="{8830A67C-11AF-4E19-892D-B5115CDC1EA2}" type="pres">
      <dgm:prSet presAssocID="{C872F9EA-3A7A-4E68-883A-DDFF3E81D6EB}" presName="circle1" presStyleLbl="lnNode1" presStyleIdx="0" presStyleCnt="4"/>
      <dgm:spPr/>
    </dgm:pt>
    <dgm:pt modelId="{2CD380B7-F602-49B8-8E3D-3B7E11A07FF1}" type="pres">
      <dgm:prSet presAssocID="{C872F9EA-3A7A-4E68-883A-DDFF3E81D6EB}" presName="text1" presStyleLbl="revTx" presStyleIdx="0" presStyleCnt="4">
        <dgm:presLayoutVars>
          <dgm:bulletEnabled val="1"/>
        </dgm:presLayoutVars>
      </dgm:prSet>
      <dgm:spPr/>
    </dgm:pt>
    <dgm:pt modelId="{A27DDA80-4AAF-4E38-B2B0-D87AB8461BE1}" type="pres">
      <dgm:prSet presAssocID="{C872F9EA-3A7A-4E68-883A-DDFF3E81D6EB}" presName="line1" presStyleLbl="callout" presStyleIdx="0" presStyleCnt="8"/>
      <dgm:spPr/>
    </dgm:pt>
    <dgm:pt modelId="{5BB91E0D-14DA-439D-B460-302BBD74FBA0}" type="pres">
      <dgm:prSet presAssocID="{C872F9EA-3A7A-4E68-883A-DDFF3E81D6EB}" presName="d1" presStyleLbl="callout" presStyleIdx="1" presStyleCnt="8"/>
      <dgm:spPr/>
    </dgm:pt>
    <dgm:pt modelId="{3A7C5DE9-C403-440E-8F82-DA140D6D2140}" type="pres">
      <dgm:prSet presAssocID="{70A8E9C6-3E2B-4D37-8B4C-1902C0C9E58A}" presName="circle2" presStyleLbl="lnNode1" presStyleIdx="1" presStyleCnt="4"/>
      <dgm:spPr/>
    </dgm:pt>
    <dgm:pt modelId="{1FADBB26-EEB4-48E7-930E-C6CA7DF74B87}" type="pres">
      <dgm:prSet presAssocID="{70A8E9C6-3E2B-4D37-8B4C-1902C0C9E58A}" presName="text2" presStyleLbl="revTx" presStyleIdx="1" presStyleCnt="4">
        <dgm:presLayoutVars>
          <dgm:bulletEnabled val="1"/>
        </dgm:presLayoutVars>
      </dgm:prSet>
      <dgm:spPr/>
    </dgm:pt>
    <dgm:pt modelId="{83F01954-D0D9-47FF-BAFF-871F2B60956A}" type="pres">
      <dgm:prSet presAssocID="{70A8E9C6-3E2B-4D37-8B4C-1902C0C9E58A}" presName="line2" presStyleLbl="callout" presStyleIdx="2" presStyleCnt="8"/>
      <dgm:spPr/>
    </dgm:pt>
    <dgm:pt modelId="{44B656B0-CB8B-4B75-8B82-C6AAD3F3E5EB}" type="pres">
      <dgm:prSet presAssocID="{70A8E9C6-3E2B-4D37-8B4C-1902C0C9E58A}" presName="d2" presStyleLbl="callout" presStyleIdx="3" presStyleCnt="8"/>
      <dgm:spPr/>
    </dgm:pt>
    <dgm:pt modelId="{80C1AAD1-91E0-45B9-A6E4-A350F3E4DC70}" type="pres">
      <dgm:prSet presAssocID="{BB160933-6BBC-49DE-9C06-9FCDC50C270F}" presName="circle3" presStyleLbl="lnNode1" presStyleIdx="2" presStyleCnt="4"/>
      <dgm:spPr/>
    </dgm:pt>
    <dgm:pt modelId="{E4A6431F-2226-4C36-BCAD-08CA7E9951AE}" type="pres">
      <dgm:prSet presAssocID="{BB160933-6BBC-49DE-9C06-9FCDC50C270F}" presName="text3" presStyleLbl="revTx" presStyleIdx="2" presStyleCnt="4">
        <dgm:presLayoutVars>
          <dgm:bulletEnabled val="1"/>
        </dgm:presLayoutVars>
      </dgm:prSet>
      <dgm:spPr/>
    </dgm:pt>
    <dgm:pt modelId="{EDCB1A7A-2713-45D2-98CB-29471D5A6CF8}" type="pres">
      <dgm:prSet presAssocID="{BB160933-6BBC-49DE-9C06-9FCDC50C270F}" presName="line3" presStyleLbl="callout" presStyleIdx="4" presStyleCnt="8"/>
      <dgm:spPr/>
    </dgm:pt>
    <dgm:pt modelId="{9381EE09-5B9B-4E82-B077-294523784924}" type="pres">
      <dgm:prSet presAssocID="{BB160933-6BBC-49DE-9C06-9FCDC50C270F}" presName="d3" presStyleLbl="callout" presStyleIdx="5" presStyleCnt="8"/>
      <dgm:spPr/>
    </dgm:pt>
    <dgm:pt modelId="{A6A63B4B-C066-4EB8-8660-4E70A7B7C79A}" type="pres">
      <dgm:prSet presAssocID="{2734B71B-696E-4114-B53E-75A55FD33962}" presName="circle4" presStyleLbl="lnNode1" presStyleIdx="3" presStyleCnt="4"/>
      <dgm:spPr/>
    </dgm:pt>
    <dgm:pt modelId="{A2AB0D6D-637D-4062-8F94-5F87035E3720}" type="pres">
      <dgm:prSet presAssocID="{2734B71B-696E-4114-B53E-75A55FD33962}" presName="text4" presStyleLbl="revTx" presStyleIdx="3" presStyleCnt="4">
        <dgm:presLayoutVars>
          <dgm:bulletEnabled val="1"/>
        </dgm:presLayoutVars>
      </dgm:prSet>
      <dgm:spPr/>
    </dgm:pt>
    <dgm:pt modelId="{C7CD09AD-A2B7-4055-9E3C-DED07C53A035}" type="pres">
      <dgm:prSet presAssocID="{2734B71B-696E-4114-B53E-75A55FD33962}" presName="line4" presStyleLbl="callout" presStyleIdx="6" presStyleCnt="8"/>
      <dgm:spPr/>
    </dgm:pt>
    <dgm:pt modelId="{2D6CAA2A-0DB7-4D7A-A0F2-25F516FB6325}" type="pres">
      <dgm:prSet presAssocID="{2734B71B-696E-4114-B53E-75A55FD33962}" presName="d4" presStyleLbl="callout" presStyleIdx="7" presStyleCnt="8"/>
      <dgm:spPr/>
    </dgm:pt>
  </dgm:ptLst>
  <dgm:cxnLst>
    <dgm:cxn modelId="{4DF34A1C-A21D-468B-AD02-B4B7D52A5FC6}" srcId="{CFA8DB7C-FBCE-4E96-84FA-3038DFBBEF9A}" destId="{70A8E9C6-3E2B-4D37-8B4C-1902C0C9E58A}" srcOrd="1" destOrd="0" parTransId="{5B650FE2-485E-4DD2-AC3A-0B6D62C839BA}" sibTransId="{B5D4666E-79E3-4DCB-9B7C-576590D96F43}"/>
    <dgm:cxn modelId="{6A106B1D-A375-4718-8657-D34468170A17}" type="presOf" srcId="{70A8E9C6-3E2B-4D37-8B4C-1902C0C9E58A}" destId="{1FADBB26-EEB4-48E7-930E-C6CA7DF74B87}" srcOrd="0" destOrd="0" presId="urn:microsoft.com/office/officeart/2005/8/layout/target1"/>
    <dgm:cxn modelId="{175FAF1D-E6E1-4E2B-8E24-13DBA84AC0DB}" type="presOf" srcId="{CFA8DB7C-FBCE-4E96-84FA-3038DFBBEF9A}" destId="{C1B6F133-6E0C-40BA-98E8-4370002EE297}" srcOrd="0" destOrd="0" presId="urn:microsoft.com/office/officeart/2005/8/layout/target1"/>
    <dgm:cxn modelId="{23CD6633-C39E-4F6D-AE12-B24F49C00858}" srcId="{CFA8DB7C-FBCE-4E96-84FA-3038DFBBEF9A}" destId="{2734B71B-696E-4114-B53E-75A55FD33962}" srcOrd="3" destOrd="0" parTransId="{21D7F4E3-B56A-4C1F-B0F1-C7AF06417D88}" sibTransId="{B65F8834-D3D9-4675-8B9E-17069383ED12}"/>
    <dgm:cxn modelId="{C2CD6D44-9439-4B5C-9E96-7DF71B137B59}" srcId="{CFA8DB7C-FBCE-4E96-84FA-3038DFBBEF9A}" destId="{BB160933-6BBC-49DE-9C06-9FCDC50C270F}" srcOrd="2" destOrd="0" parTransId="{F104F74E-2389-4A74-8C2E-43B69665BD31}" sibTransId="{84B75E05-79A7-404B-9F08-AA815B4865D4}"/>
    <dgm:cxn modelId="{0FEE3447-4E8B-4C2D-9887-A471009C7069}" type="presOf" srcId="{C872F9EA-3A7A-4E68-883A-DDFF3E81D6EB}" destId="{2CD380B7-F602-49B8-8E3D-3B7E11A07FF1}" srcOrd="0" destOrd="0" presId="urn:microsoft.com/office/officeart/2005/8/layout/target1"/>
    <dgm:cxn modelId="{AC4E2771-9900-47EE-ACF1-8B964F578D28}" srcId="{CFA8DB7C-FBCE-4E96-84FA-3038DFBBEF9A}" destId="{C872F9EA-3A7A-4E68-883A-DDFF3E81D6EB}" srcOrd="0" destOrd="0" parTransId="{10006E4E-6C78-4710-BFCF-F1BD9C3974D9}" sibTransId="{AACC6001-59F5-49F3-A48A-EC0134B3A459}"/>
    <dgm:cxn modelId="{D7AC5757-9741-49D2-A442-620CBFEEA27C}" type="presOf" srcId="{BB160933-6BBC-49DE-9C06-9FCDC50C270F}" destId="{E4A6431F-2226-4C36-BCAD-08CA7E9951AE}" srcOrd="0" destOrd="0" presId="urn:microsoft.com/office/officeart/2005/8/layout/target1"/>
    <dgm:cxn modelId="{8D3A3AC7-35F2-4D29-9F5E-7E85E989C3DB}" type="presOf" srcId="{2734B71B-696E-4114-B53E-75A55FD33962}" destId="{A2AB0D6D-637D-4062-8F94-5F87035E3720}" srcOrd="0" destOrd="0" presId="urn:microsoft.com/office/officeart/2005/8/layout/target1"/>
    <dgm:cxn modelId="{4CF871D9-584E-48A7-9A42-291BF5F1CC4B}" type="presParOf" srcId="{C1B6F133-6E0C-40BA-98E8-4370002EE297}" destId="{8830A67C-11AF-4E19-892D-B5115CDC1EA2}" srcOrd="0" destOrd="0" presId="urn:microsoft.com/office/officeart/2005/8/layout/target1"/>
    <dgm:cxn modelId="{5E7076F0-3685-4D3F-8FF8-09971EF793A9}" type="presParOf" srcId="{C1B6F133-6E0C-40BA-98E8-4370002EE297}" destId="{2CD380B7-F602-49B8-8E3D-3B7E11A07FF1}" srcOrd="1" destOrd="0" presId="urn:microsoft.com/office/officeart/2005/8/layout/target1"/>
    <dgm:cxn modelId="{F8FFD8E6-7ED1-49DB-A8D3-C95040AB9DD4}" type="presParOf" srcId="{C1B6F133-6E0C-40BA-98E8-4370002EE297}" destId="{A27DDA80-4AAF-4E38-B2B0-D87AB8461BE1}" srcOrd="2" destOrd="0" presId="urn:microsoft.com/office/officeart/2005/8/layout/target1"/>
    <dgm:cxn modelId="{71071319-62A9-4247-9175-9134B15C8F9A}" type="presParOf" srcId="{C1B6F133-6E0C-40BA-98E8-4370002EE297}" destId="{5BB91E0D-14DA-439D-B460-302BBD74FBA0}" srcOrd="3" destOrd="0" presId="urn:microsoft.com/office/officeart/2005/8/layout/target1"/>
    <dgm:cxn modelId="{FABE3776-147A-46BB-8031-03141A15BC9F}" type="presParOf" srcId="{C1B6F133-6E0C-40BA-98E8-4370002EE297}" destId="{3A7C5DE9-C403-440E-8F82-DA140D6D2140}" srcOrd="4" destOrd="0" presId="urn:microsoft.com/office/officeart/2005/8/layout/target1"/>
    <dgm:cxn modelId="{454CD10A-B1A0-42A0-A1AA-F4D8C2747E7D}" type="presParOf" srcId="{C1B6F133-6E0C-40BA-98E8-4370002EE297}" destId="{1FADBB26-EEB4-48E7-930E-C6CA7DF74B87}" srcOrd="5" destOrd="0" presId="urn:microsoft.com/office/officeart/2005/8/layout/target1"/>
    <dgm:cxn modelId="{B771C8A7-27DD-4535-AE43-97B79AA82A74}" type="presParOf" srcId="{C1B6F133-6E0C-40BA-98E8-4370002EE297}" destId="{83F01954-D0D9-47FF-BAFF-871F2B60956A}" srcOrd="6" destOrd="0" presId="urn:microsoft.com/office/officeart/2005/8/layout/target1"/>
    <dgm:cxn modelId="{FA97E045-3DE9-4B06-86D4-53471015C418}" type="presParOf" srcId="{C1B6F133-6E0C-40BA-98E8-4370002EE297}" destId="{44B656B0-CB8B-4B75-8B82-C6AAD3F3E5EB}" srcOrd="7" destOrd="0" presId="urn:microsoft.com/office/officeart/2005/8/layout/target1"/>
    <dgm:cxn modelId="{F244C713-6A1E-42B5-996B-546567DCAEBB}" type="presParOf" srcId="{C1B6F133-6E0C-40BA-98E8-4370002EE297}" destId="{80C1AAD1-91E0-45B9-A6E4-A350F3E4DC70}" srcOrd="8" destOrd="0" presId="urn:microsoft.com/office/officeart/2005/8/layout/target1"/>
    <dgm:cxn modelId="{B9E77231-2497-4F7D-89E3-752025F96C28}" type="presParOf" srcId="{C1B6F133-6E0C-40BA-98E8-4370002EE297}" destId="{E4A6431F-2226-4C36-BCAD-08CA7E9951AE}" srcOrd="9" destOrd="0" presId="urn:microsoft.com/office/officeart/2005/8/layout/target1"/>
    <dgm:cxn modelId="{3D433451-0291-4E3C-8CF0-1B2D8D93F181}" type="presParOf" srcId="{C1B6F133-6E0C-40BA-98E8-4370002EE297}" destId="{EDCB1A7A-2713-45D2-98CB-29471D5A6CF8}" srcOrd="10" destOrd="0" presId="urn:microsoft.com/office/officeart/2005/8/layout/target1"/>
    <dgm:cxn modelId="{DAFB44AA-6AE9-4F18-9BB8-69EED8D12F73}" type="presParOf" srcId="{C1B6F133-6E0C-40BA-98E8-4370002EE297}" destId="{9381EE09-5B9B-4E82-B077-294523784924}" srcOrd="11" destOrd="0" presId="urn:microsoft.com/office/officeart/2005/8/layout/target1"/>
    <dgm:cxn modelId="{582500E6-8DFB-4CFE-A45D-6BEFDFE385E1}" type="presParOf" srcId="{C1B6F133-6E0C-40BA-98E8-4370002EE297}" destId="{A6A63B4B-C066-4EB8-8660-4E70A7B7C79A}" srcOrd="12" destOrd="0" presId="urn:microsoft.com/office/officeart/2005/8/layout/target1"/>
    <dgm:cxn modelId="{CF6AADD5-D255-43D1-AA5D-96E8EFF3E2A4}" type="presParOf" srcId="{C1B6F133-6E0C-40BA-98E8-4370002EE297}" destId="{A2AB0D6D-637D-4062-8F94-5F87035E3720}" srcOrd="13" destOrd="0" presId="urn:microsoft.com/office/officeart/2005/8/layout/target1"/>
    <dgm:cxn modelId="{A3A2D855-1FAF-41B4-8E84-2509648D6C47}" type="presParOf" srcId="{C1B6F133-6E0C-40BA-98E8-4370002EE297}" destId="{C7CD09AD-A2B7-4055-9E3C-DED07C53A035}" srcOrd="14" destOrd="0" presId="urn:microsoft.com/office/officeart/2005/8/layout/target1"/>
    <dgm:cxn modelId="{03837AD6-8051-4DA2-AA99-A26DEBD75051}" type="presParOf" srcId="{C1B6F133-6E0C-40BA-98E8-4370002EE297}" destId="{2D6CAA2A-0DB7-4D7A-A0F2-25F516FB6325}"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63B4B-C066-4EB8-8660-4E70A7B7C79A}">
      <dsp:nvSpPr>
        <dsp:cNvPr id="0" name=""/>
        <dsp:cNvSpPr/>
      </dsp:nvSpPr>
      <dsp:spPr>
        <a:xfrm>
          <a:off x="677333" y="1354666"/>
          <a:ext cx="4064000" cy="4064000"/>
        </a:xfrm>
        <a:prstGeom prst="ellipse">
          <a:avLst/>
        </a:prstGeom>
        <a:solidFill>
          <a:schemeClr val="accent5">
            <a:shade val="50000"/>
            <a:hueOff val="201247"/>
            <a:satOff val="-4901"/>
            <a:lumOff val="2144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0C1AAD1-91E0-45B9-A6E4-A350F3E4DC70}">
      <dsp:nvSpPr>
        <dsp:cNvPr id="0" name=""/>
        <dsp:cNvSpPr/>
      </dsp:nvSpPr>
      <dsp:spPr>
        <a:xfrm>
          <a:off x="1258146" y="1935480"/>
          <a:ext cx="2902373" cy="2902373"/>
        </a:xfrm>
        <a:prstGeom prst="ellipse">
          <a:avLst/>
        </a:prstGeom>
        <a:solidFill>
          <a:schemeClr val="accent5">
            <a:shade val="50000"/>
            <a:hueOff val="402493"/>
            <a:satOff val="-9802"/>
            <a:lumOff val="42896"/>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A7C5DE9-C403-440E-8F82-DA140D6D2140}">
      <dsp:nvSpPr>
        <dsp:cNvPr id="0" name=""/>
        <dsp:cNvSpPr/>
      </dsp:nvSpPr>
      <dsp:spPr>
        <a:xfrm>
          <a:off x="1838621" y="2515954"/>
          <a:ext cx="1741424" cy="1741424"/>
        </a:xfrm>
        <a:prstGeom prst="ellipse">
          <a:avLst/>
        </a:prstGeom>
        <a:solidFill>
          <a:schemeClr val="accent5">
            <a:shade val="50000"/>
            <a:hueOff val="201247"/>
            <a:satOff val="-4901"/>
            <a:lumOff val="2144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830A67C-11AF-4E19-892D-B5115CDC1EA2}">
      <dsp:nvSpPr>
        <dsp:cNvPr id="0" name=""/>
        <dsp:cNvSpPr/>
      </dsp:nvSpPr>
      <dsp:spPr>
        <a:xfrm>
          <a:off x="2419095" y="3096429"/>
          <a:ext cx="580474" cy="580474"/>
        </a:xfrm>
        <a:prstGeom prst="ellipse">
          <a:avLst/>
        </a:prstGeom>
        <a:solidFill>
          <a:schemeClr val="accent5">
            <a:shade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CD380B7-F602-49B8-8E3D-3B7E11A07FF1}">
      <dsp:nvSpPr>
        <dsp:cNvPr id="0" name=""/>
        <dsp:cNvSpPr/>
      </dsp:nvSpPr>
      <dsp:spPr>
        <a:xfrm>
          <a:off x="5418666" y="0"/>
          <a:ext cx="2032000" cy="97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sp3d extrusionH="28000" prstMaterial="matte"/>
        </a:bodyPr>
        <a:lstStyle/>
        <a:p>
          <a:pPr marL="0" lvl="0" indent="0" algn="l" defTabSz="1066800">
            <a:lnSpc>
              <a:spcPct val="90000"/>
            </a:lnSpc>
            <a:spcBef>
              <a:spcPct val="0"/>
            </a:spcBef>
            <a:spcAft>
              <a:spcPct val="35000"/>
            </a:spcAft>
            <a:buNone/>
          </a:pPr>
          <a:r>
            <a:rPr lang="en-US" sz="2400" kern="1200">
              <a:latin typeface="Arial"/>
              <a:cs typeface="Arial"/>
            </a:rPr>
            <a:t>Offenders</a:t>
          </a:r>
        </a:p>
      </dsp:txBody>
      <dsp:txXfrm>
        <a:off x="5418666" y="0"/>
        <a:ext cx="2032000" cy="971973"/>
      </dsp:txXfrm>
    </dsp:sp>
    <dsp:sp modelId="{A27DDA80-4AAF-4E38-B2B0-D87AB8461BE1}">
      <dsp:nvSpPr>
        <dsp:cNvPr id="0" name=""/>
        <dsp:cNvSpPr/>
      </dsp:nvSpPr>
      <dsp:spPr>
        <a:xfrm>
          <a:off x="4910666" y="485986"/>
          <a:ext cx="5080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sp3d prstMaterial="matte"/>
      </dsp:spPr>
      <dsp:style>
        <a:lnRef idx="2">
          <a:scrgbClr r="0" g="0" b="0"/>
        </a:lnRef>
        <a:fillRef idx="1">
          <a:scrgbClr r="0" g="0" b="0"/>
        </a:fillRef>
        <a:effectRef idx="0">
          <a:scrgbClr r="0" g="0" b="0"/>
        </a:effectRef>
        <a:fontRef idx="minor"/>
      </dsp:style>
    </dsp:sp>
    <dsp:sp modelId="{5BB91E0D-14DA-439D-B460-302BBD74FBA0}">
      <dsp:nvSpPr>
        <dsp:cNvPr id="0" name=""/>
        <dsp:cNvSpPr/>
      </dsp:nvSpPr>
      <dsp:spPr>
        <a:xfrm rot="5400000">
          <a:off x="2357119" y="806026"/>
          <a:ext cx="2871893" cy="223520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sp3d prstMaterial="matte"/>
      </dsp:spPr>
      <dsp:style>
        <a:lnRef idx="2">
          <a:scrgbClr r="0" g="0" b="0"/>
        </a:lnRef>
        <a:fillRef idx="1">
          <a:scrgbClr r="0" g="0" b="0"/>
        </a:fillRef>
        <a:effectRef idx="0">
          <a:scrgbClr r="0" g="0" b="0"/>
        </a:effectRef>
        <a:fontRef idx="minor"/>
      </dsp:style>
    </dsp:sp>
    <dsp:sp modelId="{1FADBB26-EEB4-48E7-930E-C6CA7DF74B87}">
      <dsp:nvSpPr>
        <dsp:cNvPr id="0" name=""/>
        <dsp:cNvSpPr/>
      </dsp:nvSpPr>
      <dsp:spPr>
        <a:xfrm>
          <a:off x="5418666" y="971973"/>
          <a:ext cx="2032000" cy="97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sp3d extrusionH="28000" prstMaterial="matte"/>
        </a:bodyPr>
        <a:lstStyle/>
        <a:p>
          <a:pPr marL="0" lvl="0" indent="0" algn="l" defTabSz="1066800">
            <a:lnSpc>
              <a:spcPct val="90000"/>
            </a:lnSpc>
            <a:spcBef>
              <a:spcPct val="0"/>
            </a:spcBef>
            <a:spcAft>
              <a:spcPct val="35000"/>
            </a:spcAft>
            <a:buNone/>
          </a:pPr>
          <a:r>
            <a:rPr lang="en-US" sz="2400" kern="1200">
              <a:latin typeface="Arial"/>
              <a:cs typeface="Arial"/>
            </a:rPr>
            <a:t>Facilitators</a:t>
          </a:r>
        </a:p>
      </dsp:txBody>
      <dsp:txXfrm>
        <a:off x="5418666" y="971973"/>
        <a:ext cx="2032000" cy="971973"/>
      </dsp:txXfrm>
    </dsp:sp>
    <dsp:sp modelId="{83F01954-D0D9-47FF-BAFF-871F2B60956A}">
      <dsp:nvSpPr>
        <dsp:cNvPr id="0" name=""/>
        <dsp:cNvSpPr/>
      </dsp:nvSpPr>
      <dsp:spPr>
        <a:xfrm>
          <a:off x="4910666" y="1457960"/>
          <a:ext cx="5080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sp3d prstMaterial="matte"/>
      </dsp:spPr>
      <dsp:style>
        <a:lnRef idx="2">
          <a:scrgbClr r="0" g="0" b="0"/>
        </a:lnRef>
        <a:fillRef idx="1">
          <a:scrgbClr r="0" g="0" b="0"/>
        </a:fillRef>
        <a:effectRef idx="0">
          <a:scrgbClr r="0" g="0" b="0"/>
        </a:effectRef>
        <a:fontRef idx="minor"/>
      </dsp:style>
    </dsp:sp>
    <dsp:sp modelId="{44B656B0-CB8B-4B75-8B82-C6AAD3F3E5EB}">
      <dsp:nvSpPr>
        <dsp:cNvPr id="0" name=""/>
        <dsp:cNvSpPr/>
      </dsp:nvSpPr>
      <dsp:spPr>
        <a:xfrm rot="5400000">
          <a:off x="2854282" y="1762082"/>
          <a:ext cx="2358474" cy="1750906"/>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sp3d prstMaterial="matte"/>
      </dsp:spPr>
      <dsp:style>
        <a:lnRef idx="2">
          <a:scrgbClr r="0" g="0" b="0"/>
        </a:lnRef>
        <a:fillRef idx="1">
          <a:scrgbClr r="0" g="0" b="0"/>
        </a:fillRef>
        <a:effectRef idx="0">
          <a:scrgbClr r="0" g="0" b="0"/>
        </a:effectRef>
        <a:fontRef idx="minor"/>
      </dsp:style>
    </dsp:sp>
    <dsp:sp modelId="{E4A6431F-2226-4C36-BCAD-08CA7E9951AE}">
      <dsp:nvSpPr>
        <dsp:cNvPr id="0" name=""/>
        <dsp:cNvSpPr/>
      </dsp:nvSpPr>
      <dsp:spPr>
        <a:xfrm>
          <a:off x="5418666" y="1943946"/>
          <a:ext cx="2032000" cy="97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sp3d extrusionH="28000" prstMaterial="matte"/>
        </a:bodyPr>
        <a:lstStyle/>
        <a:p>
          <a:pPr marL="0" lvl="0" indent="0" algn="l" defTabSz="1066800" rtl="0">
            <a:lnSpc>
              <a:spcPct val="90000"/>
            </a:lnSpc>
            <a:spcBef>
              <a:spcPct val="0"/>
            </a:spcBef>
            <a:spcAft>
              <a:spcPct val="35000"/>
            </a:spcAft>
            <a:buNone/>
          </a:pPr>
          <a:r>
            <a:rPr lang="en-US" sz="2400" kern="1200">
              <a:latin typeface="Arial"/>
              <a:cs typeface="Arial"/>
            </a:rPr>
            <a:t>Apathetic or Inactive Bystanders</a:t>
          </a:r>
        </a:p>
      </dsp:txBody>
      <dsp:txXfrm>
        <a:off x="5418666" y="1943946"/>
        <a:ext cx="2032000" cy="971973"/>
      </dsp:txXfrm>
    </dsp:sp>
    <dsp:sp modelId="{EDCB1A7A-2713-45D2-98CB-29471D5A6CF8}">
      <dsp:nvSpPr>
        <dsp:cNvPr id="0" name=""/>
        <dsp:cNvSpPr/>
      </dsp:nvSpPr>
      <dsp:spPr>
        <a:xfrm>
          <a:off x="4910666" y="2429933"/>
          <a:ext cx="5080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sp3d prstMaterial="matte"/>
      </dsp:spPr>
      <dsp:style>
        <a:lnRef idx="2">
          <a:scrgbClr r="0" g="0" b="0"/>
        </a:lnRef>
        <a:fillRef idx="1">
          <a:scrgbClr r="0" g="0" b="0"/>
        </a:fillRef>
        <a:effectRef idx="0">
          <a:scrgbClr r="0" g="0" b="0"/>
        </a:effectRef>
        <a:fontRef idx="minor"/>
      </dsp:style>
    </dsp:sp>
    <dsp:sp modelId="{9381EE09-5B9B-4E82-B077-294523784924}">
      <dsp:nvSpPr>
        <dsp:cNvPr id="0" name=""/>
        <dsp:cNvSpPr/>
      </dsp:nvSpPr>
      <dsp:spPr>
        <a:xfrm rot="5400000">
          <a:off x="3335527" y="2653114"/>
          <a:ext cx="1798997" cy="135128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sp3d prstMaterial="matte"/>
      </dsp:spPr>
      <dsp:style>
        <a:lnRef idx="2">
          <a:scrgbClr r="0" g="0" b="0"/>
        </a:lnRef>
        <a:fillRef idx="1">
          <a:scrgbClr r="0" g="0" b="0"/>
        </a:fillRef>
        <a:effectRef idx="0">
          <a:scrgbClr r="0" g="0" b="0"/>
        </a:effectRef>
        <a:fontRef idx="minor"/>
      </dsp:style>
    </dsp:sp>
    <dsp:sp modelId="{A2AB0D6D-637D-4062-8F94-5F87035E3720}">
      <dsp:nvSpPr>
        <dsp:cNvPr id="0" name=""/>
        <dsp:cNvSpPr/>
      </dsp:nvSpPr>
      <dsp:spPr>
        <a:xfrm>
          <a:off x="5418666" y="2915920"/>
          <a:ext cx="2032000" cy="97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sp3d extrusionH="28000" prstMaterial="matte"/>
        </a:bodyPr>
        <a:lstStyle/>
        <a:p>
          <a:pPr marL="0" lvl="0" indent="0" algn="l" defTabSz="1066800">
            <a:lnSpc>
              <a:spcPct val="90000"/>
            </a:lnSpc>
            <a:spcBef>
              <a:spcPct val="0"/>
            </a:spcBef>
            <a:spcAft>
              <a:spcPct val="35000"/>
            </a:spcAft>
            <a:buNone/>
          </a:pPr>
          <a:r>
            <a:rPr lang="en-US" sz="2400" kern="1200">
              <a:latin typeface="Arial"/>
              <a:cs typeface="Arial"/>
            </a:rPr>
            <a:t>Rape Culture</a:t>
          </a:r>
        </a:p>
      </dsp:txBody>
      <dsp:txXfrm>
        <a:off x="5418666" y="2915920"/>
        <a:ext cx="2032000" cy="971973"/>
      </dsp:txXfrm>
    </dsp:sp>
    <dsp:sp modelId="{C7CD09AD-A2B7-4055-9E3C-DED07C53A035}">
      <dsp:nvSpPr>
        <dsp:cNvPr id="0" name=""/>
        <dsp:cNvSpPr/>
      </dsp:nvSpPr>
      <dsp:spPr>
        <a:xfrm>
          <a:off x="4910666" y="3401906"/>
          <a:ext cx="5080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sp3d prstMaterial="matte"/>
      </dsp:spPr>
      <dsp:style>
        <a:lnRef idx="2">
          <a:scrgbClr r="0" g="0" b="0"/>
        </a:lnRef>
        <a:fillRef idx="1">
          <a:scrgbClr r="0" g="0" b="0"/>
        </a:fillRef>
        <a:effectRef idx="0">
          <a:scrgbClr r="0" g="0" b="0"/>
        </a:effectRef>
        <a:fontRef idx="minor"/>
      </dsp:style>
    </dsp:sp>
    <dsp:sp modelId="{2D6CAA2A-0DB7-4D7A-A0F2-25F516FB6325}">
      <dsp:nvSpPr>
        <dsp:cNvPr id="0" name=""/>
        <dsp:cNvSpPr/>
      </dsp:nvSpPr>
      <dsp:spPr>
        <a:xfrm rot="5400000">
          <a:off x="3817924" y="3547669"/>
          <a:ext cx="1236539" cy="944202"/>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sp3d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1C94B41A-6EE4-47BE-AC47-5D746570BBBC}" type="datetimeFigureOut">
              <a:rPr lang="en-US" smtClean="0"/>
              <a:t>8/19/2024</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FC07654D-656E-4840-9B5F-61C27F9242DF}" type="slidenum">
              <a:rPr lang="en-US" smtClean="0"/>
              <a:t>‹#›</a:t>
            </a:fld>
            <a:endParaRPr lang="en-US"/>
          </a:p>
        </p:txBody>
      </p:sp>
    </p:spTree>
    <p:extLst>
      <p:ext uri="{BB962C8B-B14F-4D97-AF65-F5344CB8AC3E}">
        <p14:creationId xmlns:p14="http://schemas.microsoft.com/office/powerpoint/2010/main" val="1186848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A4C5CA73-55BB-2940-B9C8-258CF110B1D8}" type="datetimeFigureOut">
              <a:rPr lang="en-US" smtClean="0"/>
              <a:t>8/19/2024</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A97F4A3D-92C9-274C-AB2F-66BCB5D8AA5F}"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ioa.ku.ed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idvsa.org/wp-content/uploads/2013/01/Barriers-to-Bystander-Interventions.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policy.ku.edu/student-affairs/amnesty"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990"/>
              </a:spcAft>
            </a:pPr>
            <a:r>
              <a:rPr lang="en-US" sz="1000">
                <a:latin typeface="Arial" panose="020B0604020202020204" pitchFamily="34" charset="0"/>
                <a:cs typeface="Arial" panose="020B0604020202020204" pitchFamily="34" charset="0"/>
              </a:rPr>
              <a:t>Timestamp: 0:00-2:00 minutes</a:t>
            </a:r>
          </a:p>
          <a:p>
            <a:pPr marL="234950" marR="29845" indent="-6350">
              <a:lnSpc>
                <a:spcPct val="100000"/>
              </a:lnSpc>
              <a:spcBef>
                <a:spcPts val="0"/>
              </a:spcBef>
              <a:spcAft>
                <a:spcPts val="990"/>
              </a:spcAft>
            </a:pPr>
            <a:endParaRPr lang="en-US" sz="1000">
              <a:latin typeface="Arial" panose="020B0604020202020204" pitchFamily="34" charset="0"/>
              <a:cs typeface="Arial" panose="020B0604020202020204" pitchFamily="34" charset="0"/>
            </a:endParaRPr>
          </a:p>
          <a:p>
            <a:pPr marL="234950" marR="29845" indent="-6350">
              <a:lnSpc>
                <a:spcPct val="100000"/>
              </a:lnSpc>
              <a:spcBef>
                <a:spcPts val="0"/>
              </a:spcBef>
              <a:spcAft>
                <a:spcPts val="990"/>
              </a:spcAft>
            </a:pPr>
            <a:r>
              <a:rPr lang="en-US" sz="1000">
                <a:latin typeface="Arial" panose="020B0604020202020204" pitchFamily="34" charset="0"/>
                <a:cs typeface="Arial" panose="020B0604020202020204" pitchFamily="34" charset="0"/>
              </a:rPr>
              <a:t>Slide </a:t>
            </a: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1 is the introductory slide. Display it on the screen when participants arrive and keep the slide up while introductions are being made. </a:t>
            </a:r>
          </a:p>
          <a:p>
            <a:pPr marL="234950" marR="29845" indent="-6350">
              <a:lnSpc>
                <a:spcPct val="100000"/>
              </a:lnSpc>
              <a:spcBef>
                <a:spcPts val="0"/>
              </a:spcBef>
              <a:spcAft>
                <a:spcPts val="1060"/>
              </a:spcAft>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Introduce yourself and outline what you will cover in the 90minute program:  </a:t>
            </a:r>
          </a:p>
          <a:p>
            <a:pPr marL="342900" marR="250126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Introduce the bystander model. </a:t>
            </a:r>
          </a:p>
          <a:p>
            <a:pPr marL="342900" marR="250126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Apply the bystander model to sexual violence.</a:t>
            </a:r>
          </a:p>
          <a:p>
            <a:pPr marL="342900" marR="2501265" lvl="0" indent="-342900" fontAlgn="base">
              <a:lnSpc>
                <a:spcPct val="100000"/>
              </a:lnSpc>
              <a:spcBef>
                <a:spcPts val="0"/>
              </a:spcBef>
              <a:spcAft>
                <a:spcPts val="915"/>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Develop skills as a bystander. </a:t>
            </a:r>
          </a:p>
        </p:txBody>
      </p:sp>
      <p:sp>
        <p:nvSpPr>
          <p:cNvPr id="4" name="Slide Number Placeholder 3"/>
          <p:cNvSpPr>
            <a:spLocks noGrp="1"/>
          </p:cNvSpPr>
          <p:nvPr>
            <p:ph type="sldNum" sz="quarter" idx="10"/>
          </p:nvPr>
        </p:nvSpPr>
        <p:spPr/>
        <p:txBody>
          <a:bodyPr/>
          <a:lstStyle/>
          <a:p>
            <a:fld id="{A97F4A3D-92C9-274C-AB2F-66BCB5D8AA5F}" type="slidenum">
              <a:rPr lang="en-US" smtClean="0"/>
              <a:t>2</a:t>
            </a:fld>
            <a:endParaRPr lang="en-US"/>
          </a:p>
        </p:txBody>
      </p:sp>
    </p:spTree>
    <p:extLst>
      <p:ext uri="{BB962C8B-B14F-4D97-AF65-F5344CB8AC3E}">
        <p14:creationId xmlns:p14="http://schemas.microsoft.com/office/powerpoint/2010/main" val="4042390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Timestamp: 25:00-25:30 minutes</a:t>
            </a:r>
            <a:endParaRPr lang="en-US" sz="1000">
              <a:solidFill>
                <a:srgbClr val="000000"/>
              </a:solidFill>
              <a:effectLst/>
              <a:latin typeface="Arial" panose="020B0604020202020204" pitchFamily="34" charset="0"/>
              <a:ea typeface="Arial" panose="020B0604020202020204" pitchFamily="34" charset="0"/>
            </a:endParaRPr>
          </a:p>
          <a:p>
            <a:endParaRPr lang="en-US" sz="1000">
              <a:solidFill>
                <a:srgbClr val="000000"/>
              </a:solidFill>
              <a:effectLst/>
              <a:latin typeface="Arial" panose="020B0604020202020204" pitchFamily="34" charset="0"/>
              <a:ea typeface="Arial" panose="020B0604020202020204" pitchFamily="34" charset="0"/>
            </a:endParaRPr>
          </a:p>
          <a:p>
            <a:r>
              <a:rPr lang="en-US" sz="1000">
                <a:solidFill>
                  <a:srgbClr val="000000"/>
                </a:solidFill>
                <a:effectLst/>
                <a:latin typeface="Arial" panose="020B0604020202020204" pitchFamily="34" charset="0"/>
                <a:ea typeface="Arial" panose="020B0604020202020204" pitchFamily="34" charset="0"/>
              </a:rPr>
              <a:t>As mentioned, the first step to reducing and preventing sexual violence is to understand the issue and how it affects members of our Jayhawk community. In this section we will define sexual violence, review facts surrounding the issue, and recognize the attitudes and behaviors that negatively influence rates of sexual victimization.</a:t>
            </a:r>
            <a:endParaRPr lang="en-US" sz="1000"/>
          </a:p>
        </p:txBody>
      </p:sp>
      <p:sp>
        <p:nvSpPr>
          <p:cNvPr id="4" name="Slide Number Placeholder 3"/>
          <p:cNvSpPr>
            <a:spLocks noGrp="1"/>
          </p:cNvSpPr>
          <p:nvPr>
            <p:ph type="sldNum" sz="quarter" idx="5"/>
          </p:nvPr>
        </p:nvSpPr>
        <p:spPr/>
        <p:txBody>
          <a:bodyPr/>
          <a:lstStyle/>
          <a:p>
            <a:fld id="{A97F4A3D-92C9-274C-AB2F-66BCB5D8AA5F}" type="slidenum">
              <a:rPr lang="en-US" smtClean="0"/>
              <a:t>11</a:t>
            </a:fld>
            <a:endParaRPr lang="en-US"/>
          </a:p>
        </p:txBody>
      </p:sp>
    </p:spTree>
    <p:extLst>
      <p:ext uri="{BB962C8B-B14F-4D97-AF65-F5344CB8AC3E}">
        <p14:creationId xmlns:p14="http://schemas.microsoft.com/office/powerpoint/2010/main" val="4170798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Timestamp: 25:30-28:00 minutes</a:t>
            </a:r>
            <a:endParaRPr lang="en-US" sz="1000">
              <a:solidFill>
                <a:srgbClr val="333333"/>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rgbClr val="333333"/>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333333"/>
                </a:solidFill>
                <a:effectLst/>
                <a:latin typeface="Arial" panose="020B0604020202020204" pitchFamily="34" charset="0"/>
                <a:ea typeface="Arial" panose="020B0604020202020204" pitchFamily="34" charset="0"/>
                <a:cs typeface="Arial" panose="020B0604020202020204" pitchFamily="34" charset="0"/>
              </a:rPr>
              <a:t>The goal of this slide is to provide participants with a basic understanding of what constitutes sexual violence. </a:t>
            </a: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To understand the difference between sexual assault and sexual violence, read/review interchanging the terms sexual assault and sexual violence.</a:t>
            </a:r>
          </a:p>
          <a:p>
            <a:pPr marL="234950" marR="0" indent="-6350">
              <a:lnSpc>
                <a:spcPct val="100000"/>
              </a:lnSpc>
              <a:spcBef>
                <a:spcPts val="0"/>
              </a:spcBef>
              <a:spcAft>
                <a:spcPts val="795"/>
              </a:spcAft>
            </a:pPr>
            <a:r>
              <a:rPr lang="en-US" sz="1000" b="1">
                <a:solidFill>
                  <a:srgbClr val="333333"/>
                </a:solidFill>
                <a:effectLst/>
                <a:latin typeface="Arial" panose="020B0604020202020204" pitchFamily="34" charset="0"/>
                <a:ea typeface="Arial" panose="020B0604020202020204" pitchFamily="34" charset="0"/>
                <a:cs typeface="Arial" panose="020B0604020202020204" pitchFamily="34" charset="0"/>
              </a:rPr>
              <a:t>Sexual Violence is: </a:t>
            </a:r>
            <a:endPar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marR="29845" lvl="0" indent="-342900" fontAlgn="base">
              <a:lnSpc>
                <a:spcPct val="100000"/>
              </a:lnSpc>
              <a:spcBef>
                <a:spcPts val="0"/>
              </a:spcBef>
              <a:spcAft>
                <a:spcPts val="210"/>
              </a:spcAft>
              <a:buClr>
                <a:srgbClr val="000000"/>
              </a:buClr>
              <a:buSzPts val="12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Any sexual act that that is imposed on another person </a:t>
            </a:r>
            <a:r>
              <a:rPr lang="en-US" sz="1000" u="sng"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without their consent</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and is perpetrated through the use of </a:t>
            </a:r>
            <a:r>
              <a:rPr lang="en-US" sz="1000" u="sng"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deception</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1000" u="sng"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coercion</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1000" u="sng"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fear</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or </a:t>
            </a:r>
            <a:r>
              <a:rPr lang="en-US" sz="1000" u="sng"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force</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marL="342900" marR="29845" lvl="0" indent="-342900" fontAlgn="base">
              <a:lnSpc>
                <a:spcPct val="100000"/>
              </a:lnSpc>
              <a:spcBef>
                <a:spcPts val="0"/>
              </a:spcBef>
              <a:spcAft>
                <a:spcPts val="475"/>
              </a:spcAft>
              <a:buClr>
                <a:srgbClr val="000000"/>
              </a:buClr>
              <a:buSzPts val="12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An act of power and control, not sex. </a:t>
            </a:r>
          </a:p>
          <a:p>
            <a:pPr marL="342900" marR="29845" lvl="0" indent="-342900" fontAlgn="base">
              <a:lnSpc>
                <a:spcPct val="100000"/>
              </a:lnSpc>
              <a:spcBef>
                <a:spcPts val="0"/>
              </a:spcBef>
              <a:spcAft>
                <a:spcPts val="470"/>
              </a:spcAft>
              <a:buClr>
                <a:srgbClr val="000000"/>
              </a:buClr>
              <a:buSzPts val="12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Includes but is not limited to rape, sexual assault</a:t>
            </a:r>
            <a:r>
              <a:rPr lang="en-US" sz="1000" u="none" strike="noStrike">
                <a:solidFill>
                  <a:srgbClr val="333333"/>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sexual battery, and sexual exploitation</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marL="342900" marR="29845" lvl="0" indent="-342900" fontAlgn="base">
              <a:lnSpc>
                <a:spcPct val="100000"/>
              </a:lnSpc>
              <a:spcBef>
                <a:spcPts val="0"/>
              </a:spcBef>
              <a:spcAft>
                <a:spcPts val="250"/>
              </a:spcAft>
              <a:buClr>
                <a:srgbClr val="000000"/>
              </a:buClr>
              <a:buSzPts val="1200"/>
              <a:buFont typeface="Arial" panose="020B0604020202020204" pitchFamily="34" charset="0"/>
              <a:buChar char="•"/>
            </a:pPr>
            <a:r>
              <a:rPr lang="en-US" sz="1000" u="none" strike="noStrike">
                <a:solidFill>
                  <a:srgbClr val="333333"/>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Can be experienced by people regardless of sex, sexual orientation, gender expression, age, ability, race, ethnicity, religion, socioeconomic status, and/or national origin.</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marL="342900" marR="29845" lvl="0" indent="-342900" fontAlgn="base">
              <a:lnSpc>
                <a:spcPct val="100000"/>
              </a:lnSpc>
              <a:spcBef>
                <a:spcPts val="0"/>
              </a:spcBef>
              <a:spcAft>
                <a:spcPts val="190"/>
              </a:spcAft>
              <a:buClr>
                <a:srgbClr val="000000"/>
              </a:buClr>
              <a:buSzPts val="12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Not a result of consuming alcohol but can be used by offenders on vulnerable targets.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12</a:t>
            </a:fld>
            <a:endParaRPr lang="en-US"/>
          </a:p>
        </p:txBody>
      </p:sp>
    </p:spTree>
    <p:extLst>
      <p:ext uri="{BB962C8B-B14F-4D97-AF65-F5344CB8AC3E}">
        <p14:creationId xmlns:p14="http://schemas.microsoft.com/office/powerpoint/2010/main" val="1050760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1354455" indent="-6350">
              <a:lnSpc>
                <a:spcPct val="100000"/>
              </a:lnSpc>
              <a:spcBef>
                <a:spcPts val="0"/>
              </a:spcBef>
              <a:spcAft>
                <a:spcPts val="20"/>
              </a:spcAft>
            </a:pPr>
            <a:r>
              <a:rPr lang="en-US" sz="1000">
                <a:latin typeface="Arial" panose="020B0604020202020204" pitchFamily="34" charset="0"/>
                <a:cs typeface="Arial" panose="020B0604020202020204" pitchFamily="34" charset="0"/>
              </a:rPr>
              <a:t>Timestamp: 28:00-28:15 minutes</a:t>
            </a:r>
            <a:endPar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234950" marR="1354455" indent="-6350">
              <a:lnSpc>
                <a:spcPct val="100000"/>
              </a:lnSpc>
              <a:spcBef>
                <a:spcPts val="0"/>
              </a:spcBef>
              <a:spcAft>
                <a:spcPts val="20"/>
              </a:spcAft>
            </a:pPr>
            <a:endPar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234950" marR="1354455" indent="-6350">
              <a:lnSpc>
                <a:spcPct val="100000"/>
              </a:lnSpc>
              <a:spcBef>
                <a:spcPts val="0"/>
              </a:spcBef>
              <a:spcAft>
                <a:spcPts val="20"/>
              </a:spcAft>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The goal of the statistics slides is to point out that sexual violence is experienced by people of many identities in our campus community. </a:t>
            </a:r>
          </a:p>
          <a:p>
            <a:pPr>
              <a:lnSpc>
                <a:spcPct val="100000"/>
              </a:lnSpc>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The “1 in 5” statistic is often used to discuss the number of women who experience sexual violence while in college. However, this does not tell the full story about how sexual violence is experienced by people holding different identities and/or sexual orientations. </a:t>
            </a:r>
            <a:r>
              <a:rPr lang="en-US" sz="1000" b="1">
                <a:solidFill>
                  <a:srgbClr val="000000"/>
                </a:solidFill>
                <a:effectLst/>
                <a:latin typeface="Arial" panose="020B0604020202020204" pitchFamily="34" charset="0"/>
                <a:ea typeface="Arial" panose="020B0604020202020204" pitchFamily="34" charset="0"/>
                <a:cs typeface="Arial" panose="020B0604020202020204" pitchFamily="34" charset="0"/>
              </a:rPr>
              <a:t>These can be facilitated relatively quickly but ensure that you go through each statistic individually. </a:t>
            </a: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Before teaching this slide, be familiar with all the facts and be comfortable expounding on each of them.</a:t>
            </a:r>
          </a:p>
          <a:p>
            <a:pPr>
              <a:lnSpc>
                <a:spcPct val="100000"/>
              </a:lnSpc>
            </a:pPr>
            <a:endPar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00000"/>
              </a:lnSpc>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Please note: most of this data is from the National Intimate Partner and Sexual Violence Survey’s (NISVS) 2015 Summary Report. These findings were based on interviews conducted with over 16,000 adults (9.086 women and 7, 421 men). Unfortunately, this sample did not  include a statistically significant sample of Asian or Pacific Islander (API) or transgender participants and, as such, those results were not included in the report. Where data was lacking, statistics were taken  from other studies including the National Violence Against Women Survey from the Department of Justice and resources for supporting transgender survivors. It should also be noted that other marginalized/oppressed identities are also at higher risk of experiencing sexual violence (e.g. people with disabilities, children, the elderly, and undocumented people) as offenders will tend to target more vulnerable individuals.</a:t>
            </a:r>
            <a:endParaRPr lang="en-US" sz="1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13</a:t>
            </a:fld>
            <a:endParaRPr lang="en-US"/>
          </a:p>
        </p:txBody>
      </p:sp>
    </p:spTree>
    <p:extLst>
      <p:ext uri="{BB962C8B-B14F-4D97-AF65-F5344CB8AC3E}">
        <p14:creationId xmlns:p14="http://schemas.microsoft.com/office/powerpoint/2010/main" val="784021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28:15-28:30 minutes</a:t>
            </a:r>
          </a:p>
        </p:txBody>
      </p:sp>
      <p:sp>
        <p:nvSpPr>
          <p:cNvPr id="4" name="Slide Number Placeholder 3"/>
          <p:cNvSpPr>
            <a:spLocks noGrp="1"/>
          </p:cNvSpPr>
          <p:nvPr>
            <p:ph type="sldNum" sz="quarter" idx="5"/>
          </p:nvPr>
        </p:nvSpPr>
        <p:spPr/>
        <p:txBody>
          <a:bodyPr/>
          <a:lstStyle/>
          <a:p>
            <a:fld id="{A97F4A3D-92C9-274C-AB2F-66BCB5D8AA5F}" type="slidenum">
              <a:rPr lang="en-US" smtClean="0"/>
              <a:t>14</a:t>
            </a:fld>
            <a:endParaRPr lang="en-US"/>
          </a:p>
        </p:txBody>
      </p:sp>
    </p:spTree>
    <p:extLst>
      <p:ext uri="{BB962C8B-B14F-4D97-AF65-F5344CB8AC3E}">
        <p14:creationId xmlns:p14="http://schemas.microsoft.com/office/powerpoint/2010/main" val="3337208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28:30-28:45 minutes</a:t>
            </a:r>
          </a:p>
        </p:txBody>
      </p:sp>
      <p:sp>
        <p:nvSpPr>
          <p:cNvPr id="4" name="Slide Number Placeholder 3"/>
          <p:cNvSpPr>
            <a:spLocks noGrp="1"/>
          </p:cNvSpPr>
          <p:nvPr>
            <p:ph type="sldNum" sz="quarter" idx="5"/>
          </p:nvPr>
        </p:nvSpPr>
        <p:spPr/>
        <p:txBody>
          <a:bodyPr/>
          <a:lstStyle/>
          <a:p>
            <a:fld id="{A97F4A3D-92C9-274C-AB2F-66BCB5D8AA5F}" type="slidenum">
              <a:rPr lang="en-US" smtClean="0"/>
              <a:t>15</a:t>
            </a:fld>
            <a:endParaRPr lang="en-US"/>
          </a:p>
        </p:txBody>
      </p:sp>
    </p:spTree>
    <p:extLst>
      <p:ext uri="{BB962C8B-B14F-4D97-AF65-F5344CB8AC3E}">
        <p14:creationId xmlns:p14="http://schemas.microsoft.com/office/powerpoint/2010/main" val="3147100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28:45-29:00 minutes</a:t>
            </a:r>
          </a:p>
        </p:txBody>
      </p:sp>
      <p:sp>
        <p:nvSpPr>
          <p:cNvPr id="4" name="Slide Number Placeholder 3"/>
          <p:cNvSpPr>
            <a:spLocks noGrp="1"/>
          </p:cNvSpPr>
          <p:nvPr>
            <p:ph type="sldNum" sz="quarter" idx="5"/>
          </p:nvPr>
        </p:nvSpPr>
        <p:spPr/>
        <p:txBody>
          <a:bodyPr/>
          <a:lstStyle/>
          <a:p>
            <a:fld id="{A97F4A3D-92C9-274C-AB2F-66BCB5D8AA5F}" type="slidenum">
              <a:rPr lang="en-US" smtClean="0"/>
              <a:t>16</a:t>
            </a:fld>
            <a:endParaRPr lang="en-US"/>
          </a:p>
        </p:txBody>
      </p:sp>
    </p:spTree>
    <p:extLst>
      <p:ext uri="{BB962C8B-B14F-4D97-AF65-F5344CB8AC3E}">
        <p14:creationId xmlns:p14="http://schemas.microsoft.com/office/powerpoint/2010/main" val="2516066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29:00-29:15 minutes</a:t>
            </a:r>
          </a:p>
        </p:txBody>
      </p:sp>
      <p:sp>
        <p:nvSpPr>
          <p:cNvPr id="4" name="Slide Number Placeholder 3"/>
          <p:cNvSpPr>
            <a:spLocks noGrp="1"/>
          </p:cNvSpPr>
          <p:nvPr>
            <p:ph type="sldNum" sz="quarter" idx="5"/>
          </p:nvPr>
        </p:nvSpPr>
        <p:spPr/>
        <p:txBody>
          <a:bodyPr/>
          <a:lstStyle/>
          <a:p>
            <a:fld id="{A97F4A3D-92C9-274C-AB2F-66BCB5D8AA5F}" type="slidenum">
              <a:rPr lang="en-US" smtClean="0"/>
              <a:t>17</a:t>
            </a:fld>
            <a:endParaRPr lang="en-US"/>
          </a:p>
        </p:txBody>
      </p:sp>
    </p:spTree>
    <p:extLst>
      <p:ext uri="{BB962C8B-B14F-4D97-AF65-F5344CB8AC3E}">
        <p14:creationId xmlns:p14="http://schemas.microsoft.com/office/powerpoint/2010/main" val="2765516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29:15-29:30 minutes</a:t>
            </a:r>
          </a:p>
        </p:txBody>
      </p:sp>
      <p:sp>
        <p:nvSpPr>
          <p:cNvPr id="4" name="Slide Number Placeholder 3"/>
          <p:cNvSpPr>
            <a:spLocks noGrp="1"/>
          </p:cNvSpPr>
          <p:nvPr>
            <p:ph type="sldNum" sz="quarter" idx="5"/>
          </p:nvPr>
        </p:nvSpPr>
        <p:spPr/>
        <p:txBody>
          <a:bodyPr/>
          <a:lstStyle/>
          <a:p>
            <a:fld id="{A97F4A3D-92C9-274C-AB2F-66BCB5D8AA5F}" type="slidenum">
              <a:rPr lang="en-US" smtClean="0"/>
              <a:t>18</a:t>
            </a:fld>
            <a:endParaRPr lang="en-US"/>
          </a:p>
        </p:txBody>
      </p:sp>
    </p:spTree>
    <p:extLst>
      <p:ext uri="{BB962C8B-B14F-4D97-AF65-F5344CB8AC3E}">
        <p14:creationId xmlns:p14="http://schemas.microsoft.com/office/powerpoint/2010/main" val="442344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29:30-29:45 minutes</a:t>
            </a:r>
          </a:p>
        </p:txBody>
      </p:sp>
      <p:sp>
        <p:nvSpPr>
          <p:cNvPr id="4" name="Slide Number Placeholder 3"/>
          <p:cNvSpPr>
            <a:spLocks noGrp="1"/>
          </p:cNvSpPr>
          <p:nvPr>
            <p:ph type="sldNum" sz="quarter" idx="5"/>
          </p:nvPr>
        </p:nvSpPr>
        <p:spPr/>
        <p:txBody>
          <a:bodyPr/>
          <a:lstStyle/>
          <a:p>
            <a:fld id="{A97F4A3D-92C9-274C-AB2F-66BCB5D8AA5F}" type="slidenum">
              <a:rPr lang="en-US" smtClean="0"/>
              <a:t>19</a:t>
            </a:fld>
            <a:endParaRPr lang="en-US"/>
          </a:p>
        </p:txBody>
      </p:sp>
    </p:spTree>
    <p:extLst>
      <p:ext uri="{BB962C8B-B14F-4D97-AF65-F5344CB8AC3E}">
        <p14:creationId xmlns:p14="http://schemas.microsoft.com/office/powerpoint/2010/main" val="398908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29:45-30:00 minutes</a:t>
            </a:r>
          </a:p>
        </p:txBody>
      </p:sp>
      <p:sp>
        <p:nvSpPr>
          <p:cNvPr id="4" name="Slide Number Placeholder 3"/>
          <p:cNvSpPr>
            <a:spLocks noGrp="1"/>
          </p:cNvSpPr>
          <p:nvPr>
            <p:ph type="sldNum" sz="quarter" idx="5"/>
          </p:nvPr>
        </p:nvSpPr>
        <p:spPr/>
        <p:txBody>
          <a:bodyPr/>
          <a:lstStyle/>
          <a:p>
            <a:fld id="{A97F4A3D-92C9-274C-AB2F-66BCB5D8AA5F}" type="slidenum">
              <a:rPr lang="en-US" smtClean="0"/>
              <a:t>20</a:t>
            </a:fld>
            <a:endParaRPr lang="en-US"/>
          </a:p>
        </p:txBody>
      </p:sp>
    </p:spTree>
    <p:extLst>
      <p:ext uri="{BB962C8B-B14F-4D97-AF65-F5344CB8AC3E}">
        <p14:creationId xmlns:p14="http://schemas.microsoft.com/office/powerpoint/2010/main" val="103949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2:00-4:00 minutes</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The goal of this slide is to provide an overview of the program and let them know what we will be discussing. The learning outcomes also mirror the four-step model of bystander intervention that will be used throughout this workshop. </a:t>
            </a:r>
          </a:p>
        </p:txBody>
      </p:sp>
      <p:sp>
        <p:nvSpPr>
          <p:cNvPr id="4" name="Slide Number Placeholder 3"/>
          <p:cNvSpPr>
            <a:spLocks noGrp="1"/>
          </p:cNvSpPr>
          <p:nvPr>
            <p:ph type="sldNum" sz="quarter" idx="10"/>
          </p:nvPr>
        </p:nvSpPr>
        <p:spPr/>
        <p:txBody>
          <a:bodyPr/>
          <a:lstStyle/>
          <a:p>
            <a:fld id="{A97F4A3D-92C9-274C-AB2F-66BCB5D8AA5F}" type="slidenum">
              <a:rPr lang="en-US" smtClean="0"/>
              <a:t>3</a:t>
            </a:fld>
            <a:endParaRPr lang="en-US"/>
          </a:p>
        </p:txBody>
      </p:sp>
    </p:spTree>
    <p:extLst>
      <p:ext uri="{BB962C8B-B14F-4D97-AF65-F5344CB8AC3E}">
        <p14:creationId xmlns:p14="http://schemas.microsoft.com/office/powerpoint/2010/main" val="47629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30:00-30:15 minutes</a:t>
            </a:r>
          </a:p>
        </p:txBody>
      </p:sp>
      <p:sp>
        <p:nvSpPr>
          <p:cNvPr id="4" name="Slide Number Placeholder 3"/>
          <p:cNvSpPr>
            <a:spLocks noGrp="1"/>
          </p:cNvSpPr>
          <p:nvPr>
            <p:ph type="sldNum" sz="quarter" idx="5"/>
          </p:nvPr>
        </p:nvSpPr>
        <p:spPr/>
        <p:txBody>
          <a:bodyPr/>
          <a:lstStyle/>
          <a:p>
            <a:fld id="{A97F4A3D-92C9-274C-AB2F-66BCB5D8AA5F}" type="slidenum">
              <a:rPr lang="en-US" smtClean="0"/>
              <a:t>21</a:t>
            </a:fld>
            <a:endParaRPr lang="en-US"/>
          </a:p>
        </p:txBody>
      </p:sp>
    </p:spTree>
    <p:extLst>
      <p:ext uri="{BB962C8B-B14F-4D97-AF65-F5344CB8AC3E}">
        <p14:creationId xmlns:p14="http://schemas.microsoft.com/office/powerpoint/2010/main" val="1313439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panose="020B0604020202020204" pitchFamily="34" charset="0"/>
                <a:cs typeface="Arial" panose="020B0604020202020204" pitchFamily="34" charset="0"/>
              </a:rPr>
              <a:t>Timestamp: 30:15-30:30 minutes</a:t>
            </a:r>
          </a:p>
        </p:txBody>
      </p:sp>
      <p:sp>
        <p:nvSpPr>
          <p:cNvPr id="4" name="Slide Number Placeholder 3"/>
          <p:cNvSpPr>
            <a:spLocks noGrp="1"/>
          </p:cNvSpPr>
          <p:nvPr>
            <p:ph type="sldNum" sz="quarter" idx="5"/>
          </p:nvPr>
        </p:nvSpPr>
        <p:spPr/>
        <p:txBody>
          <a:bodyPr/>
          <a:lstStyle/>
          <a:p>
            <a:fld id="{A97F4A3D-92C9-274C-AB2F-66BCB5D8AA5F}" type="slidenum">
              <a:rPr lang="en-US" smtClean="0"/>
              <a:t>22</a:t>
            </a:fld>
            <a:endParaRPr lang="en-US"/>
          </a:p>
        </p:txBody>
      </p:sp>
    </p:spTree>
    <p:extLst>
      <p:ext uri="{BB962C8B-B14F-4D97-AF65-F5344CB8AC3E}">
        <p14:creationId xmlns:p14="http://schemas.microsoft.com/office/powerpoint/2010/main" val="2951730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30:30-30:45 minutes</a:t>
            </a:r>
          </a:p>
        </p:txBody>
      </p:sp>
      <p:sp>
        <p:nvSpPr>
          <p:cNvPr id="4" name="Slide Number Placeholder 3"/>
          <p:cNvSpPr>
            <a:spLocks noGrp="1"/>
          </p:cNvSpPr>
          <p:nvPr>
            <p:ph type="sldNum" sz="quarter" idx="5"/>
          </p:nvPr>
        </p:nvSpPr>
        <p:spPr/>
        <p:txBody>
          <a:bodyPr/>
          <a:lstStyle/>
          <a:p>
            <a:fld id="{A97F4A3D-92C9-274C-AB2F-66BCB5D8AA5F}" type="slidenum">
              <a:rPr lang="en-US" smtClean="0"/>
              <a:t>23</a:t>
            </a:fld>
            <a:endParaRPr lang="en-US"/>
          </a:p>
        </p:txBody>
      </p:sp>
    </p:spTree>
    <p:extLst>
      <p:ext uri="{BB962C8B-B14F-4D97-AF65-F5344CB8AC3E}">
        <p14:creationId xmlns:p14="http://schemas.microsoft.com/office/powerpoint/2010/main" val="3018822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30:45-31:00 minutes</a:t>
            </a:r>
          </a:p>
        </p:txBody>
      </p:sp>
      <p:sp>
        <p:nvSpPr>
          <p:cNvPr id="4" name="Slide Number Placeholder 3"/>
          <p:cNvSpPr>
            <a:spLocks noGrp="1"/>
          </p:cNvSpPr>
          <p:nvPr>
            <p:ph type="sldNum" sz="quarter" idx="5"/>
          </p:nvPr>
        </p:nvSpPr>
        <p:spPr/>
        <p:txBody>
          <a:bodyPr/>
          <a:lstStyle/>
          <a:p>
            <a:fld id="{A97F4A3D-92C9-274C-AB2F-66BCB5D8AA5F}" type="slidenum">
              <a:rPr lang="en-US" smtClean="0"/>
              <a:t>24</a:t>
            </a:fld>
            <a:endParaRPr lang="en-US"/>
          </a:p>
        </p:txBody>
      </p:sp>
    </p:spTree>
    <p:extLst>
      <p:ext uri="{BB962C8B-B14F-4D97-AF65-F5344CB8AC3E}">
        <p14:creationId xmlns:p14="http://schemas.microsoft.com/office/powerpoint/2010/main" val="4008134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31:00-34:00 minutes</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Questions to pose:</a:t>
            </a:r>
          </a:p>
          <a:p>
            <a:r>
              <a:rPr lang="en-US" sz="1000" i="1">
                <a:latin typeface="Arial" panose="020B0604020202020204" pitchFamily="34" charset="0"/>
                <a:cs typeface="Arial" panose="020B0604020202020204" pitchFamily="34" charset="0"/>
              </a:rPr>
              <a:t>What stood out to you about those statistics?</a:t>
            </a:r>
          </a:p>
          <a:p>
            <a:r>
              <a:rPr lang="en-US" sz="1000" i="1">
                <a:latin typeface="Arial" panose="020B0604020202020204" pitchFamily="34" charset="0"/>
                <a:cs typeface="Arial" panose="020B0604020202020204" pitchFamily="34" charset="0"/>
              </a:rPr>
              <a:t>Were there any themes you noticed?</a:t>
            </a:r>
          </a:p>
        </p:txBody>
      </p:sp>
      <p:sp>
        <p:nvSpPr>
          <p:cNvPr id="4" name="Slide Number Placeholder 3"/>
          <p:cNvSpPr>
            <a:spLocks noGrp="1"/>
          </p:cNvSpPr>
          <p:nvPr>
            <p:ph type="sldNum" sz="quarter" idx="5"/>
          </p:nvPr>
        </p:nvSpPr>
        <p:spPr/>
        <p:txBody>
          <a:bodyPr/>
          <a:lstStyle/>
          <a:p>
            <a:fld id="{A97F4A3D-92C9-274C-AB2F-66BCB5D8AA5F}" type="slidenum">
              <a:rPr lang="en-US" smtClean="0"/>
              <a:t>25</a:t>
            </a:fld>
            <a:endParaRPr lang="en-US"/>
          </a:p>
        </p:txBody>
      </p:sp>
    </p:spTree>
    <p:extLst>
      <p:ext uri="{BB962C8B-B14F-4D97-AF65-F5344CB8AC3E}">
        <p14:creationId xmlns:p14="http://schemas.microsoft.com/office/powerpoint/2010/main" val="3777887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1525"/>
              </a:spcAft>
            </a:pPr>
            <a:r>
              <a:rPr lang="en-US" sz="1000"/>
              <a:t>Timestamp: 34:00-37:00 minutes</a:t>
            </a:r>
          </a:p>
          <a:p>
            <a:pPr marL="234950" marR="29845" indent="-6350">
              <a:lnSpc>
                <a:spcPct val="100000"/>
              </a:lnSpc>
              <a:spcBef>
                <a:spcPts val="0"/>
              </a:spcBef>
              <a:spcAft>
                <a:spcPts val="1525"/>
              </a:spcAft>
            </a:pPr>
            <a:r>
              <a:rPr lang="en-US" sz="1000"/>
              <a:t>Again, </a:t>
            </a:r>
            <a:r>
              <a:rPr lang="en-US" sz="1000">
                <a:solidFill>
                  <a:srgbClr val="000000"/>
                </a:solidFill>
                <a:effectLst/>
                <a:latin typeface="Arial" panose="020B0604020202020204" pitchFamily="34" charset="0"/>
                <a:ea typeface="Arial" panose="020B0604020202020204" pitchFamily="34" charset="0"/>
              </a:rPr>
              <a:t>have a participant or facilitator read the slide. </a:t>
            </a:r>
          </a:p>
          <a:p>
            <a:pPr marL="234950" marR="0" indent="-6350">
              <a:lnSpc>
                <a:spcPct val="100000"/>
              </a:lnSpc>
              <a:spcBef>
                <a:spcPts val="0"/>
              </a:spcBef>
              <a:spcAft>
                <a:spcPts val="0"/>
              </a:spcAft>
            </a:pPr>
            <a:r>
              <a:rPr lang="en-US" sz="1000" i="1">
                <a:solidFill>
                  <a:srgbClr val="000000"/>
                </a:solidFill>
                <a:effectLst/>
                <a:latin typeface="Arial" panose="020B0604020202020204" pitchFamily="34" charset="0"/>
                <a:ea typeface="Arial" panose="020B0604020202020204" pitchFamily="34" charset="0"/>
              </a:rPr>
              <a:t>“Rape culture includes jokes, TV, music, advertising, legal jargon, laws, words and imagery, that make violence against women and sexual coercion seem so normal that people believe that rape is inevitable. Rather than viewing the culture of rape as a problem to change, people in a rape culture think about the persistence of rape as ‘just the way things are.’” </a:t>
            </a: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1040"/>
              </a:spcAft>
            </a:pPr>
            <a:r>
              <a:rPr lang="en-US" sz="1000">
                <a:solidFill>
                  <a:srgbClr val="000000"/>
                </a:solidFill>
                <a:effectLst/>
                <a:latin typeface="Arial" panose="020B0604020202020204" pitchFamily="34" charset="0"/>
                <a:ea typeface="Arial" panose="020B0604020202020204" pitchFamily="34" charset="0"/>
              </a:rPr>
              <a:t>You do not have to directly ask the following question</a:t>
            </a:r>
            <a:r>
              <a:rPr lang="en-US" sz="1000">
                <a:solidFill>
                  <a:srgbClr val="000000"/>
                </a:solidFill>
                <a:effectLst/>
                <a:latin typeface="Times New Roman" panose="02020603050405020304" pitchFamily="18" charset="0"/>
                <a:ea typeface="Times New Roman" panose="02020603050405020304" pitchFamily="18" charset="0"/>
              </a:rPr>
              <a:t> </a:t>
            </a:r>
            <a:r>
              <a:rPr lang="en-US" sz="1000">
                <a:solidFill>
                  <a:srgbClr val="000000"/>
                </a:solidFill>
                <a:effectLst/>
                <a:latin typeface="Arial" panose="020B0604020202020204" pitchFamily="34" charset="0"/>
                <a:ea typeface="Arial" panose="020B0604020202020204" pitchFamily="34" charset="0"/>
              </a:rPr>
              <a:t>s, but they are helpful to keep in mind when facilitating a conversation </a:t>
            </a:r>
          </a:p>
          <a:p>
            <a:pPr marL="342900" marR="29845" lvl="0" indent="-342900" fontAlgn="base">
              <a:lnSpc>
                <a:spcPct val="100000"/>
              </a:lnSpc>
              <a:spcBef>
                <a:spcPts val="0"/>
              </a:spcBef>
              <a:spcAft>
                <a:spcPts val="425"/>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What are some examples of being a passive bystander to rape culture?  </a:t>
            </a:r>
          </a:p>
          <a:p>
            <a:pPr marL="342900" marR="29845" lvl="0" indent="-342900" fontAlgn="base">
              <a:lnSpc>
                <a:spcPct val="100000"/>
              </a:lnSpc>
              <a:spcBef>
                <a:spcPts val="0"/>
              </a:spcBef>
              <a:spcAft>
                <a:spcPts val="4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What are some examples of facilitating rape culture?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Can you think of things that people do at KU without realizing that they may be inadvertently helping a rapist?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How are ways you can be proactive and as a result perhaps prevent an act of sexual violence taking place? </a:t>
            </a:r>
          </a:p>
          <a:p>
            <a:pPr marL="342900" marR="29845" lvl="0" indent="-342900" fontAlgn="base">
              <a:lnSpc>
                <a:spcPct val="100000"/>
              </a:lnSpc>
              <a:spcBef>
                <a:spcPts val="0"/>
              </a:spcBef>
              <a:spcAft>
                <a:spcPts val="4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What are some examples of camouflaging?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Are there things that you may be doing or that you have observed in your community that may provide camouflage to an offender? </a:t>
            </a:r>
          </a:p>
          <a:p>
            <a:pPr>
              <a:lnSpc>
                <a:spcPct val="100000"/>
              </a:lnSpc>
            </a:pPr>
            <a:endParaRPr lang="en-US" sz="1000"/>
          </a:p>
        </p:txBody>
      </p:sp>
      <p:sp>
        <p:nvSpPr>
          <p:cNvPr id="4" name="Slide Number Placeholder 3"/>
          <p:cNvSpPr>
            <a:spLocks noGrp="1"/>
          </p:cNvSpPr>
          <p:nvPr>
            <p:ph type="sldNum" sz="quarter" idx="5"/>
          </p:nvPr>
        </p:nvSpPr>
        <p:spPr/>
        <p:txBody>
          <a:bodyPr/>
          <a:lstStyle/>
          <a:p>
            <a:fld id="{A97F4A3D-92C9-274C-AB2F-66BCB5D8AA5F}" type="slidenum">
              <a:rPr lang="en-US" smtClean="0"/>
              <a:t>26</a:t>
            </a:fld>
            <a:endParaRPr lang="en-US"/>
          </a:p>
        </p:txBody>
      </p:sp>
    </p:spTree>
    <p:extLst>
      <p:ext uri="{BB962C8B-B14F-4D97-AF65-F5344CB8AC3E}">
        <p14:creationId xmlns:p14="http://schemas.microsoft.com/office/powerpoint/2010/main" val="2031016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940"/>
              </a:spcAft>
            </a:pPr>
            <a:r>
              <a:rPr lang="en-US" sz="1000"/>
              <a:t>Timestamp: 37:00-42:00 minutes</a:t>
            </a:r>
            <a:endParaRPr lang="en-US" sz="1000">
              <a:cs typeface="Calibri"/>
            </a:endParaRPr>
          </a:p>
          <a:p>
            <a:pPr marL="234950" marR="29845" indent="-6350">
              <a:lnSpc>
                <a:spcPct val="100000"/>
              </a:lnSpc>
              <a:spcBef>
                <a:spcPts val="0"/>
              </a:spcBef>
              <a:spcAft>
                <a:spcPts val="940"/>
              </a:spcAft>
            </a:pPr>
            <a:r>
              <a:rPr lang="en-US" sz="1000">
                <a:cs typeface="Calibri"/>
              </a:rPr>
              <a:t>This slide </a:t>
            </a:r>
            <a:r>
              <a:rPr lang="en-US" sz="1000">
                <a:solidFill>
                  <a:srgbClr val="000000"/>
                </a:solidFill>
                <a:effectLst/>
                <a:latin typeface="Arial" panose="020B0604020202020204" pitchFamily="34" charset="0"/>
                <a:ea typeface="Arial" panose="020B0604020202020204" pitchFamily="34" charset="0"/>
              </a:rPr>
              <a:t>can be facilitated relatively quickly. It is sufficient to go through each fact individually. Before teaching this slide, be familiar with all of the facts and be comfortable expounding on each of them. </a:t>
            </a:r>
          </a:p>
          <a:p>
            <a:pPr marL="234950" marR="29845" indent="-6350">
              <a:lnSpc>
                <a:spcPct val="100000"/>
              </a:lnSpc>
              <a:spcBef>
                <a:spcPts val="0"/>
              </a:spcBef>
              <a:spcAft>
                <a:spcPts val="1545"/>
              </a:spcAft>
            </a:pPr>
            <a:r>
              <a:rPr lang="en-US" sz="1000" b="1">
                <a:solidFill>
                  <a:srgbClr val="000000"/>
                </a:solidFill>
                <a:effectLst/>
                <a:latin typeface="Arial" panose="020B0604020202020204" pitchFamily="34" charset="0"/>
                <a:ea typeface="Arial" panose="020B0604020202020204" pitchFamily="34" charset="0"/>
              </a:rPr>
              <a:t>NOTE OF CAUTION!  </a:t>
            </a: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20"/>
              </a:spcAft>
            </a:pPr>
            <a:r>
              <a:rPr lang="en-US" sz="1000">
                <a:solidFill>
                  <a:srgbClr val="000000"/>
                </a:solidFill>
                <a:effectLst/>
                <a:latin typeface="Arial" panose="020B0604020202020204" pitchFamily="34" charset="0"/>
                <a:ea typeface="Arial" panose="020B0604020202020204" pitchFamily="34" charset="0"/>
              </a:rPr>
              <a:t>Students are often confused about the relationship of alcohol to consent. They might show some resistance to the idea that consent is difficult to obtain when either party is under the influence of alcohol or drugs. They might also show resistance around the myth of "false reports." It is important that as co-facilitators, you talk about how to address these areas of resistance before training. </a:t>
            </a:r>
            <a:endParaRPr lang="en-US" sz="1000">
              <a:cs typeface="Calibri"/>
            </a:endParaRPr>
          </a:p>
          <a:p>
            <a:pPr>
              <a:lnSpc>
                <a:spcPct val="100000"/>
              </a:lnSpc>
            </a:pPr>
            <a:r>
              <a:rPr lang="en-US" sz="1000" b="1">
                <a:cs typeface="Calibri"/>
              </a:rPr>
              <a:t>Trainer Note: </a:t>
            </a:r>
            <a:r>
              <a:rPr lang="en-US" sz="1000" b="0">
                <a:cs typeface="Calibri"/>
              </a:rPr>
              <a:t>You can add transitions to the facts if you think it would be more digestible for your group. </a:t>
            </a:r>
            <a:endParaRPr lang="en-US" sz="1000" b="1">
              <a:cs typeface="Calibri"/>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27</a:t>
            </a:fld>
            <a:endParaRPr lang="en-US"/>
          </a:p>
        </p:txBody>
      </p:sp>
    </p:spTree>
    <p:extLst>
      <p:ext uri="{BB962C8B-B14F-4D97-AF65-F5344CB8AC3E}">
        <p14:creationId xmlns:p14="http://schemas.microsoft.com/office/powerpoint/2010/main" val="877144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955"/>
              </a:spcAft>
            </a:pPr>
            <a:r>
              <a:rPr lang="en-US" sz="1000"/>
              <a:t>Timestamp: 42:00-44:00 minutes</a:t>
            </a:r>
          </a:p>
          <a:p>
            <a:pPr marL="234950" marR="29845" indent="-6350">
              <a:lnSpc>
                <a:spcPct val="100000"/>
              </a:lnSpc>
              <a:spcBef>
                <a:spcPts val="0"/>
              </a:spcBef>
              <a:spcAft>
                <a:spcPts val="955"/>
              </a:spcAft>
            </a:pPr>
            <a:endParaRPr lang="en-US" sz="1000"/>
          </a:p>
          <a:p>
            <a:pPr marL="234950" marR="29845" indent="-6350">
              <a:lnSpc>
                <a:spcPct val="100000"/>
              </a:lnSpc>
              <a:spcBef>
                <a:spcPts val="0"/>
              </a:spcBef>
              <a:spcAft>
                <a:spcPts val="955"/>
              </a:spcAft>
            </a:pPr>
            <a:r>
              <a:rPr lang="en-US" sz="1000"/>
              <a:t>One </a:t>
            </a:r>
            <a:r>
              <a:rPr lang="en-US" sz="1000">
                <a:solidFill>
                  <a:srgbClr val="000000"/>
                </a:solidFill>
                <a:effectLst/>
                <a:latin typeface="Arial" panose="020B0604020202020204" pitchFamily="34" charset="0"/>
                <a:ea typeface="Arial" panose="020B0604020202020204" pitchFamily="34" charset="0"/>
              </a:rPr>
              <a:t> of the reasons that sexual violence exists is because of elements within our culture that go unchecked that make it easier for offenders to commit assaults and more difficult for survivors to report their victimization and get the help they need. As you can see, the offender is in the middle of the diagram. But, as </a:t>
            </a:r>
            <a:r>
              <a:rPr lang="en-US" sz="1000" err="1">
                <a:solidFill>
                  <a:srgbClr val="000000"/>
                </a:solidFill>
                <a:effectLst/>
                <a:latin typeface="Arial" panose="020B0604020202020204" pitchFamily="34" charset="0"/>
                <a:ea typeface="Arial" panose="020B0604020202020204" pitchFamily="34" charset="0"/>
              </a:rPr>
              <a:t>Lisak</a:t>
            </a:r>
            <a:r>
              <a:rPr lang="en-US" sz="1000">
                <a:solidFill>
                  <a:srgbClr val="000000"/>
                </a:solidFill>
                <a:effectLst/>
                <a:latin typeface="Arial" panose="020B0604020202020204" pitchFamily="34" charset="0"/>
                <a:ea typeface="Arial" panose="020B0604020202020204" pitchFamily="34" charset="0"/>
              </a:rPr>
              <a:t> and Miller (2003) point out, he relies on a number of other things to help camouflage his behavior and to help him perpetrate. Facilitators, apathetic bystanders, and negative social norms known as Rape Culture all contribute to this.   </a:t>
            </a:r>
          </a:p>
          <a:p>
            <a:pPr>
              <a:lnSpc>
                <a:spcPct val="100000"/>
              </a:lnSpc>
            </a:pPr>
            <a:endParaRPr lang="en-US" sz="1000"/>
          </a:p>
        </p:txBody>
      </p:sp>
      <p:sp>
        <p:nvSpPr>
          <p:cNvPr id="4" name="Slide Number Placeholder 3"/>
          <p:cNvSpPr>
            <a:spLocks noGrp="1"/>
          </p:cNvSpPr>
          <p:nvPr>
            <p:ph type="sldNum" sz="quarter" idx="5"/>
          </p:nvPr>
        </p:nvSpPr>
        <p:spPr/>
        <p:txBody>
          <a:bodyPr/>
          <a:lstStyle/>
          <a:p>
            <a:fld id="{A97F4A3D-92C9-274C-AB2F-66BCB5D8AA5F}" type="slidenum">
              <a:rPr lang="en-US" smtClean="0"/>
              <a:t>28</a:t>
            </a:fld>
            <a:endParaRPr lang="en-US"/>
          </a:p>
        </p:txBody>
      </p:sp>
    </p:spTree>
    <p:extLst>
      <p:ext uri="{BB962C8B-B14F-4D97-AF65-F5344CB8AC3E}">
        <p14:creationId xmlns:p14="http://schemas.microsoft.com/office/powerpoint/2010/main" val="2523644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1720"/>
              </a:spcAft>
            </a:pPr>
            <a:r>
              <a:rPr lang="en-US" sz="1000"/>
              <a:t>Timestamp: 44:00-51:00 minutes</a:t>
            </a:r>
            <a:endParaRPr lang="en-US" sz="1000" b="1">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1720"/>
              </a:spcAft>
            </a:pPr>
            <a:r>
              <a:rPr lang="en-US" sz="1000" b="1">
                <a:solidFill>
                  <a:srgbClr val="000000"/>
                </a:solidFill>
                <a:effectLst/>
                <a:latin typeface="Arial" panose="020B0604020202020204" pitchFamily="34" charset="0"/>
                <a:ea typeface="Arial" panose="020B0604020202020204" pitchFamily="34" charset="0"/>
              </a:rPr>
              <a:t>The three primary goals of this slide: </a:t>
            </a:r>
            <a:endParaRPr lang="en-US" sz="1000">
              <a:solidFill>
                <a:srgbClr val="000000"/>
              </a:solidFill>
              <a:effectLst/>
              <a:latin typeface="Arial" panose="020B0604020202020204" pitchFamily="34" charset="0"/>
              <a:ea typeface="Arial" panose="020B0604020202020204" pitchFamily="34" charset="0"/>
            </a:endParaRPr>
          </a:p>
          <a:p>
            <a:pPr marL="342900" marR="29845" lvl="0" indent="-342900" fontAlgn="base">
              <a:lnSpc>
                <a:spcPct val="100000"/>
              </a:lnSpc>
              <a:spcBef>
                <a:spcPts val="0"/>
              </a:spcBef>
              <a:spcAft>
                <a:spcPts val="20"/>
              </a:spcAft>
              <a:buClr>
                <a:srgbClr val="000000"/>
              </a:buClr>
              <a:buSzPts val="1100"/>
              <a:buFont typeface="+mj-lt"/>
              <a:buAutoNum type="arabicPeriod"/>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To demonstrate that one’s recognition of sexual violence and sexually inappropriate actions is influenced by attitudes and beliefs, verbal expression, and physical expression. In other words, </a:t>
            </a:r>
            <a:r>
              <a:rPr lang="en-US" sz="1000">
                <a:solidFill>
                  <a:srgbClr val="000000"/>
                </a:solidFill>
                <a:effectLst/>
                <a:latin typeface="Arial" panose="020B0604020202020204" pitchFamily="34" charset="0"/>
                <a:ea typeface="Arial" panose="020B0604020202020204" pitchFamily="34" charset="0"/>
              </a:rPr>
              <a:t>a wide range of actions can be defined as sexually violent or inappropriate. Some of these things are quite obvious, others much less so. </a:t>
            </a:r>
          </a:p>
          <a:p>
            <a:pPr marL="342900" marR="29845" lvl="0" indent="-342900" fontAlgn="base">
              <a:lnSpc>
                <a:spcPct val="100000"/>
              </a:lnSpc>
              <a:spcBef>
                <a:spcPts val="0"/>
              </a:spcBef>
              <a:spcAft>
                <a:spcPts val="20"/>
              </a:spcAft>
              <a:buClr>
                <a:srgbClr val="000000"/>
              </a:buClr>
              <a:buSzPts val="1100"/>
              <a:buFont typeface="+mj-lt"/>
              <a:buAutoNum type="arabicPeriod"/>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To demonstrate that the things that happen most frequently at KU are the sorts of cultural things many people in the community do not even notice or recognize as problematic. </a:t>
            </a:r>
          </a:p>
          <a:p>
            <a:pPr marL="342900" marR="29845" lvl="0" indent="-342900" fontAlgn="base">
              <a:lnSpc>
                <a:spcPct val="100000"/>
              </a:lnSpc>
              <a:spcBef>
                <a:spcPts val="0"/>
              </a:spcBef>
              <a:spcAft>
                <a:spcPts val="950"/>
              </a:spcAft>
              <a:buClr>
                <a:srgbClr val="000000"/>
              </a:buClr>
              <a:buSzPts val="1100"/>
              <a:buFont typeface="+mj-lt"/>
              <a:buAutoNum type="arabicPeriod"/>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To understand that our Attitudes &amp; Beliefs serve as a foundation for our justifications of Verbal and Physical Expressions of rape culture. We want students to see the relationship between Attitudes and Beliefs and those physical manifestations/representations of violence. </a:t>
            </a:r>
          </a:p>
          <a:p>
            <a:pPr marL="234950" marR="29845" indent="-6350">
              <a:lnSpc>
                <a:spcPct val="100000"/>
              </a:lnSpc>
              <a:spcBef>
                <a:spcPts val="0"/>
              </a:spcBef>
              <a:spcAft>
                <a:spcPts val="940"/>
              </a:spcAft>
            </a:pPr>
            <a:r>
              <a:rPr lang="en-US" sz="1000">
                <a:solidFill>
                  <a:srgbClr val="000000"/>
                </a:solidFill>
                <a:effectLst/>
                <a:latin typeface="Arial" panose="020B0604020202020204" pitchFamily="34" charset="0"/>
                <a:ea typeface="Arial" panose="020B0604020202020204" pitchFamily="34" charset="0"/>
              </a:rPr>
              <a:t>This is a point in the program that you can focus on the idea that active bystanders can help in overtly violent cases, but that sexual violence exists on a continuum, and that bystanders can intervene in important ways in instances of sexual violence that may not be quite as obvious or overt. What follows is a suggested script for explaining this slide. DO NOT read this script verbatim. Instead, read it many times, familiarize yourself with the major ideas and explain it in a non-formal way. Feel free to have the script handy, to get you through the more challenging parts.  </a:t>
            </a:r>
          </a:p>
          <a:p>
            <a:pPr marL="234950" marR="29845" indent="-6350">
              <a:lnSpc>
                <a:spcPct val="100000"/>
              </a:lnSpc>
              <a:spcBef>
                <a:spcPts val="0"/>
              </a:spcBef>
              <a:spcAft>
                <a:spcPts val="1545"/>
              </a:spcAft>
            </a:pPr>
            <a:r>
              <a:rPr lang="en-US" sz="1000" b="1">
                <a:solidFill>
                  <a:srgbClr val="000000"/>
                </a:solidFill>
                <a:effectLst/>
                <a:latin typeface="Arial" panose="020B0604020202020204" pitchFamily="34" charset="0"/>
                <a:ea typeface="Arial" panose="020B0604020202020204" pitchFamily="34" charset="0"/>
              </a:rPr>
              <a:t>Script  </a:t>
            </a:r>
            <a:endParaRPr lang="en-US" sz="1000">
              <a:solidFill>
                <a:srgbClr val="000000"/>
              </a:solidFill>
              <a:effectLst/>
              <a:latin typeface="Arial" panose="020B0604020202020204" pitchFamily="34" charset="0"/>
              <a:ea typeface="Arial" panose="020B0604020202020204" pitchFamily="34" charset="0"/>
            </a:endParaRPr>
          </a:p>
          <a:p>
            <a:pPr marL="234950" marR="0" indent="-6350">
              <a:lnSpc>
                <a:spcPct val="100000"/>
              </a:lnSpc>
              <a:spcBef>
                <a:spcPts val="0"/>
              </a:spcBef>
              <a:spcAft>
                <a:spcPts val="950"/>
              </a:spcAft>
            </a:pPr>
            <a:r>
              <a:rPr lang="en-US" sz="1000" i="1">
                <a:solidFill>
                  <a:srgbClr val="000000"/>
                </a:solidFill>
                <a:effectLst/>
                <a:latin typeface="Arial" panose="020B0604020202020204" pitchFamily="34" charset="0"/>
                <a:ea typeface="Arial" panose="020B0604020202020204" pitchFamily="34" charset="0"/>
              </a:rPr>
              <a:t>"Until now, most of the examples we have shared are overtly violent cases of sexual assault. However, sexual violence or sexually inappropriate behavior is pervasive and influenced by the environments and actions of people around us. Some of these behaviors are obvious while others are less obviously inappropriate. We are now going to do an exercise where we demonstrate this concept. We are going to acknowledge that sexual violence exists on a continuum, and we are going to talk about this continuum in terms of our ability to recognize it. We will define recognition as the extent to which a given community recognizes that a given behavior or action is sexually violent or inappropriate, and we can use KU as the community.  </a:t>
            </a:r>
            <a:endParaRPr lang="en-US" sz="1000">
              <a:solidFill>
                <a:srgbClr val="000000"/>
              </a:solidFill>
              <a:effectLst/>
              <a:latin typeface="Arial" panose="020B0604020202020204" pitchFamily="34" charset="0"/>
              <a:ea typeface="Arial" panose="020B0604020202020204" pitchFamily="34" charset="0"/>
            </a:endParaRPr>
          </a:p>
          <a:p>
            <a:pPr marL="234950" marR="0" indent="-6350">
              <a:lnSpc>
                <a:spcPct val="100000"/>
              </a:lnSpc>
              <a:spcBef>
                <a:spcPts val="0"/>
              </a:spcBef>
              <a:spcAft>
                <a:spcPts val="950"/>
              </a:spcAft>
            </a:pPr>
            <a:r>
              <a:rPr lang="en-US" sz="1000" i="1">
                <a:solidFill>
                  <a:srgbClr val="000000"/>
                </a:solidFill>
                <a:effectLst/>
                <a:latin typeface="Arial" panose="020B0604020202020204" pitchFamily="34" charset="0"/>
                <a:ea typeface="Arial" panose="020B0604020202020204" pitchFamily="34" charset="0"/>
              </a:rPr>
              <a:t>Things on the left side of this continuum are attitudes and beliefs that are influenced by cultural issues on campus, in the community, nationally, and around the world. These are the sorts of ideas and beliefs that some people hold that are problematic but that others may not see as a big deal, or not even notice occur.  The actions in the middle of the continuum are things that one might overhear someone say but they may not be as noticed or as widely condemned. The things on the right side are physical actions that you might witness and know that are clearly violent, the sorts of things that just about everyone would consider horrible; what most people would label the 'worst of the worst'. Remember: this is not YOUR opinion of how serious these behaviors are. You are trying to gauge the general view of the population at large.  </a:t>
            </a:r>
            <a:endParaRPr lang="en-US" sz="1000">
              <a:solidFill>
                <a:srgbClr val="000000"/>
              </a:solidFill>
              <a:effectLst/>
              <a:latin typeface="Arial" panose="020B0604020202020204" pitchFamily="34" charset="0"/>
              <a:ea typeface="Arial" panose="020B0604020202020204" pitchFamily="34" charset="0"/>
            </a:endParaRPr>
          </a:p>
          <a:p>
            <a:pPr marL="234950" marR="0" indent="-6350">
              <a:lnSpc>
                <a:spcPct val="100000"/>
              </a:lnSpc>
              <a:spcBef>
                <a:spcPts val="0"/>
              </a:spcBef>
              <a:spcAft>
                <a:spcPts val="950"/>
              </a:spcAft>
            </a:pPr>
            <a:r>
              <a:rPr lang="en-US" sz="1000" i="1">
                <a:solidFill>
                  <a:srgbClr val="000000"/>
                </a:solidFill>
                <a:effectLst/>
                <a:latin typeface="Arial" panose="020B0604020202020204" pitchFamily="34" charset="0"/>
                <a:ea typeface="Arial" panose="020B0604020202020204" pitchFamily="34" charset="0"/>
              </a:rPr>
              <a:t>So, let's try to fill out this continuum. We will start with Attitudes &amp; Beliefs. This can look like a variety of things (reference the list under A&amp; B). </a:t>
            </a:r>
            <a:endParaRPr lang="en-US" sz="1000">
              <a:solidFill>
                <a:srgbClr val="000000"/>
              </a:solidFill>
              <a:effectLst/>
              <a:latin typeface="Arial" panose="020B0604020202020204" pitchFamily="34" charset="0"/>
              <a:ea typeface="Arial" panose="020B0604020202020204" pitchFamily="34" charset="0"/>
            </a:endParaRPr>
          </a:p>
          <a:p>
            <a:pPr marL="234950" marR="0" indent="-6350">
              <a:lnSpc>
                <a:spcPct val="100000"/>
              </a:lnSpc>
              <a:spcBef>
                <a:spcPts val="0"/>
              </a:spcBef>
              <a:spcAft>
                <a:spcPts val="950"/>
              </a:spcAft>
            </a:pPr>
            <a:r>
              <a:rPr lang="en-US" sz="1000">
                <a:solidFill>
                  <a:srgbClr val="000000"/>
                </a:solidFill>
                <a:effectLst/>
                <a:latin typeface="Arial" panose="020B0604020202020204" pitchFamily="34" charset="0"/>
                <a:ea typeface="Arial" panose="020B0604020202020204" pitchFamily="34" charset="0"/>
              </a:rPr>
              <a:t>Discuss the different terms on the list with the students. Then allow them to get back into groups to identify 1-2 examples of Verbal and Physical Expressions. Allow them to do this for about 5 minutes to come up with examples. </a:t>
            </a:r>
          </a:p>
          <a:p>
            <a:pPr marL="234950" marR="29845" indent="-6350">
              <a:lnSpc>
                <a:spcPct val="100000"/>
              </a:lnSpc>
              <a:spcBef>
                <a:spcPts val="0"/>
              </a:spcBef>
              <a:spcAft>
                <a:spcPts val="950"/>
              </a:spcAft>
            </a:pPr>
            <a:r>
              <a:rPr lang="en-US" sz="1000">
                <a:solidFill>
                  <a:srgbClr val="000000"/>
                </a:solidFill>
                <a:effectLst/>
                <a:latin typeface="Arial" panose="020B0604020202020204" pitchFamily="34" charset="0"/>
                <a:ea typeface="Arial" panose="020B0604020202020204" pitchFamily="34" charset="0"/>
              </a:rPr>
              <a:t>Facilitator will then ask participants to discuss patterns they notice in what they were able to recognize. What Attitudes &amp; Beliefs are a foundation for other expressions to occur? </a:t>
            </a:r>
          </a:p>
          <a:p>
            <a:pPr marL="234950" marR="29845" indent="-6350">
              <a:lnSpc>
                <a:spcPct val="100000"/>
              </a:lnSpc>
              <a:spcBef>
                <a:spcPts val="0"/>
              </a:spcBef>
              <a:spcAft>
                <a:spcPts val="1610"/>
              </a:spcAft>
            </a:pPr>
            <a:r>
              <a:rPr lang="en-US" sz="1000" b="1">
                <a:solidFill>
                  <a:srgbClr val="000000"/>
                </a:solidFill>
                <a:effectLst/>
                <a:latin typeface="Arial" panose="020B0604020202020204" pitchFamily="34" charset="0"/>
                <a:ea typeface="Arial" panose="020B0604020202020204" pitchFamily="34" charset="0"/>
              </a:rPr>
              <a:t>Notes to Facilitators: </a:t>
            </a:r>
            <a:endParaRPr lang="en-US" sz="1000">
              <a:solidFill>
                <a:srgbClr val="000000"/>
              </a:solidFill>
              <a:effectLst/>
              <a:latin typeface="Arial" panose="020B0604020202020204" pitchFamily="34" charset="0"/>
              <a:ea typeface="Arial" panose="020B0604020202020204" pitchFamily="34" charset="0"/>
            </a:endParaRP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Attitudes &amp; Beliefs slide should be present and discussed before you break students into groups to discuss Verbal and Physical Expressions. We want to establish what the foundation of rape culture looks like so they are better able to identify higher recognition categories like Verbal and Physical Expressions.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Once the activity is complete we want students to reflect on the relationship between Attitudes &amp; Beliefs and other expressions. What we disrupt a specific Attitude &amp; Belief what disruption do we see in the Verbal and Physical Expressions of it?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Furthermore, it is just as important to note that bystanders have a tremendous responsibility to intervene when they witness Attitudes &amp; Beliefs because a high frequency of those behaviors or actions on the continuum creates a community where the behaviors of lower frequency behaviors like Verbal and Physical Expressions are more justified in occurring.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recognition levels of certain actions may vary depending on context. For example rape is more highly recognized than acquaintance rape. Groping is more recognized if it happens at a store as opposed to on a crowded dance floor. It is OK to engage students in this discussion to show how certain factors may not affect the severity of an act, but they affect how highly recognized it is.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You do not want to pass judgment on one things being "worse" to a survivor than another thing. </a:t>
            </a:r>
            <a:r>
              <a:rPr lang="en-US" sz="10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Remember, this is a continuum, not a spectrum</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Anything on this continuum can have a strong negative effect on the survivor. The goal is not to state what is worse, but what the public tends to believe is worse. </a:t>
            </a:r>
          </a:p>
          <a:p>
            <a:pPr marL="342900" marR="29845" lvl="0" indent="-342900" fontAlgn="base">
              <a:lnSpc>
                <a:spcPct val="100000"/>
              </a:lnSpc>
              <a:spcBef>
                <a:spcPts val="0"/>
              </a:spcBef>
              <a:spcAft>
                <a:spcPts val="20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An effective term to use for things on the lower end of the continuum is "seemingly benign." This conveys that many people believe these actions to not be serious when in reality they can have a very negative impact. </a:t>
            </a:r>
          </a:p>
          <a:p>
            <a:pPr>
              <a:lnSpc>
                <a:spcPct val="100000"/>
              </a:lnSpc>
            </a:pPr>
            <a:endParaRPr lang="en-US" sz="1000"/>
          </a:p>
        </p:txBody>
      </p:sp>
      <p:sp>
        <p:nvSpPr>
          <p:cNvPr id="4" name="Slide Number Placeholder 3"/>
          <p:cNvSpPr>
            <a:spLocks noGrp="1"/>
          </p:cNvSpPr>
          <p:nvPr>
            <p:ph type="sldNum" sz="quarter" idx="5"/>
          </p:nvPr>
        </p:nvSpPr>
        <p:spPr/>
        <p:txBody>
          <a:bodyPr/>
          <a:lstStyle/>
          <a:p>
            <a:fld id="{A97F4A3D-92C9-274C-AB2F-66BCB5D8AA5F}" type="slidenum">
              <a:rPr lang="en-US" smtClean="0"/>
              <a:t>29</a:t>
            </a:fld>
            <a:endParaRPr lang="en-US"/>
          </a:p>
        </p:txBody>
      </p:sp>
    </p:spTree>
    <p:extLst>
      <p:ext uri="{BB962C8B-B14F-4D97-AF65-F5344CB8AC3E}">
        <p14:creationId xmlns:p14="http://schemas.microsoft.com/office/powerpoint/2010/main" val="2448990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Timestamp: 51:00-51:30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T</a:t>
            </a:r>
            <a:r>
              <a:rPr lang="en-US" sz="1000">
                <a:solidFill>
                  <a:srgbClr val="000000"/>
                </a:solidFill>
                <a:effectLst/>
                <a:latin typeface="Arial" panose="020B0604020202020204" pitchFamily="34" charset="0"/>
                <a:ea typeface="Arial" panose="020B0604020202020204" pitchFamily="34" charset="0"/>
              </a:rPr>
              <a:t>he second step to intervening is understanding what barriers prevent people from intervening and how they can be overcome. </a:t>
            </a:r>
          </a:p>
          <a:p>
            <a:endParaRPr lang="en-US" sz="1000"/>
          </a:p>
        </p:txBody>
      </p:sp>
      <p:sp>
        <p:nvSpPr>
          <p:cNvPr id="4" name="Slide Number Placeholder 3"/>
          <p:cNvSpPr>
            <a:spLocks noGrp="1"/>
          </p:cNvSpPr>
          <p:nvPr>
            <p:ph type="sldNum" sz="quarter" idx="5"/>
          </p:nvPr>
        </p:nvSpPr>
        <p:spPr/>
        <p:txBody>
          <a:bodyPr/>
          <a:lstStyle/>
          <a:p>
            <a:fld id="{A97F4A3D-92C9-274C-AB2F-66BCB5D8AA5F}" type="slidenum">
              <a:rPr lang="en-US" smtClean="0"/>
              <a:t>30</a:t>
            </a:fld>
            <a:endParaRPr lang="en-US"/>
          </a:p>
        </p:txBody>
      </p:sp>
    </p:spTree>
    <p:extLst>
      <p:ext uri="{BB962C8B-B14F-4D97-AF65-F5344CB8AC3E}">
        <p14:creationId xmlns:p14="http://schemas.microsoft.com/office/powerpoint/2010/main" val="243897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Timestamp: 4:00-7:00 minutes</a:t>
            </a:r>
            <a:endParaRPr lang="en-US" sz="100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000000"/>
                </a:solidFill>
                <a:effectLst/>
                <a:latin typeface="Arial" panose="020B0604020202020204" pitchFamily="34" charset="0"/>
                <a:ea typeface="Arial" panose="020B0604020202020204" pitchFamily="34" charset="0"/>
              </a:rPr>
              <a:t>The goal of this slide is to provide some disclaimers and content (trigger) warnings for this material. Participants should be reminded that if they are unable to complete the training due to the content, they can arrange alternative training through the CARE Coordinator. Additionally, participants should be reminded that almost all of our facilitators are mandatory reporters to the University. Meaning, that if a student discloses that they have experienced sexual violence and the offender is a student, faculty, or staff, the facilitator most report any information shared with the Office of Civil Rights &amp; Title IX. Based on the information shared, an investigator from OCR will reach out to that student and invite the student to have a conversation with the investigator. Please note: the student is in control of the University process. They choose who to talk to, what information to share, decide what resources to use, determine if they want to file a complaint, can stop the process at any time, and choose if they want to go to law enforcement. More information can be found by visiting https://civilrights.ku.edu/</a:t>
            </a:r>
            <a:r>
              <a:rPr lang="en-US" sz="1000" u="none" strike="noStrike">
                <a:solidFill>
                  <a:srgbClr val="000000"/>
                </a:solidFill>
                <a:effectLst/>
                <a:latin typeface="Arial" panose="020B0604020202020204" pitchFamily="34" charset="0"/>
                <a:ea typeface="Arial" panose="020B0604020202020204" pitchFamily="34" charset="0"/>
                <a:hlinkClick r:id="rId3"/>
              </a:rPr>
              <a:t>.</a:t>
            </a:r>
            <a:r>
              <a:rPr lang="en-US" sz="1000">
                <a:solidFill>
                  <a:srgbClr val="000000"/>
                </a:solidFill>
                <a:effectLst/>
                <a:latin typeface="Arial" panose="020B0604020202020204" pitchFamily="34" charset="0"/>
                <a:ea typeface="Arial" panose="020B0604020202020204" pitchFamily="34" charset="0"/>
              </a:rPr>
              <a:t>  </a:t>
            </a:r>
          </a:p>
          <a:p>
            <a:endParaRPr lang="en-US" sz="1000" b="0"/>
          </a:p>
        </p:txBody>
      </p:sp>
      <p:sp>
        <p:nvSpPr>
          <p:cNvPr id="4" name="Slide Number Placeholder 3"/>
          <p:cNvSpPr>
            <a:spLocks noGrp="1"/>
          </p:cNvSpPr>
          <p:nvPr>
            <p:ph type="sldNum" sz="quarter" idx="10"/>
          </p:nvPr>
        </p:nvSpPr>
        <p:spPr/>
        <p:txBody>
          <a:bodyPr/>
          <a:lstStyle/>
          <a:p>
            <a:fld id="{176B5B3B-5E1B-B445-9F70-3B0C20C2E956}" type="slidenum">
              <a:rPr lang="en-US" smtClean="0"/>
              <a:t>4</a:t>
            </a:fld>
            <a:endParaRPr lang="en-US"/>
          </a:p>
        </p:txBody>
      </p:sp>
    </p:spTree>
    <p:extLst>
      <p:ext uri="{BB962C8B-B14F-4D97-AF65-F5344CB8AC3E}">
        <p14:creationId xmlns:p14="http://schemas.microsoft.com/office/powerpoint/2010/main" val="625501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51:30-53:00 minutes</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The purpose of this slide is to have participants identify the barriers that they or others have experienced that prevent them from intervening. Facilitators should write the barriers on the board. </a:t>
            </a:r>
          </a:p>
          <a:p>
            <a:r>
              <a:rPr lang="en-US" sz="1000">
                <a:latin typeface="Arial" panose="020B0604020202020204" pitchFamily="34" charset="0"/>
                <a:cs typeface="Arial" panose="020B0604020202020204" pitchFamily="34" charset="0"/>
              </a:rPr>
              <a:t>What does it look like to speak up in interpersonal relationships-friendships, families, etc. </a:t>
            </a:r>
          </a:p>
        </p:txBody>
      </p:sp>
      <p:sp>
        <p:nvSpPr>
          <p:cNvPr id="4" name="Slide Number Placeholder 3"/>
          <p:cNvSpPr>
            <a:spLocks noGrp="1"/>
          </p:cNvSpPr>
          <p:nvPr>
            <p:ph type="sldNum" sz="quarter" idx="5"/>
          </p:nvPr>
        </p:nvSpPr>
        <p:spPr/>
        <p:txBody>
          <a:bodyPr/>
          <a:lstStyle/>
          <a:p>
            <a:fld id="{A97F4A3D-92C9-274C-AB2F-66BCB5D8AA5F}" type="slidenum">
              <a:rPr lang="en-US" smtClean="0"/>
              <a:t>31</a:t>
            </a:fld>
            <a:endParaRPr lang="en-US"/>
          </a:p>
        </p:txBody>
      </p:sp>
    </p:spTree>
    <p:extLst>
      <p:ext uri="{BB962C8B-B14F-4D97-AF65-F5344CB8AC3E}">
        <p14:creationId xmlns:p14="http://schemas.microsoft.com/office/powerpoint/2010/main" val="895632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Timestamp: 53:00-60:00 minutes</a:t>
            </a:r>
            <a:endPar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Have students break into groups again and discuss 1-2 personal and peer barriers that may occur during bystander intervention. Discuss the societal barriers together as a larger group. </a:t>
            </a:r>
            <a:endParaRPr lang="en-US" sz="10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Th</a:t>
            </a: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e barriers that bystanders experience occur at three levels: personal, peer, and societal. </a:t>
            </a:r>
            <a:endParaRPr lang="en-US" sz="10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rgbClr val="000000"/>
                </a:solidFill>
                <a:effectLst/>
                <a:latin typeface="Arial" panose="020B0604020202020204" pitchFamily="34" charset="0"/>
                <a:ea typeface="Arial" panose="020B0604020202020204" pitchFamily="34" charset="0"/>
                <a:cs typeface="Arial" panose="020B0604020202020204" pitchFamily="34" charset="0"/>
              </a:rPr>
              <a:t>Personal Barriers </a:t>
            </a: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00000"/>
              </a:lnSpc>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The first level identifies personal experience factors that decrease the likelihood of an individual intervening in a potentially high-risk situation. These Personal Barriers are facilitated through our personalities and are considered the internal thoughts and feelings that we experience when faced with inappropriate behaviors or potentially high-risk situations. All individuals experience personal obstacles that decrease the likelihood of intervening. Personal obstacles can involve having a lack of confidence, not knowing what to do, not wanting to be embarrassed, fear of personal safety, and/or considering the situation to be a private matter.</a:t>
            </a:r>
            <a:endParaRPr lang="en-US" sz="10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00000"/>
              </a:lnSpc>
            </a:pPr>
            <a:r>
              <a:rPr lang="en-US" sz="1000" b="1">
                <a:solidFill>
                  <a:srgbClr val="000000"/>
                </a:solidFill>
                <a:effectLst/>
                <a:latin typeface="Arial" panose="020B0604020202020204" pitchFamily="34" charset="0"/>
                <a:ea typeface="Arial" panose="020B0604020202020204" pitchFamily="34" charset="0"/>
                <a:cs typeface="Arial" panose="020B0604020202020204" pitchFamily="34" charset="0"/>
              </a:rPr>
              <a:t>Peer Barriers </a:t>
            </a:r>
          </a:p>
          <a:p>
            <a:pPr>
              <a:lnSpc>
                <a:spcPct val="100000"/>
              </a:lnSpc>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The second level looks at close relationships among peers that may inhibit individuals from saying or doing something to prevent violence. These relationships revolve around a person’s closest social circles (e.g., peers, partners and family members). An example of a Peer Barrier can be when a “popular” peer makes a sexist joke or an influential individual bullies another student. Although individuals may want to intervene, the fear of embarrassing themselves or having their “friends” retaliate can have a significant effect on the ultimate decision. Cultural differences can play a role in how people intervene. For example, in some cultures it is seen as inappropriate to get involved in the activities of folks who are older than you (“grown folks” business). In others, calling attention to inappropriate or illegal behavior may result in being labeled a “snitch.” It is important to recognize that some identities will have more ease intervening than others. </a:t>
            </a:r>
            <a:endParaRPr lang="en-US" sz="10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00000"/>
              </a:lnSpc>
            </a:pPr>
            <a:r>
              <a:rPr lang="en-US" sz="1000" b="1">
                <a:solidFill>
                  <a:srgbClr val="000000"/>
                </a:solidFill>
                <a:effectLst/>
                <a:latin typeface="Arial" panose="020B0604020202020204" pitchFamily="34" charset="0"/>
                <a:ea typeface="Arial" panose="020B0604020202020204" pitchFamily="34" charset="0"/>
                <a:cs typeface="Arial" panose="020B0604020202020204" pitchFamily="34" charset="0"/>
              </a:rPr>
              <a:t>Societal Barriers </a:t>
            </a:r>
          </a:p>
          <a:p>
            <a:pPr>
              <a:lnSpc>
                <a:spcPct val="100000"/>
              </a:lnSpc>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The third level explores the broad societal factors that facilitate and create a climate in which violence prevention is suppressed. Societal Barriers are factors that impact our decisions to intervene across a wide variety of situations on the societal level. These include: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Diffusion of Responsibility</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when faced with a potential crisis, we are less likely to intervene if there are more people present. This is justified in the sense that each person assumes that someone else will handle the situation and therefore, the responsibility is diffused.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Evaluation Apprehension</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the risk of being embarrassed if we intervene, only to find out that the situation was not an emergency or what we originally perceived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Pluralistic Ignorance</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refers to the idea we base our decision to intervene on the perceptions and actions of others. For example, if an individual notices a high risk situation, they are going to look around to see if other people are noticing it as well. If no one else intervenes or demonstrates any concern, the original individual will not perceive the potentially high risk situation as an emergency as well.  </a:t>
            </a:r>
          </a:p>
          <a:p>
            <a:pPr marL="342900" marR="29845" lvl="0" indent="-342900" fontAlgn="base">
              <a:lnSpc>
                <a:spcPct val="100000"/>
              </a:lnSpc>
              <a:spcBef>
                <a:spcPts val="0"/>
              </a:spcBef>
              <a:spcAft>
                <a:spcPts val="960"/>
              </a:spcAft>
              <a:buClr>
                <a:srgbClr val="000000"/>
              </a:buClr>
              <a:buSzPts val="1100"/>
              <a:buFont typeface="Arial" panose="020B0604020202020204" pitchFamily="34" charset="0"/>
              <a:buChar char="•"/>
            </a:pPr>
            <a:r>
              <a:rPr lang="en-US" sz="10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Systems of Oppression</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Beyond peer influence, marginalized individuals are less likely to intervene in situations due to systems of oppression (i.e. state violence, police brutality, undocumented status, etc.). </a:t>
            </a:r>
          </a:p>
          <a:p>
            <a:pPr marL="0" marR="29845" lvl="0" indent="0" fontAlgn="base">
              <a:lnSpc>
                <a:spcPct val="100000"/>
              </a:lnSpc>
              <a:spcBef>
                <a:spcPts val="0"/>
              </a:spcBef>
              <a:spcAft>
                <a:spcPts val="960"/>
              </a:spcAft>
              <a:buClr>
                <a:srgbClr val="000000"/>
              </a:buClr>
              <a:buSzPts val="1100"/>
              <a:buFont typeface="Arial" panose="020B0604020202020204" pitchFamily="34" charset="0"/>
              <a:buNone/>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“All of these barriers can create an environment in which violence prevention is suppressed. On top of that, different aspect our identities can create further barriers on top of that through systems of oppression. In the same way that we discussed how barriers can exist for folks of different identities when experiencing harm, the same can be said when responding to harm. “</a:t>
            </a:r>
          </a:p>
          <a:p>
            <a:pPr marL="234950" marR="0" indent="-6350">
              <a:lnSpc>
                <a:spcPct val="100000"/>
              </a:lnSpc>
              <a:spcBef>
                <a:spcPts val="0"/>
              </a:spcBef>
              <a:spcAft>
                <a:spcPts val="10"/>
              </a:spcAft>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Sources: </a:t>
            </a:r>
            <a:r>
              <a:rPr lang="en-US" sz="1000">
                <a:solidFill>
                  <a:srgbClr val="0000FF"/>
                </a:solidFill>
                <a:effectLst/>
                <a:latin typeface="Arial" panose="020B0604020202020204" pitchFamily="34" charset="0"/>
                <a:ea typeface="Arial" panose="020B0604020202020204" pitchFamily="34" charset="0"/>
                <a:cs typeface="Arial" panose="020B0604020202020204" pitchFamily="34" charset="0"/>
                <a:hlinkClick r:id="rId3"/>
              </a:rPr>
              <a:t>http://idvsa.org/wp-content/uploads/2013/01/Barriers-to-Bystander-Interventions.pdf</a:t>
            </a:r>
            <a:r>
              <a:rPr lang="en-US" sz="100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hlinkClick r:id="rId3"/>
              </a:rPr>
              <a:t> </a:t>
            </a: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 Chimi Boyd-Keyes, </a:t>
            </a:r>
            <a:r>
              <a:rPr lang="en-US" sz="1000" i="1">
                <a:solidFill>
                  <a:srgbClr val="000000"/>
                </a:solidFill>
                <a:effectLst/>
                <a:latin typeface="Arial" panose="020B0604020202020204" pitchFamily="34" charset="0"/>
                <a:ea typeface="Arial" panose="020B0604020202020204" pitchFamily="34" charset="0"/>
                <a:cs typeface="Arial" panose="020B0604020202020204" pitchFamily="34" charset="0"/>
              </a:rPr>
              <a:t>Bout that Life </a:t>
            </a:r>
            <a:endPar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00000"/>
              </a:lnSpc>
            </a:pPr>
            <a:endPar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00000"/>
              </a:lnSpc>
            </a:pPr>
            <a:endParaRPr lang="en-US" sz="1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32</a:t>
            </a:fld>
            <a:endParaRPr lang="en-US"/>
          </a:p>
        </p:txBody>
      </p:sp>
    </p:spTree>
    <p:extLst>
      <p:ext uri="{BB962C8B-B14F-4D97-AF65-F5344CB8AC3E}">
        <p14:creationId xmlns:p14="http://schemas.microsoft.com/office/powerpoint/2010/main" val="3956980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Timestamp: 60:00-61:30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Beyond peer influence, marginalized individuals are less likely to intervene in situations due to systems of oppression (i.e. state violence, police brutality, undocumented status, etc.). </a:t>
            </a:r>
          </a:p>
          <a:p>
            <a:pPr>
              <a:lnSpc>
                <a:spcPct val="100000"/>
              </a:lnSpc>
            </a:pPr>
            <a:endParaRPr lang="en-US" sz="1000" b="0">
              <a:ea typeface="Calibri"/>
              <a:cs typeface="Calibri"/>
            </a:endParaRPr>
          </a:p>
          <a:p>
            <a:pPr>
              <a:lnSpc>
                <a:spcPct val="100000"/>
              </a:lnSpc>
            </a:pPr>
            <a:r>
              <a:rPr lang="en-US" sz="1000" b="0">
                <a:ea typeface="Calibri"/>
                <a:cs typeface="Calibri"/>
              </a:rPr>
              <a:t>This slide acts as a reference back to the earlier conversation on identity and how some identities may experience higher rates of sexual victimization due to different systems of oppression. Those same systems that impact sexual victimization can also create and enforce barriers to bystander intervention. </a:t>
            </a:r>
          </a:p>
        </p:txBody>
      </p:sp>
      <p:sp>
        <p:nvSpPr>
          <p:cNvPr id="4" name="Slide Number Placeholder 3"/>
          <p:cNvSpPr>
            <a:spLocks noGrp="1"/>
          </p:cNvSpPr>
          <p:nvPr>
            <p:ph type="sldNum" sz="quarter" idx="10"/>
          </p:nvPr>
        </p:nvSpPr>
        <p:spPr/>
        <p:txBody>
          <a:bodyPr/>
          <a:lstStyle/>
          <a:p>
            <a:fld id="{176B5B3B-5E1B-B445-9F70-3B0C20C2E956}" type="slidenum">
              <a:rPr lang="en-US" smtClean="0"/>
              <a:t>33</a:t>
            </a:fld>
            <a:endParaRPr lang="en-US"/>
          </a:p>
        </p:txBody>
      </p:sp>
    </p:spTree>
    <p:extLst>
      <p:ext uri="{BB962C8B-B14F-4D97-AF65-F5344CB8AC3E}">
        <p14:creationId xmlns:p14="http://schemas.microsoft.com/office/powerpoint/2010/main" val="1496316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61:30-64:00 minutes </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The goal of this slide is to further the student's reflection on how their identity may impact how they choose to intervene in each situation.</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Script Options:</a:t>
            </a:r>
          </a:p>
          <a:p>
            <a:r>
              <a:rPr lang="en-US" sz="1000">
                <a:latin typeface="Arial" panose="020B0604020202020204" pitchFamily="34" charset="0"/>
                <a:cs typeface="Arial" panose="020B0604020202020204" pitchFamily="34" charset="0"/>
              </a:rPr>
              <a:t>A cis woman may feel more comfortable intervening in a group of women and femmes, but less comfortable intervening in a group of cis men. </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A POC of may change their intervention strategy with a group of white people vs a group of POC. </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When looking at intervention and barriers it’s important to keep in mind that multiple things being true at the same time. Something very harmful happened, and further harm could have occurred to the person trying to intervene due to their identity. We must think about power, access, and what is at risk for some because of their identity and what that looks like to challenge others who have more power and access. What does it look like to have grace for those spaces? </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How could traveling in groups positively impact the barriers that exist due to systems of oppression? Are you thinking about who in your Flock holds access to resources or tools in different ways? What would it look like to collaborate, assess the situation, and leverage resources within a group to reduce overall harm?</a:t>
            </a:r>
          </a:p>
          <a:p>
            <a:endParaRPr lang="en-US" sz="1000">
              <a:latin typeface="Arial" panose="020B0604020202020204" pitchFamily="34" charset="0"/>
              <a:cs typeface="Arial" panose="020B0604020202020204" pitchFamily="34" charset="0"/>
            </a:endParaRPr>
          </a:p>
          <a:p>
            <a:endParaRPr lang="en-US" sz="1000">
              <a:latin typeface="Arial" panose="020B0604020202020204" pitchFamily="34" charset="0"/>
              <a:cs typeface="Arial" panose="020B0604020202020204" pitchFamily="34" charset="0"/>
            </a:endParaRPr>
          </a:p>
          <a:p>
            <a:endParaRPr lang="en-US" sz="1000">
              <a:latin typeface="Arial" panose="020B0604020202020204" pitchFamily="34" charset="0"/>
              <a:cs typeface="Arial" panose="020B0604020202020204" pitchFamily="34" charset="0"/>
            </a:endParaRPr>
          </a:p>
          <a:p>
            <a:endParaRPr lang="en-US" sz="1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34</a:t>
            </a:fld>
            <a:endParaRPr lang="en-US"/>
          </a:p>
        </p:txBody>
      </p:sp>
    </p:spTree>
    <p:extLst>
      <p:ext uri="{BB962C8B-B14F-4D97-AF65-F5344CB8AC3E}">
        <p14:creationId xmlns:p14="http://schemas.microsoft.com/office/powerpoint/2010/main" val="3236357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965"/>
              </a:spcAft>
            </a:pPr>
            <a:r>
              <a:rPr lang="en-US" sz="1000"/>
              <a:t>Timestamp: 64:00-66:00 minutes</a:t>
            </a:r>
          </a:p>
          <a:p>
            <a:pPr marL="234950" marR="29845" indent="-6350">
              <a:lnSpc>
                <a:spcPct val="100000"/>
              </a:lnSpc>
              <a:spcBef>
                <a:spcPts val="0"/>
              </a:spcBef>
              <a:spcAft>
                <a:spcPts val="965"/>
              </a:spcAft>
            </a:pPr>
            <a:r>
              <a:rPr lang="en-US" sz="1000"/>
              <a:t>As </a:t>
            </a:r>
            <a:r>
              <a:rPr lang="en-US" sz="1000">
                <a:solidFill>
                  <a:srgbClr val="000000"/>
                </a:solidFill>
                <a:effectLst/>
                <a:latin typeface="Arial" panose="020B0604020202020204" pitchFamily="34" charset="0"/>
                <a:ea typeface="Arial" panose="020B0604020202020204" pitchFamily="34" charset="0"/>
              </a:rPr>
              <a:t>mentioned, one personal barrier is getting in trouble. Due to previous experiences, identity, and a multitude of other factors students may have difficulty trusting spaces that have historically been viewed as punitive. However, the University of Kansas is committed to promoting active bystander intervention. The University has enacted an amnesty policy to incentivize students to seek help for those in need of assistance. These things are not always the answer for everyone, but it’s important to know what resources are available. Here is the full policy: </a:t>
            </a:r>
            <a:r>
              <a:rPr lang="en-US" sz="800" i="1">
                <a:solidFill>
                  <a:srgbClr val="333333"/>
                </a:solidFill>
                <a:effectLst/>
                <a:latin typeface="Arial" panose="020B0604020202020204" pitchFamily="34" charset="0"/>
                <a:ea typeface="Arial" panose="020B0604020202020204" pitchFamily="34" charset="0"/>
              </a:rPr>
              <a:t>University of Kansas students seeking immediate medical assistance on behalf of persons experiencing drug- or alcohol-related emergencies will not be sanctioned for violations of University and/or Department of Student Housing drug- or alcohol-related policies.  Additionally, the student(s) receiving medical assistance will not be sanctioned for violations of these policies following their first incident requiring medical attention. Repeat incidents of a student requiring medical assistance under this amnesty policy may be subject to disciplinary action under University and/or Student Housing policies. To that extent, the University of Kansas is committed in its efforts to remove barriers to the reporting process. The University recognizes that a complainant may be hesitant to report or witnesses may be hesitant to participate in the investigation process for fear of being held responsible for violations of the University’s Alcohol and Drug Policy. As such, parties making a report or participating in an investigation under the University’s Sexual Harassment Policy shall not be subjected to discipline under the Code of Student Rights and Responsibilities for personal consumption of alcohol and/or drugs. The Director of Student Conduct and Community Standards may at their discretion assign educational interventions when there is concern regarding the safety of a student in connection to the student’s alcohol or drug use. </a:t>
            </a:r>
            <a:r>
              <a:rPr lang="en-US" sz="800">
                <a:solidFill>
                  <a:srgbClr val="000000"/>
                </a:solidFill>
                <a:effectLst/>
                <a:latin typeface="Arial" panose="020B0604020202020204" pitchFamily="34" charset="0"/>
                <a:ea typeface="Arial" panose="020B0604020202020204" pitchFamily="34" charset="0"/>
              </a:rPr>
              <a:t>Source: </a:t>
            </a:r>
            <a:r>
              <a:rPr lang="en-US" sz="800">
                <a:solidFill>
                  <a:srgbClr val="0000FF"/>
                </a:solidFill>
                <a:effectLst/>
                <a:latin typeface="Arial" panose="020B0604020202020204" pitchFamily="34" charset="0"/>
                <a:ea typeface="Arial" panose="020B0604020202020204" pitchFamily="34" charset="0"/>
                <a:hlinkClick r:id="rId3"/>
              </a:rPr>
              <a:t>http://policy.ku.edu/student-affairs/amnesty</a:t>
            </a:r>
            <a:r>
              <a:rPr lang="en-US" sz="800" u="none" strike="noStrike">
                <a:solidFill>
                  <a:srgbClr val="000000"/>
                </a:solidFill>
                <a:effectLst/>
                <a:latin typeface="Arial" panose="020B0604020202020204" pitchFamily="34" charset="0"/>
                <a:ea typeface="Arial" panose="020B0604020202020204" pitchFamily="34" charset="0"/>
                <a:hlinkClick r:id="rId3"/>
              </a:rPr>
              <a:t> </a:t>
            </a:r>
            <a:r>
              <a:rPr lang="en-US" sz="800">
                <a:solidFill>
                  <a:srgbClr val="000000"/>
                </a:solidFill>
                <a:effectLst/>
                <a:latin typeface="Arial" panose="020B0604020202020204" pitchFamily="34" charset="0"/>
                <a:ea typeface="Arial" panose="020B0604020202020204" pitchFamily="34" charset="0"/>
              </a:rPr>
              <a:t> </a:t>
            </a:r>
          </a:p>
          <a:p>
            <a:pPr>
              <a:lnSpc>
                <a:spcPct val="100000"/>
              </a:lnSpc>
            </a:pPr>
            <a:endParaRPr lang="en-US" sz="1000"/>
          </a:p>
        </p:txBody>
      </p:sp>
      <p:sp>
        <p:nvSpPr>
          <p:cNvPr id="4" name="Slide Number Placeholder 3"/>
          <p:cNvSpPr>
            <a:spLocks noGrp="1"/>
          </p:cNvSpPr>
          <p:nvPr>
            <p:ph type="sldNum" sz="quarter" idx="5"/>
          </p:nvPr>
        </p:nvSpPr>
        <p:spPr/>
        <p:txBody>
          <a:bodyPr/>
          <a:lstStyle/>
          <a:p>
            <a:fld id="{A97F4A3D-92C9-274C-AB2F-66BCB5D8AA5F}" type="slidenum">
              <a:rPr lang="en-US" smtClean="0"/>
              <a:t>35</a:t>
            </a:fld>
            <a:endParaRPr lang="en-US"/>
          </a:p>
        </p:txBody>
      </p:sp>
    </p:spTree>
    <p:extLst>
      <p:ext uri="{BB962C8B-B14F-4D97-AF65-F5344CB8AC3E}">
        <p14:creationId xmlns:p14="http://schemas.microsoft.com/office/powerpoint/2010/main" val="2284344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20"/>
              </a:spcAft>
            </a:pPr>
            <a:r>
              <a:rPr lang="en-US" sz="1000"/>
              <a:t>Timestamp: 66:00-67:00 minutes</a:t>
            </a:r>
            <a:endParaRPr lang="en-US" sz="1000" b="0">
              <a:ea typeface="Calibri"/>
              <a:cs typeface="Calibri"/>
            </a:endParaRPr>
          </a:p>
          <a:p>
            <a:pPr marL="234950" marR="29845" indent="-6350">
              <a:lnSpc>
                <a:spcPct val="100000"/>
              </a:lnSpc>
              <a:spcBef>
                <a:spcPts val="0"/>
              </a:spcBef>
              <a:spcAft>
                <a:spcPts val="20"/>
              </a:spcAft>
            </a:pPr>
            <a:endParaRPr lang="en-US" sz="1000" b="0">
              <a:ea typeface="Calibri"/>
              <a:cs typeface="Calibri"/>
            </a:endParaRPr>
          </a:p>
          <a:p>
            <a:pPr marL="234950" marR="29845" indent="-6350">
              <a:lnSpc>
                <a:spcPct val="100000"/>
              </a:lnSpc>
              <a:spcBef>
                <a:spcPts val="0"/>
              </a:spcBef>
              <a:spcAft>
                <a:spcPts val="20"/>
              </a:spcAft>
            </a:pPr>
            <a:r>
              <a:rPr lang="en-US" sz="1000" b="0">
                <a:ea typeface="Calibri"/>
                <a:cs typeface="Calibri"/>
              </a:rPr>
              <a:t>The</a:t>
            </a:r>
            <a:r>
              <a:rPr lang="en-US" sz="1000">
                <a:solidFill>
                  <a:srgbClr val="000000"/>
                </a:solidFill>
                <a:effectLst/>
                <a:latin typeface="Arial" panose="020B0604020202020204" pitchFamily="34" charset="0"/>
                <a:ea typeface="Arial" panose="020B0604020202020204" pitchFamily="34" charset="0"/>
              </a:rPr>
              <a:t> primary goal of this slide is to have participants discuss the individuals in their close circles that they can turn to for help. As we discussed in the last section, part of safely intervening is to intervene in a group. Ask the participants to discuss “who’s in their flock?”  </a:t>
            </a:r>
          </a:p>
          <a:p>
            <a:pPr marL="234950" marR="29845" indent="-6350">
              <a:lnSpc>
                <a:spcPct val="100000"/>
              </a:lnSpc>
              <a:spcBef>
                <a:spcPts val="0"/>
              </a:spcBef>
              <a:spcAft>
                <a:spcPts val="20"/>
              </a:spcAft>
            </a:pP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20"/>
              </a:spcAft>
            </a:pPr>
            <a:r>
              <a:rPr lang="en-US" sz="1000">
                <a:solidFill>
                  <a:srgbClr val="000000"/>
                </a:solidFill>
                <a:effectLst/>
                <a:latin typeface="Arial" panose="020B0604020202020204" pitchFamily="34" charset="0"/>
                <a:ea typeface="Arial" panose="020B0604020202020204" pitchFamily="34" charset="0"/>
              </a:rPr>
              <a:t>The takeaway here is that intervention is best with a group. Working with our Flock is the best way to overcome these barriers. </a:t>
            </a:r>
          </a:p>
          <a:p>
            <a:pPr marL="0" marR="29845" indent="0">
              <a:lnSpc>
                <a:spcPct val="100000"/>
              </a:lnSpc>
              <a:spcBef>
                <a:spcPts val="0"/>
              </a:spcBef>
              <a:spcAft>
                <a:spcPts val="1520"/>
              </a:spcAft>
            </a:pPr>
            <a:r>
              <a:rPr lang="en-US" sz="1000" i="1">
                <a:solidFill>
                  <a:srgbClr val="000000"/>
                </a:solidFill>
                <a:effectLst/>
                <a:latin typeface="Arial" panose="020B0604020202020204" pitchFamily="34"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p>
            <a:pPr marL="234950" marR="0" indent="-6350">
              <a:lnSpc>
                <a:spcPct val="100000"/>
              </a:lnSpc>
              <a:spcBef>
                <a:spcPts val="0"/>
              </a:spcBef>
              <a:spcAft>
                <a:spcPts val="950"/>
              </a:spcAft>
            </a:pPr>
            <a:r>
              <a:rPr lang="en-US" sz="1000" i="1">
                <a:solidFill>
                  <a:srgbClr val="000000"/>
                </a:solidFill>
                <a:effectLst/>
                <a:latin typeface="Arial" panose="020B0604020202020204" pitchFamily="34" charset="0"/>
                <a:ea typeface="Arial" panose="020B0604020202020204" pitchFamily="34" charset="0"/>
              </a:rPr>
              <a:t>Thinking about the people with whom you surround yourself, who can you can turn to for help with a situation?  </a:t>
            </a:r>
            <a:endParaRPr lang="en-US" sz="1000">
              <a:solidFill>
                <a:srgbClr val="000000"/>
              </a:solidFill>
              <a:effectLst/>
              <a:latin typeface="Arial" panose="020B0604020202020204" pitchFamily="34" charset="0"/>
              <a:ea typeface="Arial" panose="020B0604020202020204" pitchFamily="34" charset="0"/>
            </a:endParaRPr>
          </a:p>
          <a:p>
            <a:pPr marL="234950" marR="0" indent="-6350">
              <a:lnSpc>
                <a:spcPct val="100000"/>
              </a:lnSpc>
              <a:spcBef>
                <a:spcPts val="0"/>
              </a:spcBef>
              <a:spcAft>
                <a:spcPts val="525"/>
              </a:spcAft>
            </a:pPr>
            <a:r>
              <a:rPr lang="en-US" sz="1000" i="1">
                <a:solidFill>
                  <a:srgbClr val="000000"/>
                </a:solidFill>
                <a:effectLst/>
                <a:latin typeface="Arial" panose="020B0604020202020204" pitchFamily="34" charset="0"/>
                <a:ea typeface="Arial" panose="020B0604020202020204" pitchFamily="34" charset="0"/>
              </a:rPr>
              <a:t>Are you that person for others?  </a:t>
            </a:r>
            <a:endParaRPr lang="en-US" sz="1000">
              <a:solidFill>
                <a:srgbClr val="000000"/>
              </a:solidFill>
              <a:effectLst/>
              <a:latin typeface="Arial" panose="020B0604020202020204" pitchFamily="34" charset="0"/>
              <a:ea typeface="Arial" panose="020B0604020202020204" pitchFamily="34" charset="0"/>
            </a:endParaRPr>
          </a:p>
          <a:p>
            <a:pPr marL="234950" marR="0" indent="-6350">
              <a:lnSpc>
                <a:spcPct val="100000"/>
              </a:lnSpc>
              <a:spcBef>
                <a:spcPts val="0"/>
              </a:spcBef>
              <a:spcAft>
                <a:spcPts val="305"/>
              </a:spcAft>
            </a:pPr>
            <a:r>
              <a:rPr lang="en-US" sz="1000" i="1">
                <a:solidFill>
                  <a:srgbClr val="000000"/>
                </a:solidFill>
                <a:effectLst/>
                <a:latin typeface="Arial" panose="020B0604020202020204" pitchFamily="34" charset="0"/>
                <a:ea typeface="Arial" panose="020B0604020202020204" pitchFamily="34" charset="0"/>
              </a:rPr>
              <a:t>How so? </a:t>
            </a:r>
          </a:p>
          <a:p>
            <a:pPr marL="234950" marR="0" indent="-6350">
              <a:lnSpc>
                <a:spcPct val="100000"/>
              </a:lnSpc>
              <a:spcBef>
                <a:spcPts val="0"/>
              </a:spcBef>
              <a:spcAft>
                <a:spcPts val="305"/>
              </a:spcAft>
            </a:pPr>
            <a:r>
              <a:rPr lang="en-US" sz="1000" i="1">
                <a:solidFill>
                  <a:srgbClr val="000000"/>
                </a:solidFill>
                <a:effectLst/>
                <a:latin typeface="Arial" panose="020B0604020202020204" pitchFamily="34" charset="0"/>
                <a:ea typeface="Arial" panose="020B0604020202020204" pitchFamily="34" charset="0"/>
              </a:rPr>
              <a:t>When intervening with a group, how can we take on specific tasks to overcome barriers that may exist based off our identity, relationship to the situation, etc.?</a:t>
            </a:r>
          </a:p>
          <a:p>
            <a:pPr>
              <a:lnSpc>
                <a:spcPct val="100000"/>
              </a:lnSpc>
            </a:pPr>
            <a:endParaRPr lang="en-US" sz="1000" b="0">
              <a:ea typeface="Calibri"/>
              <a:cs typeface="Calibri"/>
            </a:endParaRPr>
          </a:p>
        </p:txBody>
      </p:sp>
      <p:sp>
        <p:nvSpPr>
          <p:cNvPr id="4" name="Slide Number Placeholder 3"/>
          <p:cNvSpPr>
            <a:spLocks noGrp="1"/>
          </p:cNvSpPr>
          <p:nvPr>
            <p:ph type="sldNum" sz="quarter" idx="10"/>
          </p:nvPr>
        </p:nvSpPr>
        <p:spPr/>
        <p:txBody>
          <a:bodyPr/>
          <a:lstStyle/>
          <a:p>
            <a:fld id="{176B5B3B-5E1B-B445-9F70-3B0C20C2E956}" type="slidenum">
              <a:rPr lang="en-US" smtClean="0"/>
              <a:t>36</a:t>
            </a:fld>
            <a:endParaRPr lang="en-US"/>
          </a:p>
        </p:txBody>
      </p:sp>
    </p:spTree>
    <p:extLst>
      <p:ext uri="{BB962C8B-B14F-4D97-AF65-F5344CB8AC3E}">
        <p14:creationId xmlns:p14="http://schemas.microsoft.com/office/powerpoint/2010/main" val="2011326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950"/>
              </a:spcAft>
            </a:pPr>
            <a:r>
              <a:rPr lang="en-US" sz="1000"/>
              <a:t>Timestamp: 67:00-67:30 minutes</a:t>
            </a: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950"/>
              </a:spcAft>
            </a:pP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950"/>
              </a:spcAft>
            </a:pPr>
            <a:r>
              <a:rPr lang="en-US" sz="1000">
                <a:solidFill>
                  <a:srgbClr val="000000"/>
                </a:solidFill>
                <a:effectLst/>
                <a:latin typeface="Arial" panose="020B0604020202020204" pitchFamily="34" charset="0"/>
                <a:ea typeface="Arial" panose="020B0604020202020204" pitchFamily="34" charset="0"/>
              </a:rPr>
              <a:t>The primary goal of this slide is to inform participants that active bystanders can, and often do, have a positive impact on the prevention of sexual violence and relationship violence.  </a:t>
            </a:r>
          </a:p>
          <a:p>
            <a:pPr>
              <a:lnSpc>
                <a:spcPct val="100000"/>
              </a:lnSpc>
            </a:pPr>
            <a:r>
              <a:rPr lang="en-US" sz="1000">
                <a:solidFill>
                  <a:srgbClr val="000000"/>
                </a:solidFill>
                <a:effectLst/>
                <a:latin typeface="Arial" panose="020B0604020202020204" pitchFamily="34" charset="0"/>
                <a:ea typeface="Arial" panose="020B0604020202020204" pitchFamily="34" charset="0"/>
              </a:rPr>
              <a:t>Additional information on sexual assaults and on relationship violence: Third parties were present during 29% of incidents of sexual violence. Third parties helped in 35% of these acts of violence, made the situations worse in 12% of the cases, and did neither in 44%. In both cases, third parties were often more likely to help than hurt, but often did neither</a:t>
            </a:r>
            <a:endParaRPr lang="en-US" sz="1000"/>
          </a:p>
        </p:txBody>
      </p:sp>
      <p:sp>
        <p:nvSpPr>
          <p:cNvPr id="4" name="Slide Number Placeholder 3"/>
          <p:cNvSpPr>
            <a:spLocks noGrp="1"/>
          </p:cNvSpPr>
          <p:nvPr>
            <p:ph type="sldNum" sz="quarter" idx="5"/>
          </p:nvPr>
        </p:nvSpPr>
        <p:spPr/>
        <p:txBody>
          <a:bodyPr/>
          <a:lstStyle/>
          <a:p>
            <a:fld id="{A97F4A3D-92C9-274C-AB2F-66BCB5D8AA5F}" type="slidenum">
              <a:rPr lang="en-US" smtClean="0"/>
              <a:t>37</a:t>
            </a:fld>
            <a:endParaRPr lang="en-US"/>
          </a:p>
        </p:txBody>
      </p:sp>
    </p:spTree>
    <p:extLst>
      <p:ext uri="{BB962C8B-B14F-4D97-AF65-F5344CB8AC3E}">
        <p14:creationId xmlns:p14="http://schemas.microsoft.com/office/powerpoint/2010/main" val="735517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1045"/>
              </a:spcAft>
            </a:pPr>
            <a:r>
              <a:rPr lang="en-US" sz="1000"/>
              <a:t>Timestamp: 67:30-68:00 minutes</a:t>
            </a:r>
            <a:r>
              <a:rPr lang="en-US" sz="1000">
                <a:solidFill>
                  <a:srgbClr val="000000"/>
                </a:solidFill>
                <a:effectLst/>
                <a:latin typeface="Arial" panose="020B0604020202020204" pitchFamily="34" charset="0"/>
                <a:ea typeface="Arial" panose="020B0604020202020204" pitchFamily="34" charset="0"/>
              </a:rPr>
              <a:t> </a:t>
            </a:r>
          </a:p>
          <a:p>
            <a:pPr marL="234950" marR="29845" indent="-6350">
              <a:lnSpc>
                <a:spcPct val="100000"/>
              </a:lnSpc>
              <a:spcBef>
                <a:spcPts val="0"/>
              </a:spcBef>
              <a:spcAft>
                <a:spcPts val="1045"/>
              </a:spcAft>
            </a:pP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1045"/>
              </a:spcAft>
            </a:pPr>
            <a:r>
              <a:rPr lang="en-US" sz="1000">
                <a:solidFill>
                  <a:srgbClr val="000000"/>
                </a:solidFill>
                <a:effectLst/>
                <a:latin typeface="Arial" panose="020B0604020202020204" pitchFamily="34" charset="0"/>
                <a:ea typeface="Arial" panose="020B0604020202020204" pitchFamily="34" charset="0"/>
              </a:rPr>
              <a:t>Once you have recognized a problem and identified the best way to intervene safely, it is time to strategize with others how to intervene. As you may recall from the required online training by Vector Solutions you completed prior to this session, there are four recommended strategies for intervention. They are:  </a:t>
            </a:r>
          </a:p>
          <a:p>
            <a:pPr marL="342900" marR="29845" lvl="0" indent="-342900" fontAlgn="base">
              <a:lnSpc>
                <a:spcPct val="100000"/>
              </a:lnSpc>
              <a:spcBef>
                <a:spcPts val="0"/>
              </a:spcBef>
              <a:spcAft>
                <a:spcPts val="44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Delegate </a:t>
            </a:r>
            <a:r>
              <a:rPr lang="en-US" sz="100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 </a:t>
            </a:r>
            <a:endPar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29845" lvl="0" indent="-342900" fontAlgn="base">
              <a:lnSpc>
                <a:spcPct val="100000"/>
              </a:lnSpc>
              <a:spcBef>
                <a:spcPts val="0"/>
              </a:spcBef>
              <a:spcAft>
                <a:spcPts val="46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Distract </a:t>
            </a:r>
          </a:p>
          <a:p>
            <a:pPr marL="342900" marR="29845" lvl="0" indent="-342900" fontAlgn="base">
              <a:lnSpc>
                <a:spcPct val="100000"/>
              </a:lnSpc>
              <a:spcBef>
                <a:spcPts val="0"/>
              </a:spcBef>
              <a:spcAft>
                <a:spcPts val="134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Direct </a:t>
            </a:r>
          </a:p>
          <a:p>
            <a:pPr marL="342900" marR="29845" lvl="0" indent="-342900" fontAlgn="base">
              <a:lnSpc>
                <a:spcPct val="100000"/>
              </a:lnSpc>
              <a:spcBef>
                <a:spcPts val="0"/>
              </a:spcBef>
              <a:spcAft>
                <a:spcPts val="134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Documentation+</a:t>
            </a:r>
          </a:p>
          <a:p>
            <a:pPr marL="234950" marR="29845" indent="-6350">
              <a:lnSpc>
                <a:spcPct val="100000"/>
              </a:lnSpc>
              <a:spcBef>
                <a:spcPts val="0"/>
              </a:spcBef>
              <a:spcAft>
                <a:spcPts val="1535"/>
              </a:spcAft>
            </a:pPr>
            <a:r>
              <a:rPr lang="en-US" sz="1000">
                <a:solidFill>
                  <a:srgbClr val="000000"/>
                </a:solidFill>
                <a:effectLst/>
                <a:latin typeface="Arial" panose="020B0604020202020204" pitchFamily="34" charset="0"/>
                <a:ea typeface="Arial" panose="020B0604020202020204" pitchFamily="34" charset="0"/>
              </a:rPr>
              <a:t>We will break down these strategies in the next few slides. </a:t>
            </a:r>
          </a:p>
          <a:p>
            <a:pPr>
              <a:lnSpc>
                <a:spcPct val="100000"/>
              </a:lnSpc>
            </a:pPr>
            <a:endParaRPr lang="en-US" sz="1000"/>
          </a:p>
        </p:txBody>
      </p:sp>
      <p:sp>
        <p:nvSpPr>
          <p:cNvPr id="4" name="Slide Number Placeholder 3"/>
          <p:cNvSpPr>
            <a:spLocks noGrp="1"/>
          </p:cNvSpPr>
          <p:nvPr>
            <p:ph type="sldNum" sz="quarter" idx="5"/>
          </p:nvPr>
        </p:nvSpPr>
        <p:spPr/>
        <p:txBody>
          <a:bodyPr/>
          <a:lstStyle/>
          <a:p>
            <a:fld id="{A97F4A3D-92C9-274C-AB2F-66BCB5D8AA5F}" type="slidenum">
              <a:rPr lang="en-US" smtClean="0"/>
              <a:t>38</a:t>
            </a:fld>
            <a:endParaRPr lang="en-US"/>
          </a:p>
        </p:txBody>
      </p:sp>
    </p:spTree>
    <p:extLst>
      <p:ext uri="{BB962C8B-B14F-4D97-AF65-F5344CB8AC3E}">
        <p14:creationId xmlns:p14="http://schemas.microsoft.com/office/powerpoint/2010/main" val="391793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965"/>
              </a:spcAft>
            </a:pPr>
            <a:r>
              <a:rPr lang="en-US" sz="1000"/>
              <a:t>Timestamp: 68:00-69:30 minutes</a:t>
            </a: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965"/>
              </a:spcAft>
            </a:pP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965"/>
              </a:spcAft>
            </a:pPr>
            <a:r>
              <a:rPr lang="en-US" sz="1000">
                <a:solidFill>
                  <a:srgbClr val="000000"/>
                </a:solidFill>
                <a:effectLst/>
                <a:latin typeface="Arial" panose="020B0604020202020204" pitchFamily="34" charset="0"/>
                <a:ea typeface="Arial" panose="020B0604020202020204" pitchFamily="34" charset="0"/>
              </a:rPr>
              <a:t>Delegating is asking for help from another individual or individuals and developing a plan where some or all play a role in intervening. </a:t>
            </a:r>
            <a:r>
              <a:rPr lang="en-US" sz="1000">
                <a:solidFill>
                  <a:srgbClr val="000000"/>
                </a:solidFill>
                <a:effectLst/>
                <a:latin typeface="Times New Roman" panose="02020603050405020304" pitchFamily="18" charset="0"/>
                <a:ea typeface="Times New Roman" panose="02020603050405020304" pitchFamily="18" charset="0"/>
              </a:rPr>
              <a:t> </a:t>
            </a: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1530"/>
              </a:spcAft>
            </a:pPr>
            <a:r>
              <a:rPr lang="en-US" sz="1000">
                <a:solidFill>
                  <a:srgbClr val="000000"/>
                </a:solidFill>
                <a:effectLst/>
                <a:latin typeface="Arial" panose="020B0604020202020204" pitchFamily="34" charset="0"/>
                <a:ea typeface="Arial" panose="020B0604020202020204" pitchFamily="34" charset="0"/>
              </a:rPr>
              <a:t>This can include: </a:t>
            </a:r>
          </a:p>
          <a:p>
            <a:pPr marL="342900" marR="29845" lvl="0" indent="-342900" fontAlgn="base">
              <a:lnSpc>
                <a:spcPct val="100000"/>
              </a:lnSpc>
              <a:spcBef>
                <a:spcPts val="0"/>
              </a:spcBef>
              <a:spcAft>
                <a:spcPts val="157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Find friends to intervene together. </a:t>
            </a:r>
          </a:p>
          <a:p>
            <a:pPr marL="342900" marR="29845" lvl="0" indent="-342900" fontAlgn="base">
              <a:lnSpc>
                <a:spcPct val="100000"/>
              </a:lnSpc>
              <a:spcBef>
                <a:spcPts val="0"/>
              </a:spcBef>
              <a:spcAft>
                <a:spcPts val="175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Alert a friend of the potential victim and assist in intervening. </a:t>
            </a:r>
          </a:p>
          <a:p>
            <a:pPr marL="342900" marR="29845" lvl="0" indent="-342900" fontAlgn="base">
              <a:lnSpc>
                <a:spcPct val="100000"/>
              </a:lnSpc>
              <a:spcBef>
                <a:spcPts val="0"/>
              </a:spcBef>
              <a:spcAft>
                <a:spcPts val="965"/>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Seek someone you don’t know but who is authorized to represent others or address issues. </a:t>
            </a:r>
          </a:p>
          <a:p>
            <a:pPr marL="234950" marR="29845" indent="-6350">
              <a:lnSpc>
                <a:spcPct val="100000"/>
              </a:lnSpc>
              <a:spcBef>
                <a:spcPts val="0"/>
              </a:spcBef>
              <a:spcAft>
                <a:spcPts val="20"/>
              </a:spcAft>
            </a:pPr>
            <a:r>
              <a:rPr lang="en-US" sz="1000">
                <a:solidFill>
                  <a:srgbClr val="000000"/>
                </a:solidFill>
                <a:effectLst/>
                <a:latin typeface="Arial" panose="020B0604020202020204" pitchFamily="34" charset="0"/>
                <a:ea typeface="Arial" panose="020B0604020202020204" pitchFamily="34" charset="0"/>
              </a:rPr>
              <a:t>Delegation is taught during first aid and CPR training. The first thing people are taught to do when responding to an emergency is to delegate someone to call 9-1-1. You will notice that some people will freeze during an emergency, this is your opportunity to ask them for help and tell them what to do. </a:t>
            </a:r>
          </a:p>
          <a:p>
            <a:pPr>
              <a:lnSpc>
                <a:spcPct val="100000"/>
              </a:lnSpc>
            </a:pPr>
            <a:endParaRPr lang="en-US" sz="1000"/>
          </a:p>
        </p:txBody>
      </p:sp>
      <p:sp>
        <p:nvSpPr>
          <p:cNvPr id="4" name="Slide Number Placeholder 3"/>
          <p:cNvSpPr>
            <a:spLocks noGrp="1"/>
          </p:cNvSpPr>
          <p:nvPr>
            <p:ph type="sldNum" sz="quarter" idx="5"/>
          </p:nvPr>
        </p:nvSpPr>
        <p:spPr/>
        <p:txBody>
          <a:bodyPr/>
          <a:lstStyle/>
          <a:p>
            <a:fld id="{A97F4A3D-92C9-274C-AB2F-66BCB5D8AA5F}" type="slidenum">
              <a:rPr lang="en-US" smtClean="0"/>
              <a:t>39</a:t>
            </a:fld>
            <a:endParaRPr lang="en-US"/>
          </a:p>
        </p:txBody>
      </p:sp>
    </p:spTree>
    <p:extLst>
      <p:ext uri="{BB962C8B-B14F-4D97-AF65-F5344CB8AC3E}">
        <p14:creationId xmlns:p14="http://schemas.microsoft.com/office/powerpoint/2010/main" val="3722224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950"/>
              </a:spcAft>
            </a:pPr>
            <a:r>
              <a:rPr lang="en-US" sz="1000"/>
              <a:t>Timestamp: 69:30-71:00 minutes</a:t>
            </a: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950"/>
              </a:spcAft>
            </a:pP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950"/>
              </a:spcAft>
            </a:pPr>
            <a:r>
              <a:rPr lang="en-US" sz="1000">
                <a:solidFill>
                  <a:srgbClr val="000000"/>
                </a:solidFill>
                <a:effectLst/>
                <a:latin typeface="Arial" panose="020B0604020202020204" pitchFamily="34" charset="0"/>
                <a:ea typeface="Arial" panose="020B0604020202020204" pitchFamily="34" charset="0"/>
              </a:rPr>
              <a:t>Distracting is interrupting the situation without directly confronting the offender by creating a distraction. </a:t>
            </a:r>
          </a:p>
          <a:p>
            <a:pPr marL="234950" marR="29845" indent="-6350">
              <a:lnSpc>
                <a:spcPct val="100000"/>
              </a:lnSpc>
              <a:spcBef>
                <a:spcPts val="0"/>
              </a:spcBef>
              <a:spcAft>
                <a:spcPts val="1535"/>
              </a:spcAft>
            </a:pPr>
            <a:r>
              <a:rPr lang="en-US" sz="1000">
                <a:solidFill>
                  <a:srgbClr val="000000"/>
                </a:solidFill>
                <a:effectLst/>
                <a:latin typeface="Arial" panose="020B0604020202020204" pitchFamily="34" charset="0"/>
                <a:ea typeface="Arial" panose="020B0604020202020204" pitchFamily="34" charset="0"/>
              </a:rPr>
              <a:t>This can include: </a:t>
            </a:r>
          </a:p>
          <a:p>
            <a:pPr marL="342900" marR="29845" lvl="0" indent="-342900" fontAlgn="base">
              <a:lnSpc>
                <a:spcPct val="100000"/>
              </a:lnSpc>
              <a:spcBef>
                <a:spcPts val="0"/>
              </a:spcBef>
              <a:spcAft>
                <a:spcPts val="1565"/>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Establishing a relationship with someone </a:t>
            </a:r>
          </a:p>
          <a:p>
            <a:pPr marL="342900" marR="29845" lvl="0" indent="-342900" fontAlgn="base">
              <a:lnSpc>
                <a:spcPct val="100000"/>
              </a:lnSpc>
              <a:spcBef>
                <a:spcPts val="0"/>
              </a:spcBef>
              <a:spcAft>
                <a:spcPts val="1575"/>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Making something up </a:t>
            </a:r>
          </a:p>
          <a:p>
            <a:pPr marL="342900" marR="29845" lvl="0" indent="-342900" fontAlgn="base">
              <a:lnSpc>
                <a:spcPct val="100000"/>
              </a:lnSpc>
              <a:spcBef>
                <a:spcPts val="0"/>
              </a:spcBef>
              <a:spcAft>
                <a:spcPts val="156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Suggesting an alternate activity </a:t>
            </a:r>
          </a:p>
          <a:p>
            <a:pPr marL="234950" marR="29845" indent="-6350">
              <a:lnSpc>
                <a:spcPct val="100000"/>
              </a:lnSpc>
              <a:spcBef>
                <a:spcPts val="0"/>
              </a:spcBef>
              <a:spcAft>
                <a:spcPts val="20"/>
              </a:spcAft>
            </a:pPr>
            <a:r>
              <a:rPr lang="en-US" sz="1000">
                <a:solidFill>
                  <a:srgbClr val="000000"/>
                </a:solidFill>
                <a:effectLst/>
                <a:latin typeface="Arial" panose="020B0604020202020204" pitchFamily="34" charset="0"/>
                <a:ea typeface="Arial" panose="020B0604020202020204" pitchFamily="34" charset="0"/>
              </a:rPr>
              <a:t>Many students do this already by choosing to go to the bathroom together to get away from people that are bothering them. Others will suggest grabbing Wheel Pizza or Fuzzy’s to make sure their group gets away from a potentially risky situation (and grab some delicious food after a long night out). </a:t>
            </a:r>
          </a:p>
          <a:p>
            <a:pPr>
              <a:lnSpc>
                <a:spcPct val="100000"/>
              </a:lnSpc>
            </a:pPr>
            <a:endParaRPr lang="en-US" sz="1000"/>
          </a:p>
        </p:txBody>
      </p:sp>
      <p:sp>
        <p:nvSpPr>
          <p:cNvPr id="4" name="Slide Number Placeholder 3"/>
          <p:cNvSpPr>
            <a:spLocks noGrp="1"/>
          </p:cNvSpPr>
          <p:nvPr>
            <p:ph type="sldNum" sz="quarter" idx="5"/>
          </p:nvPr>
        </p:nvSpPr>
        <p:spPr/>
        <p:txBody>
          <a:bodyPr/>
          <a:lstStyle/>
          <a:p>
            <a:fld id="{A97F4A3D-92C9-274C-AB2F-66BCB5D8AA5F}" type="slidenum">
              <a:rPr lang="en-US" smtClean="0"/>
              <a:t>40</a:t>
            </a:fld>
            <a:endParaRPr lang="en-US"/>
          </a:p>
        </p:txBody>
      </p:sp>
    </p:spTree>
    <p:extLst>
      <p:ext uri="{BB962C8B-B14F-4D97-AF65-F5344CB8AC3E}">
        <p14:creationId xmlns:p14="http://schemas.microsoft.com/office/powerpoint/2010/main" val="3640246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535"/>
              </a:spcAft>
            </a:pPr>
            <a:r>
              <a:rPr lang="en-US" sz="1000"/>
              <a:t>Timestamp: 7:00-8:30 minutes</a:t>
            </a: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535"/>
              </a:spcAft>
            </a:pP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535"/>
              </a:spcAft>
            </a:pPr>
            <a:r>
              <a:rPr lang="en-US" sz="1000">
                <a:solidFill>
                  <a:srgbClr val="000000"/>
                </a:solidFill>
                <a:effectLst/>
                <a:latin typeface="Arial" panose="020B0604020202020204" pitchFamily="34" charset="0"/>
                <a:ea typeface="Arial" panose="020B0604020202020204" pitchFamily="34" charset="0"/>
              </a:rPr>
              <a:t>Have the participants establish a group agreement for the session. </a:t>
            </a:r>
          </a:p>
          <a:p>
            <a:pPr marL="234950" marR="29845" indent="-6350">
              <a:lnSpc>
                <a:spcPct val="100000"/>
              </a:lnSpc>
              <a:spcBef>
                <a:spcPts val="0"/>
              </a:spcBef>
              <a:spcAft>
                <a:spcPts val="1520"/>
              </a:spcAft>
            </a:pPr>
            <a:r>
              <a:rPr lang="en-US" sz="1000">
                <a:solidFill>
                  <a:srgbClr val="000000"/>
                </a:solidFill>
                <a:effectLst/>
                <a:latin typeface="Arial" panose="020B0604020202020204" pitchFamily="34" charset="0"/>
                <a:ea typeface="Arial" panose="020B0604020202020204" pitchFamily="34" charset="0"/>
              </a:rPr>
              <a:t>You may consider saying something to the effect of: </a:t>
            </a:r>
          </a:p>
          <a:p>
            <a:pPr marL="234950" marR="158115" indent="-6350">
              <a:lnSpc>
                <a:spcPct val="100000"/>
              </a:lnSpc>
              <a:spcBef>
                <a:spcPts val="0"/>
              </a:spcBef>
              <a:spcAft>
                <a:spcPts val="950"/>
              </a:spcAft>
            </a:pPr>
            <a:r>
              <a:rPr lang="en-US" sz="1000" i="1">
                <a:solidFill>
                  <a:srgbClr val="000000"/>
                </a:solidFill>
                <a:effectLst/>
                <a:latin typeface="Arial" panose="020B0604020202020204" pitchFamily="34" charset="0"/>
                <a:ea typeface="Arial" panose="020B0604020202020204" pitchFamily="34" charset="0"/>
              </a:rPr>
              <a:t>Given the challenging nature of what we are going to discuss </a:t>
            </a:r>
            <a:br>
              <a:rPr lang="en-US" sz="1000" i="1">
                <a:solidFill>
                  <a:srgbClr val="000000"/>
                </a:solidFill>
                <a:effectLst/>
                <a:latin typeface="Arial" panose="020B0604020202020204" pitchFamily="34" charset="0"/>
                <a:ea typeface="Arial" panose="020B0604020202020204" pitchFamily="34" charset="0"/>
              </a:rPr>
            </a:br>
            <a:r>
              <a:rPr lang="en-US" sz="1000" i="1">
                <a:solidFill>
                  <a:srgbClr val="000000"/>
                </a:solidFill>
                <a:effectLst/>
                <a:latin typeface="Arial" panose="020B0604020202020204" pitchFamily="34" charset="0"/>
                <a:ea typeface="Arial" panose="020B0604020202020204" pitchFamily="34" charset="0"/>
              </a:rPr>
              <a:t>in this workshop it is important that all participants feel this is </a:t>
            </a:r>
            <a:br>
              <a:rPr lang="en-US" sz="1000" i="1">
                <a:solidFill>
                  <a:srgbClr val="000000"/>
                </a:solidFill>
                <a:effectLst/>
                <a:latin typeface="Arial" panose="020B0604020202020204" pitchFamily="34" charset="0"/>
                <a:ea typeface="Arial" panose="020B0604020202020204" pitchFamily="34" charset="0"/>
              </a:rPr>
            </a:br>
            <a:r>
              <a:rPr lang="en-US" sz="1000" i="1">
                <a:solidFill>
                  <a:srgbClr val="000000"/>
                </a:solidFill>
                <a:effectLst/>
                <a:latin typeface="Arial" panose="020B0604020202020204" pitchFamily="34" charset="0"/>
                <a:ea typeface="Arial" panose="020B0604020202020204" pitchFamily="34" charset="0"/>
              </a:rPr>
              <a:t>a space where they feel able to express their thoughts and </a:t>
            </a:r>
            <a:br>
              <a:rPr lang="en-US" sz="1000" i="1">
                <a:solidFill>
                  <a:srgbClr val="000000"/>
                </a:solidFill>
                <a:effectLst/>
                <a:latin typeface="Arial" panose="020B0604020202020204" pitchFamily="34" charset="0"/>
                <a:ea typeface="Arial" panose="020B0604020202020204" pitchFamily="34" charset="0"/>
              </a:rPr>
            </a:br>
            <a:r>
              <a:rPr lang="en-US" sz="1000" i="1">
                <a:solidFill>
                  <a:srgbClr val="000000"/>
                </a:solidFill>
                <a:effectLst/>
                <a:latin typeface="Arial" panose="020B0604020202020204" pitchFamily="34" charset="0"/>
                <a:ea typeface="Arial" panose="020B0604020202020204" pitchFamily="34" charset="0"/>
              </a:rPr>
              <a:t>feelings. What are some group agreements you have used before or heard that would be helpful for this workshop? </a:t>
            </a: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660"/>
              </a:spcAft>
            </a:pPr>
            <a:r>
              <a:rPr lang="en-US" sz="1000">
                <a:solidFill>
                  <a:srgbClr val="000000"/>
                </a:solidFill>
                <a:effectLst/>
                <a:latin typeface="Arial" panose="020B0604020202020204" pitchFamily="34" charset="0"/>
                <a:ea typeface="Arial" panose="020B0604020202020204" pitchFamily="34" charset="0"/>
              </a:rPr>
              <a:t>Be sure to ask clarifying questions if an agreement offered in unclear. For example, you can say </a:t>
            </a:r>
          </a:p>
          <a:p>
            <a:pPr marL="234950" marR="29845" indent="-6350">
              <a:lnSpc>
                <a:spcPct val="100000"/>
              </a:lnSpc>
              <a:spcBef>
                <a:spcPts val="0"/>
              </a:spcBef>
              <a:spcAft>
                <a:spcPts val="20"/>
              </a:spcAft>
            </a:pPr>
            <a:r>
              <a:rPr lang="en-US" sz="1000">
                <a:solidFill>
                  <a:srgbClr val="000000"/>
                </a:solidFill>
                <a:effectLst/>
                <a:latin typeface="Arial" panose="020B0604020202020204" pitchFamily="34" charset="0"/>
                <a:ea typeface="Arial" panose="020B0604020202020204" pitchFamily="34" charset="0"/>
              </a:rPr>
              <a:t>“can you say more about that?” or “what does (insert group agreement) mean in your words?” Once the participants have identified 3-5 ground rules, you may move on to the next slide.</a:t>
            </a:r>
            <a:r>
              <a:rPr lang="en-US" sz="1000" i="1">
                <a:solidFill>
                  <a:srgbClr val="000000"/>
                </a:solidFill>
                <a:effectLst/>
                <a:latin typeface="Arial" panose="020B0604020202020204" pitchFamily="34"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p>
            <a:pPr>
              <a:lnSpc>
                <a:spcPct val="100000"/>
              </a:lnSpc>
            </a:pPr>
            <a:endParaRPr lang="en-US" sz="1000"/>
          </a:p>
        </p:txBody>
      </p:sp>
      <p:sp>
        <p:nvSpPr>
          <p:cNvPr id="4" name="Slide Number Placeholder 3"/>
          <p:cNvSpPr>
            <a:spLocks noGrp="1"/>
          </p:cNvSpPr>
          <p:nvPr>
            <p:ph type="sldNum" sz="quarter" idx="5"/>
          </p:nvPr>
        </p:nvSpPr>
        <p:spPr/>
        <p:txBody>
          <a:bodyPr/>
          <a:lstStyle/>
          <a:p>
            <a:fld id="{A97F4A3D-92C9-274C-AB2F-66BCB5D8AA5F}" type="slidenum">
              <a:rPr lang="en-US" smtClean="0"/>
              <a:t>5</a:t>
            </a:fld>
            <a:endParaRPr lang="en-US"/>
          </a:p>
        </p:txBody>
      </p:sp>
    </p:spTree>
    <p:extLst>
      <p:ext uri="{BB962C8B-B14F-4D97-AF65-F5344CB8AC3E}">
        <p14:creationId xmlns:p14="http://schemas.microsoft.com/office/powerpoint/2010/main" val="210683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1535"/>
              </a:spcAft>
            </a:pPr>
            <a:r>
              <a:rPr lang="en-US" sz="800"/>
              <a:t>Timestamp: 71:00-72:30 minutes</a:t>
            </a:r>
            <a:endParaRPr lang="en-US" sz="800" b="1">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1535"/>
              </a:spcAft>
            </a:pPr>
            <a:r>
              <a:rPr lang="en-US" sz="800" b="1">
                <a:solidFill>
                  <a:srgbClr val="000000"/>
                </a:solidFill>
                <a:effectLst/>
                <a:latin typeface="Arial" panose="020B0604020202020204" pitchFamily="34" charset="0"/>
                <a:ea typeface="Arial" panose="020B0604020202020204" pitchFamily="34" charset="0"/>
              </a:rPr>
              <a:t>Direct</a:t>
            </a:r>
            <a:r>
              <a:rPr lang="en-US" sz="800">
                <a:solidFill>
                  <a:srgbClr val="000000"/>
                </a:solidFill>
                <a:effectLst/>
                <a:latin typeface="Arial" panose="020B0604020202020204" pitchFamily="34" charset="0"/>
                <a:ea typeface="Arial" panose="020B0604020202020204" pitchFamily="34" charset="0"/>
              </a:rPr>
              <a:t> </a:t>
            </a:r>
          </a:p>
          <a:p>
            <a:pPr marL="234950" marR="29845" indent="-6350">
              <a:lnSpc>
                <a:spcPct val="100000"/>
              </a:lnSpc>
              <a:spcBef>
                <a:spcPts val="0"/>
              </a:spcBef>
              <a:spcAft>
                <a:spcPts val="965"/>
              </a:spcAft>
            </a:pPr>
            <a:r>
              <a:rPr lang="en-US" sz="800">
                <a:solidFill>
                  <a:srgbClr val="000000"/>
                </a:solidFill>
                <a:effectLst/>
                <a:latin typeface="Arial" panose="020B0604020202020204" pitchFamily="34" charset="0"/>
                <a:ea typeface="Arial" panose="020B0604020202020204" pitchFamily="34" charset="0"/>
              </a:rPr>
              <a:t>This approach refers to talking to directly, in the moment, to prevent a problem situation from happening. This can include:</a:t>
            </a:r>
          </a:p>
          <a:p>
            <a:pPr marL="400050" marR="29845" indent="-171450">
              <a:lnSpc>
                <a:spcPct val="100000"/>
              </a:lnSpc>
              <a:spcBef>
                <a:spcPts val="0"/>
              </a:spcBef>
              <a:spcAft>
                <a:spcPts val="965"/>
              </a:spcAft>
              <a:buFont typeface="Arial" panose="020B0604020202020204" pitchFamily="34" charset="0"/>
              <a:buChar char="•"/>
            </a:pPr>
            <a:r>
              <a:rPr lang="en-US" sz="800">
                <a:solidFill>
                  <a:srgbClr val="000000"/>
                </a:solidFill>
                <a:effectLst/>
                <a:latin typeface="Arial" panose="020B0604020202020204" pitchFamily="34" charset="0"/>
                <a:ea typeface="Arial" panose="020B0604020202020204" pitchFamily="34" charset="0"/>
              </a:rPr>
              <a:t>Creating a space or timeout.</a:t>
            </a:r>
          </a:p>
          <a:p>
            <a:pPr marL="400050" marR="29845" indent="-171450">
              <a:lnSpc>
                <a:spcPct val="100000"/>
              </a:lnSpc>
              <a:spcBef>
                <a:spcPts val="0"/>
              </a:spcBef>
              <a:spcAft>
                <a:spcPts val="965"/>
              </a:spcAft>
              <a:buFont typeface="Arial" panose="020B0604020202020204" pitchFamily="34" charset="0"/>
              <a:buChar char="•"/>
            </a:pPr>
            <a:r>
              <a:rPr lang="en-US" sz="800">
                <a:solidFill>
                  <a:srgbClr val="000000"/>
                </a:solidFill>
                <a:effectLst/>
                <a:latin typeface="Arial" panose="020B0604020202020204" pitchFamily="34" charset="0"/>
                <a:ea typeface="Arial" panose="020B0604020202020204" pitchFamily="34" charset="0"/>
              </a:rPr>
              <a:t>Check in regularly with potential victim or offender. </a:t>
            </a:r>
          </a:p>
          <a:p>
            <a:pPr marL="400050" marR="29845" indent="-171450">
              <a:lnSpc>
                <a:spcPct val="100000"/>
              </a:lnSpc>
              <a:spcBef>
                <a:spcPts val="0"/>
              </a:spcBef>
              <a:spcAft>
                <a:spcPts val="965"/>
              </a:spcAft>
              <a:buFont typeface="Arial" panose="020B0604020202020204" pitchFamily="34" charset="0"/>
              <a:buChar char="•"/>
            </a:pPr>
            <a:r>
              <a:rPr lang="en-US" sz="800">
                <a:solidFill>
                  <a:srgbClr val="000000"/>
                </a:solidFill>
                <a:effectLst/>
                <a:latin typeface="Arial" panose="020B0604020202020204" pitchFamily="34" charset="0"/>
                <a:ea typeface="Arial" panose="020B0604020202020204" pitchFamily="34" charset="0"/>
              </a:rPr>
              <a:t>Give them different options to remove them from the situation. </a:t>
            </a:r>
          </a:p>
          <a:p>
            <a:pPr marL="234950" marR="29845" indent="-6350">
              <a:lnSpc>
                <a:spcPct val="100000"/>
              </a:lnSpc>
              <a:spcBef>
                <a:spcPts val="0"/>
              </a:spcBef>
              <a:spcAft>
                <a:spcPts val="940"/>
              </a:spcAft>
            </a:pPr>
            <a:r>
              <a:rPr lang="en-US" sz="800">
                <a:solidFill>
                  <a:srgbClr val="000000"/>
                </a:solidFill>
                <a:effectLst/>
                <a:latin typeface="Arial" panose="020B0604020202020204" pitchFamily="34" charset="0"/>
                <a:ea typeface="Arial" panose="020B0604020202020204" pitchFamily="34" charset="0"/>
              </a:rPr>
              <a:t>Although this might seem like the ideal approach for some folks, it is important to remember that the direct approach is only successful if it leads to de-escalating the situation. A direct approach that escalates the situation could actually put the potential victim and yourself in harm’s way. Also, if you plan to be direct, consider talking through your approach with a friend so you know what you are going to say to the persons involved. </a:t>
            </a:r>
          </a:p>
          <a:p>
            <a:pPr marL="234950" marR="29845" indent="-6350">
              <a:lnSpc>
                <a:spcPct val="100000"/>
              </a:lnSpc>
              <a:spcBef>
                <a:spcPts val="0"/>
              </a:spcBef>
              <a:spcAft>
                <a:spcPts val="1545"/>
              </a:spcAft>
            </a:pPr>
            <a:r>
              <a:rPr lang="en-US" sz="800" b="1">
                <a:solidFill>
                  <a:srgbClr val="000000"/>
                </a:solidFill>
                <a:effectLst/>
                <a:latin typeface="Arial" panose="020B0604020202020204" pitchFamily="34" charset="0"/>
                <a:ea typeface="Arial" panose="020B0604020202020204" pitchFamily="34" charset="0"/>
              </a:rPr>
              <a:t>An Important Note </a:t>
            </a:r>
            <a:endParaRPr lang="en-US" sz="8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1240"/>
              </a:spcAft>
            </a:pPr>
            <a:r>
              <a:rPr lang="en-US" sz="800">
                <a:solidFill>
                  <a:srgbClr val="000000"/>
                </a:solidFill>
                <a:effectLst/>
                <a:latin typeface="Arial" panose="020B0604020202020204" pitchFamily="34" charset="0"/>
                <a:ea typeface="Arial" panose="020B0604020202020204" pitchFamily="34" charset="0"/>
              </a:rPr>
              <a:t>What works for you won’t work for everyone. If you’re someone who’s not confrontational, find someone else to help you, whether that is a friend or someone with more authority like KU Public Safety or an RA or Complex Director if you are in a residence hall. Please note that we do not in any way suggest physical violence as a means to intervene. In fact, the use of physical violence is a violation of KU’s </a:t>
            </a:r>
            <a:r>
              <a:rPr lang="en-US" sz="800" i="1">
                <a:solidFill>
                  <a:srgbClr val="000000"/>
                </a:solidFill>
                <a:effectLst/>
                <a:latin typeface="Arial" panose="020B0604020202020204" pitchFamily="34" charset="0"/>
                <a:ea typeface="Arial" panose="020B0604020202020204" pitchFamily="34" charset="0"/>
              </a:rPr>
              <a:t>Code of Student Rights and Responsibilities</a:t>
            </a:r>
            <a:r>
              <a:rPr lang="en-US" sz="800">
                <a:solidFill>
                  <a:srgbClr val="000000"/>
                </a:solidFill>
                <a:effectLst/>
                <a:latin typeface="Arial" panose="020B0604020202020204" pitchFamily="34" charset="0"/>
                <a:ea typeface="Arial" panose="020B0604020202020204" pitchFamily="34" charset="0"/>
              </a:rPr>
              <a:t>. The point is that these options provide a wide range of choices, which you can apply to most situations and can be individualized to fit your own level of comfort when it comes to intervening. </a:t>
            </a:r>
          </a:p>
          <a:p>
            <a:pPr>
              <a:lnSpc>
                <a:spcPct val="100000"/>
              </a:lnSpc>
            </a:pPr>
            <a:endParaRPr lang="en-US" sz="800"/>
          </a:p>
        </p:txBody>
      </p:sp>
      <p:sp>
        <p:nvSpPr>
          <p:cNvPr id="4" name="Slide Number Placeholder 3"/>
          <p:cNvSpPr>
            <a:spLocks noGrp="1"/>
          </p:cNvSpPr>
          <p:nvPr>
            <p:ph type="sldNum" sz="quarter" idx="5"/>
          </p:nvPr>
        </p:nvSpPr>
        <p:spPr/>
        <p:txBody>
          <a:bodyPr/>
          <a:lstStyle/>
          <a:p>
            <a:fld id="{A97F4A3D-92C9-274C-AB2F-66BCB5D8AA5F}" type="slidenum">
              <a:rPr lang="en-US" smtClean="0"/>
              <a:t>41</a:t>
            </a:fld>
            <a:endParaRPr lang="en-US"/>
          </a:p>
        </p:txBody>
      </p:sp>
    </p:spTree>
    <p:extLst>
      <p:ext uri="{BB962C8B-B14F-4D97-AF65-F5344CB8AC3E}">
        <p14:creationId xmlns:p14="http://schemas.microsoft.com/office/powerpoint/2010/main" val="34216026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72:30-74:00 minutes</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Documentation is in addition to the previous D’s. It is not intended to be completed as the only intervention strategy. </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Documentation should be done with supporting the victim/survivor and not trying to cause retribution towards the perpetrator. If it safe to do so, folks should seek out consent before documentation especially if its form is taking videos of active events unfolding. </a:t>
            </a:r>
          </a:p>
        </p:txBody>
      </p:sp>
      <p:sp>
        <p:nvSpPr>
          <p:cNvPr id="4" name="Slide Number Placeholder 3"/>
          <p:cNvSpPr>
            <a:spLocks noGrp="1"/>
          </p:cNvSpPr>
          <p:nvPr>
            <p:ph type="sldNum" sz="quarter" idx="5"/>
          </p:nvPr>
        </p:nvSpPr>
        <p:spPr/>
        <p:txBody>
          <a:bodyPr/>
          <a:lstStyle/>
          <a:p>
            <a:fld id="{A97F4A3D-92C9-274C-AB2F-66BCB5D8AA5F}" type="slidenum">
              <a:rPr lang="en-US" smtClean="0"/>
              <a:t>42</a:t>
            </a:fld>
            <a:endParaRPr lang="en-US"/>
          </a:p>
        </p:txBody>
      </p:sp>
    </p:spTree>
    <p:extLst>
      <p:ext uri="{BB962C8B-B14F-4D97-AF65-F5344CB8AC3E}">
        <p14:creationId xmlns:p14="http://schemas.microsoft.com/office/powerpoint/2010/main" val="2756184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20"/>
              </a:spcAft>
            </a:pPr>
            <a:r>
              <a:rPr lang="en-US" sz="1000"/>
              <a:t>Timestamp: 74:00-74:30 minutes</a:t>
            </a:r>
          </a:p>
          <a:p>
            <a:pPr marL="234950" marR="29845" indent="-6350">
              <a:lnSpc>
                <a:spcPct val="100000"/>
              </a:lnSpc>
              <a:spcBef>
                <a:spcPts val="0"/>
              </a:spcBef>
              <a:spcAft>
                <a:spcPts val="20"/>
              </a:spcAft>
            </a:pPr>
            <a:endParaRPr lang="en-US" sz="1000"/>
          </a:p>
          <a:p>
            <a:pPr marL="234950" marR="29845" indent="-6350">
              <a:lnSpc>
                <a:spcPct val="100000"/>
              </a:lnSpc>
              <a:spcBef>
                <a:spcPts val="0"/>
              </a:spcBef>
              <a:spcAft>
                <a:spcPts val="20"/>
              </a:spcAft>
            </a:pPr>
            <a:r>
              <a:rPr lang="en-US" sz="1000"/>
              <a:t>After </a:t>
            </a:r>
            <a:r>
              <a:rPr lang="en-US" sz="1000">
                <a:solidFill>
                  <a:srgbClr val="000000"/>
                </a:solidFill>
                <a:effectLst/>
                <a:latin typeface="Arial" panose="020B0604020202020204" pitchFamily="34" charset="0"/>
                <a:ea typeface="Arial" panose="020B0604020202020204" pitchFamily="34" charset="0"/>
              </a:rPr>
              <a:t>intervening it is important to follow up with those involved. Sexual violence and attempted sexual violence can have serious negative consequences on the victim/survivor and those around them. Additionally, there may be an in</a:t>
            </a:r>
            <a:r>
              <a:rPr lang="en-US" sz="1000">
                <a:solidFill>
                  <a:srgbClr val="000000"/>
                </a:solidFill>
                <a:effectLst/>
                <a:latin typeface="Times New Roman" panose="02020603050405020304" pitchFamily="18" charset="0"/>
                <a:ea typeface="Times New Roman" panose="02020603050405020304" pitchFamily="18" charset="0"/>
              </a:rPr>
              <a:t> </a:t>
            </a:r>
            <a:r>
              <a:rPr lang="en-US" sz="1000">
                <a:solidFill>
                  <a:srgbClr val="000000"/>
                </a:solidFill>
                <a:effectLst/>
                <a:latin typeface="Arial" panose="020B0604020202020204" pitchFamily="34" charset="0"/>
                <a:ea typeface="Arial" panose="020B0604020202020204" pitchFamily="34" charset="0"/>
              </a:rPr>
              <a:t>stance where someone comes to you for support and you can be an active bystander in helping to </a:t>
            </a:r>
          </a:p>
          <a:p>
            <a:pPr marL="234950" marR="29845" indent="-6350">
              <a:lnSpc>
                <a:spcPct val="100000"/>
              </a:lnSpc>
              <a:spcBef>
                <a:spcPts val="0"/>
              </a:spcBef>
              <a:spcAft>
                <a:spcPts val="950"/>
              </a:spcAft>
            </a:pPr>
            <a:r>
              <a:rPr lang="en-US" sz="1000">
                <a:solidFill>
                  <a:srgbClr val="000000"/>
                </a:solidFill>
                <a:effectLst/>
                <a:latin typeface="Arial" panose="020B0604020202020204" pitchFamily="34" charset="0"/>
                <a:ea typeface="Arial" panose="020B0604020202020204" pitchFamily="34" charset="0"/>
              </a:rPr>
              <a:t>prevent secondary trauma. Over the next couple of slides we will provide you with some information on how to support survivors as well as how you can hold offenders accountable. </a:t>
            </a:r>
          </a:p>
          <a:p>
            <a:pPr>
              <a:lnSpc>
                <a:spcPct val="100000"/>
              </a:lnSpc>
            </a:pPr>
            <a:endParaRPr lang="en-US" sz="1000"/>
          </a:p>
        </p:txBody>
      </p:sp>
      <p:sp>
        <p:nvSpPr>
          <p:cNvPr id="4" name="Slide Number Placeholder 3"/>
          <p:cNvSpPr>
            <a:spLocks noGrp="1"/>
          </p:cNvSpPr>
          <p:nvPr>
            <p:ph type="sldNum" sz="quarter" idx="5"/>
          </p:nvPr>
        </p:nvSpPr>
        <p:spPr/>
        <p:txBody>
          <a:bodyPr/>
          <a:lstStyle/>
          <a:p>
            <a:fld id="{A97F4A3D-92C9-274C-AB2F-66BCB5D8AA5F}" type="slidenum">
              <a:rPr lang="en-US" smtClean="0"/>
              <a:t>43</a:t>
            </a:fld>
            <a:endParaRPr lang="en-US"/>
          </a:p>
        </p:txBody>
      </p:sp>
    </p:spTree>
    <p:extLst>
      <p:ext uri="{BB962C8B-B14F-4D97-AF65-F5344CB8AC3E}">
        <p14:creationId xmlns:p14="http://schemas.microsoft.com/office/powerpoint/2010/main" val="3600217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950"/>
              </a:spcAft>
            </a:pPr>
            <a:r>
              <a:rPr lang="en-US" sz="1000"/>
              <a:t>Timestamp: 74:30-76:00 minutes</a:t>
            </a:r>
          </a:p>
          <a:p>
            <a:pPr marL="234950" marR="29845" indent="-6350">
              <a:lnSpc>
                <a:spcPct val="100000"/>
              </a:lnSpc>
              <a:spcBef>
                <a:spcPts val="0"/>
              </a:spcBef>
              <a:spcAft>
                <a:spcPts val="950"/>
              </a:spcAft>
            </a:pPr>
            <a:r>
              <a:rPr lang="en-US" sz="1000"/>
              <a:t>Knowing </a:t>
            </a:r>
            <a:r>
              <a:rPr lang="en-US" sz="1000">
                <a:solidFill>
                  <a:srgbClr val="000000"/>
                </a:solidFill>
                <a:effectLst/>
                <a:latin typeface="Arial" panose="020B0604020202020204" pitchFamily="34" charset="0"/>
                <a:ea typeface="Arial" panose="020B0604020202020204" pitchFamily="34" charset="0"/>
              </a:rPr>
              <a:t>how to support survivors of sexual violence can seem challenging. Many people are fearful of saying the wrong thing. The best thing you can do is support that person. You are not expected to be a trained mental health professional to support survivors. Using affirming and supporting language is the most helpful way we can provide support. However, if you need some advice, here are three things we recommend you say to a survivor: </a:t>
            </a:r>
          </a:p>
          <a:p>
            <a:pPr marL="234950" marR="29845" indent="-6350">
              <a:lnSpc>
                <a:spcPct val="100000"/>
              </a:lnSpc>
              <a:spcBef>
                <a:spcPts val="0"/>
              </a:spcBef>
              <a:spcAft>
                <a:spcPts val="1535"/>
              </a:spcAft>
            </a:pPr>
            <a:r>
              <a:rPr lang="en-US" sz="1000" b="1">
                <a:solidFill>
                  <a:srgbClr val="000000"/>
                </a:solidFill>
                <a:effectLst/>
                <a:latin typeface="Arial" panose="020B0604020202020204" pitchFamily="34" charset="0"/>
                <a:ea typeface="Arial" panose="020B0604020202020204" pitchFamily="34" charset="0"/>
              </a:rPr>
              <a:t>I believe you.</a:t>
            </a:r>
            <a:r>
              <a:rPr lang="en-US" sz="1000">
                <a:solidFill>
                  <a:srgbClr val="000000"/>
                </a:solidFill>
                <a:effectLst/>
                <a:latin typeface="Times New Roman" panose="02020603050405020304" pitchFamily="18" charset="0"/>
                <a:ea typeface="Times New Roman" panose="02020603050405020304" pitchFamily="18" charset="0"/>
              </a:rPr>
              <a:t> </a:t>
            </a:r>
            <a:r>
              <a:rPr lang="en-US" sz="1000" b="1">
                <a:solidFill>
                  <a:srgbClr val="000000"/>
                </a:solidFill>
                <a:effectLst/>
                <a:latin typeface="Arial" panose="020B0604020202020204" pitchFamily="34"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1140"/>
              </a:spcAft>
            </a:pPr>
            <a:r>
              <a:rPr lang="en-US" sz="1000">
                <a:solidFill>
                  <a:srgbClr val="000000"/>
                </a:solidFill>
                <a:effectLst/>
                <a:latin typeface="Arial" panose="020B0604020202020204" pitchFamily="34" charset="0"/>
                <a:ea typeface="Arial" panose="020B0604020202020204" pitchFamily="34" charset="0"/>
              </a:rPr>
              <a:t>Believe them. This is the most important thing you can do. Even if the assault happened many years ago, they need to be believed now. </a:t>
            </a:r>
            <a:r>
              <a:rPr lang="en-US" sz="1000" b="1">
                <a:solidFill>
                  <a:srgbClr val="000000"/>
                </a:solidFill>
                <a:effectLst/>
                <a:latin typeface="Arial" panose="020B0604020202020204" pitchFamily="34"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1535"/>
              </a:spcAft>
            </a:pPr>
            <a:r>
              <a:rPr lang="en-US" sz="1000" b="1">
                <a:solidFill>
                  <a:srgbClr val="000000"/>
                </a:solidFill>
                <a:effectLst/>
                <a:latin typeface="Arial" panose="020B0604020202020204" pitchFamily="34" charset="0"/>
                <a:ea typeface="Arial" panose="020B0604020202020204" pitchFamily="34" charset="0"/>
              </a:rPr>
              <a:t>It’s not your fault. </a:t>
            </a:r>
            <a:endParaRPr lang="en-US" sz="1000">
              <a:solidFill>
                <a:srgbClr val="000000"/>
              </a:solidFill>
              <a:effectLst/>
              <a:latin typeface="Arial" panose="020B0604020202020204" pitchFamily="34" charset="0"/>
              <a:ea typeface="Arial" panose="020B0604020202020204" pitchFamily="34" charset="0"/>
            </a:endParaRPr>
          </a:p>
          <a:p>
            <a:pPr marL="0" marR="0" indent="0">
              <a:lnSpc>
                <a:spcPct val="100000"/>
              </a:lnSpc>
              <a:spcBef>
                <a:spcPts val="0"/>
              </a:spcBef>
              <a:spcAft>
                <a:spcPts val="895"/>
              </a:spcAft>
            </a:pPr>
            <a:r>
              <a:rPr lang="en-US" sz="1000">
                <a:solidFill>
                  <a:srgbClr val="222222"/>
                </a:solidFill>
                <a:effectLst/>
                <a:latin typeface="Arial" panose="020B0604020202020204" pitchFamily="34" charset="0"/>
                <a:ea typeface="Arial" panose="020B0604020202020204" pitchFamily="34" charset="0"/>
              </a:rPr>
              <a:t>Survivors of sexual assault/abuse and intimate partner violence tend to blame themselves for whatever happened to them. The assault or abuse is never the victim’s fault; it is the offender’s fault. So even if the survivor feels responsible, say clearly and compassionately, “It’s not your fault.”</a:t>
            </a:r>
            <a:r>
              <a:rPr lang="en-US" sz="1000">
                <a:solidFill>
                  <a:srgbClr val="000000"/>
                </a:solidFill>
                <a:effectLst/>
                <a:latin typeface="Arial" panose="020B0604020202020204" pitchFamily="34" charset="0"/>
                <a:ea typeface="Arial" panose="020B0604020202020204" pitchFamily="34" charset="0"/>
              </a:rPr>
              <a:t> </a:t>
            </a:r>
          </a:p>
          <a:p>
            <a:pPr marL="234950" marR="29845" indent="-6350">
              <a:lnSpc>
                <a:spcPct val="100000"/>
              </a:lnSpc>
              <a:spcBef>
                <a:spcPts val="0"/>
              </a:spcBef>
              <a:spcAft>
                <a:spcPts val="1535"/>
              </a:spcAft>
            </a:pPr>
            <a:r>
              <a:rPr lang="en-US" sz="1000" b="1">
                <a:solidFill>
                  <a:srgbClr val="000000"/>
                </a:solidFill>
                <a:effectLst/>
                <a:latin typeface="Arial" panose="020B0604020202020204" pitchFamily="34" charset="0"/>
                <a:ea typeface="Arial" panose="020B0604020202020204" pitchFamily="34" charset="0"/>
              </a:rPr>
              <a:t>How can I be helpful right now? </a:t>
            </a: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940"/>
              </a:spcAft>
            </a:pPr>
            <a:r>
              <a:rPr lang="en-US" sz="1000">
                <a:solidFill>
                  <a:srgbClr val="000000"/>
                </a:solidFill>
                <a:effectLst/>
                <a:latin typeface="Arial" panose="020B0604020202020204" pitchFamily="34" charset="0"/>
                <a:ea typeface="Arial" panose="020B0604020202020204" pitchFamily="34" charset="0"/>
              </a:rPr>
              <a:t>Offer practical support. Your friend may find that organizing her life is difficult while she is in crisis. You can help by offering to help. For instance, they may need help moving out of their apartment or they may be nervous about attending their first counseling session. Just by offering your help, they will know that you care and if they need you, they'll be able take you up on it.  </a:t>
            </a:r>
          </a:p>
          <a:p>
            <a:pPr marL="234950" marR="29845" indent="-6350">
              <a:lnSpc>
                <a:spcPct val="100000"/>
              </a:lnSpc>
              <a:spcBef>
                <a:spcPts val="0"/>
              </a:spcBef>
              <a:spcAft>
                <a:spcPts val="1545"/>
              </a:spcAft>
            </a:pPr>
            <a:r>
              <a:rPr lang="en-US" sz="1000" b="1" u="sng">
                <a:solidFill>
                  <a:srgbClr val="000000"/>
                </a:solidFill>
                <a:effectLst/>
                <a:highlight>
                  <a:srgbClr val="FFFF00"/>
                </a:highlight>
                <a:latin typeface="Arial" panose="020B0604020202020204" pitchFamily="34" charset="0"/>
                <a:ea typeface="Arial" panose="020B0604020202020204" pitchFamily="34" charset="0"/>
              </a:rPr>
              <a:t>Do Not. </a:t>
            </a:r>
            <a:endParaRPr lang="en-US" sz="1000" u="sng">
              <a:solidFill>
                <a:srgbClr val="000000"/>
              </a:solidFill>
              <a:effectLst/>
              <a:highlight>
                <a:srgbClr val="FFFF00"/>
              </a:highlight>
              <a:latin typeface="Arial" panose="020B0604020202020204" pitchFamily="34" charset="0"/>
              <a:ea typeface="Arial" panose="020B0604020202020204" pitchFamily="34" charset="0"/>
            </a:endParaRPr>
          </a:p>
          <a:p>
            <a:pPr marL="234950" marR="29845" indent="-6350">
              <a:lnSpc>
                <a:spcPct val="100000"/>
              </a:lnSpc>
              <a:spcBef>
                <a:spcPts val="0"/>
              </a:spcBef>
              <a:spcAft>
                <a:spcPts val="950"/>
              </a:spcAft>
            </a:pPr>
            <a:r>
              <a:rPr lang="en-US" sz="1000" u="sng">
                <a:solidFill>
                  <a:srgbClr val="000000"/>
                </a:solidFill>
                <a:effectLst/>
                <a:highlight>
                  <a:srgbClr val="FFFF00"/>
                </a:highlight>
                <a:latin typeface="Arial" panose="020B0604020202020204" pitchFamily="34" charset="0"/>
                <a:ea typeface="Arial" panose="020B0604020202020204" pitchFamily="34" charset="0"/>
              </a:rPr>
              <a:t>Tell them what to do. You may offer them options but you need to make them feel empowered and in control.</a:t>
            </a:r>
          </a:p>
          <a:p>
            <a:pPr>
              <a:lnSpc>
                <a:spcPct val="100000"/>
              </a:lnSpc>
            </a:pPr>
            <a:endParaRPr lang="en-US" sz="1000"/>
          </a:p>
        </p:txBody>
      </p:sp>
      <p:sp>
        <p:nvSpPr>
          <p:cNvPr id="4" name="Slide Number Placeholder 3"/>
          <p:cNvSpPr>
            <a:spLocks noGrp="1"/>
          </p:cNvSpPr>
          <p:nvPr>
            <p:ph type="sldNum" sz="quarter" idx="5"/>
          </p:nvPr>
        </p:nvSpPr>
        <p:spPr/>
        <p:txBody>
          <a:bodyPr/>
          <a:lstStyle/>
          <a:p>
            <a:fld id="{A97F4A3D-92C9-274C-AB2F-66BCB5D8AA5F}" type="slidenum">
              <a:rPr lang="en-US" smtClean="0"/>
              <a:t>44</a:t>
            </a:fld>
            <a:endParaRPr lang="en-US"/>
          </a:p>
        </p:txBody>
      </p:sp>
    </p:spTree>
    <p:extLst>
      <p:ext uri="{BB962C8B-B14F-4D97-AF65-F5344CB8AC3E}">
        <p14:creationId xmlns:p14="http://schemas.microsoft.com/office/powerpoint/2010/main" val="1611509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965"/>
              </a:spcAft>
            </a:pPr>
            <a:r>
              <a:rPr lang="en-US" sz="1000"/>
              <a:t>Timestamp: 76:00-77:00 minutes</a:t>
            </a: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965"/>
              </a:spcAft>
            </a:pP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965"/>
              </a:spcAft>
            </a:pPr>
            <a:r>
              <a:rPr lang="en-US" sz="1000">
                <a:solidFill>
                  <a:srgbClr val="000000"/>
                </a:solidFill>
                <a:effectLst/>
                <a:latin typeface="Arial" panose="020B0604020202020204" pitchFamily="34" charset="0"/>
                <a:ea typeface="Arial" panose="020B0604020202020204" pitchFamily="34" charset="0"/>
              </a:rPr>
              <a:t>The University provides support for survivors of sexual violence including our CARE Coordinator. The CARE Coordinator can provide survivors with support and resources in a confidential setting. Survivors wishing to seek support off campus are encouraged to utilize the Sexual Trauma and Abuse Care Center. The Care Center offers free confidential support 24 hours a day/7 days a week. </a:t>
            </a:r>
          </a:p>
          <a:p>
            <a:pPr marL="234950" marR="29845" indent="-6350">
              <a:lnSpc>
                <a:spcPct val="100000"/>
              </a:lnSpc>
              <a:spcBef>
                <a:spcPts val="0"/>
              </a:spcBef>
              <a:spcAft>
                <a:spcPts val="20"/>
              </a:spcAft>
            </a:pPr>
            <a:r>
              <a:rPr lang="en-US" sz="1000">
                <a:solidFill>
                  <a:srgbClr val="000000"/>
                </a:solidFill>
                <a:effectLst/>
                <a:latin typeface="Arial" panose="020B0604020202020204" pitchFamily="34" charset="0"/>
                <a:ea typeface="Arial" panose="020B0604020202020204" pitchFamily="34" charset="0"/>
              </a:rPr>
              <a:t>Any student can report violations of the University’s policies on sexual violence to the Office of Civil Rights &amp; Title XI. Even if a student does not wish to file a report, they may reach out to Title XI to learn about resources and support available to students. </a:t>
            </a:r>
          </a:p>
          <a:p>
            <a:pPr marL="234950" marR="29845" indent="-6350">
              <a:lnSpc>
                <a:spcPct val="100000"/>
              </a:lnSpc>
              <a:spcBef>
                <a:spcPts val="0"/>
              </a:spcBef>
              <a:spcAft>
                <a:spcPts val="20"/>
              </a:spcAft>
            </a:pPr>
            <a:endParaRPr lang="en-US" sz="1000">
              <a:solidFill>
                <a:srgbClr val="000000"/>
              </a:solidFill>
              <a:effectLst/>
              <a:latin typeface="Arial" panose="020B0604020202020204" pitchFamily="34" charset="0"/>
              <a:ea typeface="Arial" panose="020B0604020202020204" pitchFamily="34" charset="0"/>
            </a:endParaRPr>
          </a:p>
          <a:p>
            <a:pPr marL="234950" marR="29845" indent="-6350">
              <a:lnSpc>
                <a:spcPct val="100000"/>
              </a:lnSpc>
              <a:spcBef>
                <a:spcPts val="0"/>
              </a:spcBef>
              <a:spcAft>
                <a:spcPts val="20"/>
              </a:spcAft>
            </a:pPr>
            <a:r>
              <a:rPr lang="en-US" sz="1000">
                <a:solidFill>
                  <a:srgbClr val="000000"/>
                </a:solidFill>
                <a:effectLst/>
                <a:latin typeface="Arial" panose="020B0604020202020204" pitchFamily="34" charset="0"/>
                <a:ea typeface="Arial" panose="020B0604020202020204" pitchFamily="34" charset="0"/>
              </a:rPr>
              <a:t>Crisis services are now free through CAPS.</a:t>
            </a:r>
          </a:p>
          <a:p>
            <a:pPr>
              <a:lnSpc>
                <a:spcPct val="100000"/>
              </a:lnSpc>
            </a:pPr>
            <a:endParaRPr lang="en-US" sz="1000">
              <a:ea typeface="Calibri"/>
              <a:cs typeface="Calibri"/>
            </a:endParaRPr>
          </a:p>
        </p:txBody>
      </p:sp>
      <p:sp>
        <p:nvSpPr>
          <p:cNvPr id="4" name="Slide Number Placeholder 3"/>
          <p:cNvSpPr>
            <a:spLocks noGrp="1"/>
          </p:cNvSpPr>
          <p:nvPr>
            <p:ph type="sldNum" sz="quarter" idx="10"/>
          </p:nvPr>
        </p:nvSpPr>
        <p:spPr/>
        <p:txBody>
          <a:bodyPr/>
          <a:lstStyle/>
          <a:p>
            <a:fld id="{A97F4A3D-92C9-274C-AB2F-66BCB5D8AA5F}"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7188842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1025"/>
              </a:spcAft>
            </a:pPr>
            <a:r>
              <a:rPr lang="en-US" sz="1000"/>
              <a:t>Timestamp: 77:00-78:00 minutes</a:t>
            </a:r>
          </a:p>
          <a:p>
            <a:pPr marL="234950" marR="29845" indent="-6350">
              <a:lnSpc>
                <a:spcPct val="100000"/>
              </a:lnSpc>
              <a:spcBef>
                <a:spcPts val="0"/>
              </a:spcBef>
              <a:spcAft>
                <a:spcPts val="1025"/>
              </a:spcAft>
            </a:pPr>
            <a:endParaRPr lang="en-US" sz="1000"/>
          </a:p>
          <a:p>
            <a:pPr marL="234950" marR="29845" indent="-6350">
              <a:lnSpc>
                <a:spcPct val="100000"/>
              </a:lnSpc>
              <a:spcBef>
                <a:spcPts val="0"/>
              </a:spcBef>
              <a:spcAft>
                <a:spcPts val="1025"/>
              </a:spcAft>
            </a:pPr>
            <a:r>
              <a:rPr lang="en-US" sz="1000"/>
              <a:t>We </a:t>
            </a:r>
            <a:r>
              <a:rPr lang="en-US" sz="1000">
                <a:solidFill>
                  <a:srgbClr val="000000"/>
                </a:solidFill>
                <a:effectLst/>
                <a:latin typeface="Arial" panose="020B0604020202020204" pitchFamily="34" charset="0"/>
                <a:ea typeface="Arial" panose="020B0604020202020204" pitchFamily="34" charset="0"/>
              </a:rPr>
              <a:t>have created 4 scenarios. Two of them are focused on digital interactions. We believe using 1 of those is important to discuss. The other 2 are focused on in person interactions. Choose a minimum of 2 scenarios to do with the group. If you are doing good on time you can try to do more.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Have the participants break up into groups of 5-6.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Give the participants copies of the scenarios. Have them read the scenario aloud and then answer the questions as a small group.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Inform students that they can come up with their own suggestions. Encourage them to be creative! </a:t>
            </a:r>
          </a:p>
          <a:p>
            <a:pPr marL="342900" marR="29845" lvl="0" indent="-342900" fontAlgn="base">
              <a:lnSpc>
                <a:spcPct val="100000"/>
              </a:lnSpc>
              <a:spcBef>
                <a:spcPts val="0"/>
              </a:spcBef>
              <a:spcAft>
                <a:spcPts val="7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Ask participants to work in small groups. One group will work on one of the other scenarios so they may gain skills in the decision process and to expand their repertoire of helping behaviors. </a:t>
            </a:r>
          </a:p>
          <a:p>
            <a:pPr marL="342900" marR="29845" lvl="0" indent="-342900" fontAlgn="base">
              <a:lnSpc>
                <a:spcPct val="100000"/>
              </a:lnSpc>
              <a:spcBef>
                <a:spcPts val="0"/>
              </a:spcBef>
              <a:spcAft>
                <a:spcPts val="95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Go over each of the scenarios, facilitating a conversation that focuses on their thought process. Challenge them with follow-up questions that require them to understand how different contexts can change their intervention strategy. </a:t>
            </a:r>
          </a:p>
          <a:p>
            <a:pPr marL="342900" marR="29845" lvl="0" indent="-342900" fontAlgn="base">
              <a:lnSpc>
                <a:spcPct val="100000"/>
              </a:lnSpc>
              <a:spcBef>
                <a:spcPts val="0"/>
              </a:spcBef>
              <a:spcAft>
                <a:spcPts val="950"/>
              </a:spcAft>
              <a:buClr>
                <a:srgbClr val="000000"/>
              </a:buClr>
              <a:buSzPts val="1100"/>
              <a:buFont typeface="Arial" panose="020B0604020202020204" pitchFamily="34" charset="0"/>
              <a:buChar char="•"/>
            </a:pPr>
            <a:endPar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29845" lvl="0" indent="-342900" fontAlgn="base">
              <a:lnSpc>
                <a:spcPct val="100000"/>
              </a:lnSpc>
              <a:spcBef>
                <a:spcPts val="0"/>
              </a:spcBef>
              <a:spcAft>
                <a:spcPts val="95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If groups are struggling on Follow-Up, remind that that following up with the person who caused the harm/crossed the boundaries can be really impactful. </a:t>
            </a:r>
          </a:p>
          <a:p>
            <a:pPr marL="342900" marR="29845" lvl="0" indent="-342900" fontAlgn="base">
              <a:lnSpc>
                <a:spcPct val="100000"/>
              </a:lnSpc>
              <a:spcBef>
                <a:spcPts val="0"/>
              </a:spcBef>
              <a:spcAft>
                <a:spcPts val="950"/>
              </a:spcAft>
              <a:buClr>
                <a:srgbClr val="000000"/>
              </a:buClr>
              <a:buSzPts val="1100"/>
              <a:buFont typeface="Arial" panose="020B0604020202020204" pitchFamily="34" charset="0"/>
              <a:buChar char="•"/>
            </a:pPr>
            <a:endPar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234950" marR="29845" indent="-6350">
              <a:lnSpc>
                <a:spcPct val="100000"/>
              </a:lnSpc>
              <a:spcBef>
                <a:spcPts val="0"/>
              </a:spcBef>
              <a:spcAft>
                <a:spcPts val="1595"/>
              </a:spcAft>
            </a:pPr>
            <a:r>
              <a:rPr lang="en-US" sz="1000">
                <a:solidFill>
                  <a:srgbClr val="000000"/>
                </a:solidFill>
                <a:effectLst/>
                <a:latin typeface="Arial" panose="020B0604020202020204" pitchFamily="34" charset="0"/>
                <a:ea typeface="Arial" panose="020B0604020202020204" pitchFamily="34" charset="0"/>
              </a:rPr>
              <a:t>Questions for all groups to discuss:  </a:t>
            </a:r>
          </a:p>
          <a:p>
            <a:pPr marL="342900" marR="29845" lvl="0" indent="-342900" fontAlgn="base">
              <a:lnSpc>
                <a:spcPct val="100000"/>
              </a:lnSpc>
              <a:spcBef>
                <a:spcPts val="0"/>
              </a:spcBef>
              <a:spcAft>
                <a:spcPts val="4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What issue or issues do you </a:t>
            </a:r>
            <a:r>
              <a:rPr lang="en-US" sz="10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RECOGNIZE</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in this situation? </a:t>
            </a:r>
          </a:p>
          <a:p>
            <a:pPr marL="342900" marR="29845" lvl="0" indent="-342900" fontAlgn="base">
              <a:lnSpc>
                <a:spcPct val="100000"/>
              </a:lnSpc>
              <a:spcBef>
                <a:spcPts val="0"/>
              </a:spcBef>
              <a:spcAft>
                <a:spcPts val="4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What barriers can you </a:t>
            </a:r>
            <a:r>
              <a:rPr lang="en-US" sz="10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IDENTIFY</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and how can you safely intervene with others?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How would you and your group members </a:t>
            </a:r>
            <a:r>
              <a:rPr lang="en-US" sz="10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INTERVENE</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in this situation? (Hint: Delegate, Distract, or Direct, and Document) </a:t>
            </a:r>
          </a:p>
          <a:p>
            <a:pPr marL="342900" marR="29845" lvl="0" indent="-342900" fontAlgn="base">
              <a:lnSpc>
                <a:spcPct val="100000"/>
              </a:lnSpc>
              <a:spcBef>
                <a:spcPts val="0"/>
              </a:spcBef>
              <a:spcAft>
                <a:spcPts val="57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How would you </a:t>
            </a:r>
            <a:r>
              <a:rPr lang="en-US" sz="10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FOLLOW-UP </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with both individuals involved? </a:t>
            </a:r>
          </a:p>
          <a:p>
            <a:pPr>
              <a:lnSpc>
                <a:spcPct val="100000"/>
              </a:lnSpc>
            </a:pPr>
            <a:endParaRPr lang="en-US" sz="1000"/>
          </a:p>
        </p:txBody>
      </p:sp>
      <p:sp>
        <p:nvSpPr>
          <p:cNvPr id="4" name="Slide Number Placeholder 3"/>
          <p:cNvSpPr>
            <a:spLocks noGrp="1"/>
          </p:cNvSpPr>
          <p:nvPr>
            <p:ph type="sldNum" sz="quarter" idx="5"/>
          </p:nvPr>
        </p:nvSpPr>
        <p:spPr/>
        <p:txBody>
          <a:bodyPr/>
          <a:lstStyle/>
          <a:p>
            <a:fld id="{A97F4A3D-92C9-274C-AB2F-66BCB5D8AA5F}" type="slidenum">
              <a:rPr lang="en-US" smtClean="0"/>
              <a:t>46</a:t>
            </a:fld>
            <a:endParaRPr lang="en-US"/>
          </a:p>
        </p:txBody>
      </p:sp>
    </p:spTree>
    <p:extLst>
      <p:ext uri="{BB962C8B-B14F-4D97-AF65-F5344CB8AC3E}">
        <p14:creationId xmlns:p14="http://schemas.microsoft.com/office/powerpoint/2010/main" val="3856398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78:00-83:00 minutes</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Once students have broken into their groups you can put this slide up so they can use it as a reference while they work through their scenario. </a:t>
            </a:r>
          </a:p>
        </p:txBody>
      </p:sp>
      <p:sp>
        <p:nvSpPr>
          <p:cNvPr id="4" name="Slide Number Placeholder 3"/>
          <p:cNvSpPr>
            <a:spLocks noGrp="1"/>
          </p:cNvSpPr>
          <p:nvPr>
            <p:ph type="sldNum" sz="quarter" idx="5"/>
          </p:nvPr>
        </p:nvSpPr>
        <p:spPr/>
        <p:txBody>
          <a:bodyPr/>
          <a:lstStyle/>
          <a:p>
            <a:fld id="{A97F4A3D-92C9-274C-AB2F-66BCB5D8AA5F}" type="slidenum">
              <a:rPr lang="en-US" smtClean="0"/>
              <a:t>47</a:t>
            </a:fld>
            <a:endParaRPr lang="en-US"/>
          </a:p>
        </p:txBody>
      </p:sp>
    </p:spTree>
    <p:extLst>
      <p:ext uri="{BB962C8B-B14F-4D97-AF65-F5344CB8AC3E}">
        <p14:creationId xmlns:p14="http://schemas.microsoft.com/office/powerpoint/2010/main" val="34948944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29845" indent="-6350">
              <a:lnSpc>
                <a:spcPct val="100000"/>
              </a:lnSpc>
              <a:spcBef>
                <a:spcPts val="0"/>
              </a:spcBef>
              <a:spcAft>
                <a:spcPts val="1025"/>
              </a:spcAft>
            </a:pPr>
            <a:r>
              <a:rPr lang="en-US" sz="1000">
                <a:latin typeface="Arial" panose="020B0604020202020204" pitchFamily="34" charset="0"/>
                <a:cs typeface="Arial" panose="020B0604020202020204" pitchFamily="34" charset="0"/>
              </a:rPr>
              <a:t>Timestamp: 83:00-90:00 minutes</a:t>
            </a:r>
          </a:p>
          <a:p>
            <a:pPr marL="234950" marR="29845" indent="-6350">
              <a:lnSpc>
                <a:spcPct val="100000"/>
              </a:lnSpc>
              <a:spcBef>
                <a:spcPts val="0"/>
              </a:spcBef>
              <a:spcAft>
                <a:spcPts val="1025"/>
              </a:spcAft>
            </a:pPr>
            <a:endParaRPr lang="en-US" sz="1000">
              <a:latin typeface="Arial" panose="020B0604020202020204" pitchFamily="34" charset="0"/>
              <a:cs typeface="Arial" panose="020B0604020202020204" pitchFamily="34" charset="0"/>
            </a:endParaRPr>
          </a:p>
          <a:p>
            <a:pPr marL="234950" marR="29845" indent="-6350">
              <a:lnSpc>
                <a:spcPct val="100000"/>
              </a:lnSpc>
              <a:spcBef>
                <a:spcPts val="0"/>
              </a:spcBef>
              <a:spcAft>
                <a:spcPts val="1025"/>
              </a:spcAft>
            </a:pPr>
            <a:r>
              <a:rPr lang="en-US" sz="1000">
                <a:latin typeface="Arial" panose="020B0604020202020204" pitchFamily="34" charset="0"/>
                <a:cs typeface="Arial" panose="020B0604020202020204" pitchFamily="34" charset="0"/>
              </a:rPr>
              <a:t>We </a:t>
            </a: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have created 4 scenarios. Two of them are focused on digital interactions. We believe using 1 of those is important to discuss. The other 2 are focused on in person interactions. Choose a minimum of 2 scenarios to do with the group. If you are doing good on time you can try to do more.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Have the participants break up into groups of 5-6.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Give the participants copies of the scenarios. Have them read the scenario aloud and then answer the questions as a small group.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Inform students that they can come up with their own suggestions. Encourage them to be creative! </a:t>
            </a:r>
          </a:p>
          <a:p>
            <a:pPr marL="342900" marR="29845" lvl="0" indent="-342900" fontAlgn="base">
              <a:lnSpc>
                <a:spcPct val="100000"/>
              </a:lnSpc>
              <a:spcBef>
                <a:spcPts val="0"/>
              </a:spcBef>
              <a:spcAft>
                <a:spcPts val="7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Ask participants to work in small groups. One group will work on one of the other scenarios so they may gain skills in the decision process and to expand their repertoire of helping behaviors. </a:t>
            </a:r>
          </a:p>
          <a:p>
            <a:pPr marL="342900" marR="29845" lvl="0" indent="-342900" fontAlgn="base">
              <a:lnSpc>
                <a:spcPct val="100000"/>
              </a:lnSpc>
              <a:spcBef>
                <a:spcPts val="0"/>
              </a:spcBef>
              <a:spcAft>
                <a:spcPts val="95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Go over each of the scenarios, facilitating a conversation that focuses on their thought process. Challenge them with follow-up questions that require them to understand how different contexts can change their intervention strategy. </a:t>
            </a:r>
          </a:p>
          <a:p>
            <a:pPr marL="342900" marR="29845" lvl="0" indent="-342900" fontAlgn="base">
              <a:lnSpc>
                <a:spcPct val="100000"/>
              </a:lnSpc>
              <a:spcBef>
                <a:spcPts val="0"/>
              </a:spcBef>
              <a:spcAft>
                <a:spcPts val="950"/>
              </a:spcAft>
              <a:buClr>
                <a:srgbClr val="000000"/>
              </a:buClr>
              <a:buSzPts val="1100"/>
              <a:buFont typeface="Arial" panose="020B0604020202020204" pitchFamily="34" charset="0"/>
              <a:buChar char="•"/>
            </a:pPr>
            <a:endPar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29845" lvl="0" indent="-342900" fontAlgn="base">
              <a:lnSpc>
                <a:spcPct val="100000"/>
              </a:lnSpc>
              <a:spcBef>
                <a:spcPts val="0"/>
              </a:spcBef>
              <a:spcAft>
                <a:spcPts val="95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If groups are struggling on Follow-Up, remind that that following up with the person who caused the harm/crossed the boundaries can be really impactful. </a:t>
            </a:r>
          </a:p>
          <a:p>
            <a:pPr marL="342900" marR="29845" lvl="0" indent="-342900" fontAlgn="base">
              <a:lnSpc>
                <a:spcPct val="100000"/>
              </a:lnSpc>
              <a:spcBef>
                <a:spcPts val="0"/>
              </a:spcBef>
              <a:spcAft>
                <a:spcPts val="950"/>
              </a:spcAft>
              <a:buClr>
                <a:srgbClr val="000000"/>
              </a:buClr>
              <a:buSzPts val="1100"/>
              <a:buFont typeface="Arial" panose="020B0604020202020204" pitchFamily="34" charset="0"/>
              <a:buChar char="•"/>
            </a:pPr>
            <a:endPar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234950" marR="29845" indent="-6350">
              <a:lnSpc>
                <a:spcPct val="100000"/>
              </a:lnSpc>
              <a:spcBef>
                <a:spcPts val="0"/>
              </a:spcBef>
              <a:spcAft>
                <a:spcPts val="1595"/>
              </a:spcAft>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Questions for all groups to discuss:  </a:t>
            </a:r>
          </a:p>
          <a:p>
            <a:pPr marL="342900" marR="29845" lvl="0" indent="-342900" fontAlgn="base">
              <a:lnSpc>
                <a:spcPct val="100000"/>
              </a:lnSpc>
              <a:spcBef>
                <a:spcPts val="0"/>
              </a:spcBef>
              <a:spcAft>
                <a:spcPts val="4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What issue or issues do you </a:t>
            </a:r>
            <a:r>
              <a:rPr lang="en-US" sz="10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RECOGNIZE</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in this situation? </a:t>
            </a:r>
          </a:p>
          <a:p>
            <a:pPr marL="342900" marR="29845" lvl="0" indent="-342900" fontAlgn="base">
              <a:lnSpc>
                <a:spcPct val="100000"/>
              </a:lnSpc>
              <a:spcBef>
                <a:spcPts val="0"/>
              </a:spcBef>
              <a:spcAft>
                <a:spcPts val="4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What barriers can you </a:t>
            </a:r>
            <a:r>
              <a:rPr lang="en-US" sz="10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IDENTIFY</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and how can you safely intervene with others?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How would you and your group members </a:t>
            </a:r>
            <a:r>
              <a:rPr lang="en-US" sz="10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INTERVENE</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in this situation? (Hint: Delegate, Distract, or Direct, and Document) </a:t>
            </a:r>
          </a:p>
          <a:p>
            <a:pPr marL="342900" marR="29845" lvl="0" indent="-342900" fontAlgn="base">
              <a:lnSpc>
                <a:spcPct val="100000"/>
              </a:lnSpc>
              <a:spcBef>
                <a:spcPts val="0"/>
              </a:spcBef>
              <a:spcAft>
                <a:spcPts val="57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How would you </a:t>
            </a:r>
            <a:r>
              <a:rPr lang="en-US" sz="10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FOLLOW-UP </a:t>
            </a: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with both individuals involved? </a:t>
            </a:r>
          </a:p>
          <a:p>
            <a:pPr>
              <a:lnSpc>
                <a:spcPct val="100000"/>
              </a:lnSpc>
            </a:pPr>
            <a:endParaRPr lang="en-US" sz="1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48</a:t>
            </a:fld>
            <a:endParaRPr lang="en-US"/>
          </a:p>
        </p:txBody>
      </p:sp>
    </p:spTree>
    <p:extLst>
      <p:ext uri="{BB962C8B-B14F-4D97-AF65-F5344CB8AC3E}">
        <p14:creationId xmlns:p14="http://schemas.microsoft.com/office/powerpoint/2010/main" val="12533359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Until they are completed with the survey. </a:t>
            </a:r>
          </a:p>
        </p:txBody>
      </p:sp>
      <p:sp>
        <p:nvSpPr>
          <p:cNvPr id="4" name="Slide Number Placeholder 3"/>
          <p:cNvSpPr>
            <a:spLocks noGrp="1"/>
          </p:cNvSpPr>
          <p:nvPr>
            <p:ph type="sldNum" sz="quarter" idx="5"/>
          </p:nvPr>
        </p:nvSpPr>
        <p:spPr/>
        <p:txBody>
          <a:bodyPr/>
          <a:lstStyle/>
          <a:p>
            <a:fld id="{A97F4A3D-92C9-274C-AB2F-66BCB5D8AA5F}" type="slidenum">
              <a:rPr lang="en-US" smtClean="0"/>
              <a:t>49</a:t>
            </a:fld>
            <a:endParaRPr lang="en-US"/>
          </a:p>
        </p:txBody>
      </p:sp>
    </p:spTree>
    <p:extLst>
      <p:ext uri="{BB962C8B-B14F-4D97-AF65-F5344CB8AC3E}">
        <p14:creationId xmlns:p14="http://schemas.microsoft.com/office/powerpoint/2010/main" val="2586053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7F4A3D-92C9-274C-AB2F-66BCB5D8AA5F}" type="slidenum">
              <a:rPr lang="en-US" smtClean="0"/>
              <a:t>50</a:t>
            </a:fld>
            <a:endParaRPr lang="en-US"/>
          </a:p>
        </p:txBody>
      </p:sp>
    </p:spTree>
    <p:extLst>
      <p:ext uri="{BB962C8B-B14F-4D97-AF65-F5344CB8AC3E}">
        <p14:creationId xmlns:p14="http://schemas.microsoft.com/office/powerpoint/2010/main" val="63684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000"/>
              <a:t>Timestamp: 8:30-14:00 minutes</a:t>
            </a:r>
          </a:p>
          <a:p>
            <a:pPr>
              <a:lnSpc>
                <a:spcPct val="100000"/>
              </a:lnSpc>
            </a:pPr>
            <a:endParaRPr lang="en-US" sz="1000"/>
          </a:p>
          <a:p>
            <a:pPr>
              <a:lnSpc>
                <a:spcPct val="100000"/>
              </a:lnSpc>
            </a:pPr>
            <a:r>
              <a:rPr lang="en-US" sz="1000"/>
              <a:t>After soliciting suggestions from participants, review the following group agreement. Ideally, many of these will have been covered by the participants. If not, be sure to discuss any ground rules that not yet been discussed. </a:t>
            </a:r>
          </a:p>
          <a:p>
            <a:pPr>
              <a:lnSpc>
                <a:spcPct val="100000"/>
              </a:lnSpc>
            </a:pPr>
            <a:endParaRPr lang="en-US" sz="1000"/>
          </a:p>
          <a:p>
            <a:pPr>
              <a:lnSpc>
                <a:spcPct val="100000"/>
              </a:lnSpc>
            </a:pPr>
            <a:r>
              <a:rPr lang="en-US" sz="1000" b="1"/>
              <a:t>Challenge yourself</a:t>
            </a:r>
            <a:endParaRPr lang="en-US" sz="1000" b="0"/>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It’s normal to feel some discomfort when talking about a topic that we don’t discuss as much as other topics. Try your best to lean into that feeling and explore why you might feel uncomfortable.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Be aware of your identities and how those have impacted your experiences, as well as how you communicate in this space. For example, we know that people with some privileged identities tend to speak more often or interrupt others. </a:t>
            </a:r>
          </a:p>
          <a:p>
            <a:pPr marL="342900" marR="29845" lvl="0" indent="-342900" fontAlgn="base">
              <a:lnSpc>
                <a:spcPct val="100000"/>
              </a:lnSpc>
              <a:spcBef>
                <a:spcPts val="0"/>
              </a:spcBef>
              <a:spcAft>
                <a:spcPts val="17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If you are someone who comments a lot in group discussions, challenge yourself to listen more today. </a:t>
            </a:r>
          </a:p>
          <a:p>
            <a:pPr marL="342900" marR="29845" lvl="0" indent="-342900" fontAlgn="base">
              <a:lnSpc>
                <a:spcPct val="100000"/>
              </a:lnSpc>
              <a:spcBef>
                <a:spcPts val="0"/>
              </a:spcBef>
              <a:spcAft>
                <a:spcPts val="935"/>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If you are someone who doesn’t comment very much in large-group discussions, challenge yourself to participate beyond your comfort </a:t>
            </a:r>
            <a:endParaRPr lang="en-US" sz="1000" b="1"/>
          </a:p>
          <a:p>
            <a:pPr>
              <a:lnSpc>
                <a:spcPct val="100000"/>
              </a:lnSpc>
            </a:pPr>
            <a:r>
              <a:rPr lang="en-US" sz="1000" b="1"/>
              <a:t>Self care</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It’s important to take care of yourself throughout this training as well as afterwards, so if you feel that you need to leave the room and take a break, please don’t hesitate. If you leave the room and are gone for a while, a facilitator may come to check up on you to make sure you are okay.</a:t>
            </a:r>
            <a:r>
              <a:rPr lang="en-US" sz="10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29845" lvl="0" indent="-342900" fontAlgn="base">
              <a:lnSpc>
                <a:spcPct val="100000"/>
              </a:lnSpc>
              <a:spcBef>
                <a:spcPts val="0"/>
              </a:spcBef>
              <a:spcAft>
                <a:spcPts val="935"/>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It is likely that there are primary or secondary survivors in the room because this problem is so prevalent- take care of yourself.</a:t>
            </a:r>
            <a:r>
              <a:rPr lang="en-US" sz="10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a:lnSpc>
                <a:spcPct val="100000"/>
              </a:lnSpc>
            </a:pPr>
            <a:r>
              <a:rPr lang="en-US" sz="1000" b="1"/>
              <a:t>Respect</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If you hear something problematic or disrespectful, we hope you will challenge that comment or idea in a respectful way. </a:t>
            </a:r>
          </a:p>
          <a:p>
            <a:pPr marL="342900" marR="29845" lvl="0" indent="-342900" fontAlgn="base">
              <a:lnSpc>
                <a:spcPct val="100000"/>
              </a:lnSpc>
              <a:spcBef>
                <a:spcPts val="0"/>
              </a:spcBef>
              <a:spcAft>
                <a:spcPts val="2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Keep interruptions, cell phone use, and side conversations to a minimum out of respect for the presenters or whoever is speaking.  </a:t>
            </a:r>
          </a:p>
          <a:p>
            <a:pPr marL="342900" marR="29845" lvl="0" indent="-342900" fontAlgn="base">
              <a:lnSpc>
                <a:spcPct val="100000"/>
              </a:lnSpc>
              <a:spcBef>
                <a:spcPts val="0"/>
              </a:spcBef>
              <a:spcAft>
                <a:spcPts val="14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Although this is a serious topic, we do want to make this enjoyable to you by engaging in activities. Please note that we may laugh when an activity is funny, but we are not ever laughing at the situation or at violence.  </a:t>
            </a:r>
          </a:p>
          <a:p>
            <a:pPr marL="342900" marR="29845" lvl="0" indent="-342900" fontAlgn="base">
              <a:lnSpc>
                <a:spcPct val="100000"/>
              </a:lnSpc>
              <a:spcBef>
                <a:spcPts val="0"/>
              </a:spcBef>
              <a:spcAft>
                <a:spcPts val="950"/>
              </a:spcAft>
              <a:buClr>
                <a:srgbClr val="000000"/>
              </a:buClr>
              <a:buSzPts val="1100"/>
              <a:buFont typeface="Arial" panose="020B0604020202020204" pitchFamily="34" charset="0"/>
              <a:buChar char="•"/>
            </a:pPr>
            <a:r>
              <a:rPr lang="en-US" sz="10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It’s important to assume best intentions in discussions like this one. Everyone here wants to learn more and is interested in preventing violence. If someone makes a comment that upsets you, approach them as an ally whom you can help to learn something new. </a:t>
            </a:r>
          </a:p>
          <a:p>
            <a:pPr marL="234950" marR="29845" indent="-6350">
              <a:lnSpc>
                <a:spcPct val="100000"/>
              </a:lnSpc>
              <a:spcBef>
                <a:spcPts val="0"/>
              </a:spcBef>
              <a:spcAft>
                <a:spcPts val="975"/>
              </a:spcAft>
            </a:pPr>
            <a:r>
              <a:rPr lang="en-US" sz="1000">
                <a:solidFill>
                  <a:srgbClr val="000000"/>
                </a:solidFill>
                <a:effectLst/>
                <a:latin typeface="Arial" panose="020B0604020202020204" pitchFamily="34" charset="0"/>
                <a:ea typeface="Arial" panose="020B0604020202020204" pitchFamily="34" charset="0"/>
              </a:rPr>
              <a:t>In addition, facilitators should announce that they will stay for a few minutes after the program to answer any questions or talk about anything that may have come up during the program, offering resources etc., to participants.  </a:t>
            </a:r>
          </a:p>
          <a:p>
            <a:pPr marL="234950" marR="29845" indent="-6350">
              <a:lnSpc>
                <a:spcPct val="100000"/>
              </a:lnSpc>
              <a:spcBef>
                <a:spcPts val="0"/>
              </a:spcBef>
              <a:spcAft>
                <a:spcPts val="20"/>
              </a:spcAft>
            </a:pPr>
            <a:r>
              <a:rPr lang="en-US" sz="1000">
                <a:solidFill>
                  <a:srgbClr val="000000"/>
                </a:solidFill>
                <a:effectLst/>
                <a:latin typeface="Arial" panose="020B0604020202020204" pitchFamily="34" charset="0"/>
                <a:ea typeface="Arial" panose="020B0604020202020204" pitchFamily="34" charset="0"/>
              </a:rPr>
              <a:t>[Similarly—if it applies—facilitators should announce that they have experience working with survivors/secondary survivors and that they are happy to talk to anyone afterwards that may be interested. If an advocate from a local crisis center is present let participants know the advocate is also available to talk to anyone.] </a:t>
            </a:r>
          </a:p>
          <a:p>
            <a:pPr>
              <a:lnSpc>
                <a:spcPct val="100000"/>
              </a:lnSpc>
            </a:pPr>
            <a:endParaRPr lang="en-US" sz="1000" b="1"/>
          </a:p>
        </p:txBody>
      </p:sp>
      <p:sp>
        <p:nvSpPr>
          <p:cNvPr id="4" name="Slide Number Placeholder 3"/>
          <p:cNvSpPr>
            <a:spLocks noGrp="1"/>
          </p:cNvSpPr>
          <p:nvPr>
            <p:ph type="sldNum" sz="quarter" idx="5"/>
          </p:nvPr>
        </p:nvSpPr>
        <p:spPr/>
        <p:txBody>
          <a:bodyPr/>
          <a:lstStyle/>
          <a:p>
            <a:fld id="{A97F4A3D-92C9-274C-AB2F-66BCB5D8AA5F}" type="slidenum">
              <a:rPr lang="en-US" smtClean="0"/>
              <a:t>6</a:t>
            </a:fld>
            <a:endParaRPr lang="en-US"/>
          </a:p>
        </p:txBody>
      </p:sp>
    </p:spTree>
    <p:extLst>
      <p:ext uri="{BB962C8B-B14F-4D97-AF65-F5344CB8AC3E}">
        <p14:creationId xmlns:p14="http://schemas.microsoft.com/office/powerpoint/2010/main" val="363685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14:00-17:00 minutes</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Begin with group brainstorm.</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What is a bystander? Do we think of a bystander in positive or negative terms?</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Why do you think that is?</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Once you have sufficient answers from participants, it is time to move onto the next slide. </a:t>
            </a:r>
          </a:p>
        </p:txBody>
      </p:sp>
      <p:sp>
        <p:nvSpPr>
          <p:cNvPr id="4" name="Slide Number Placeholder 3"/>
          <p:cNvSpPr>
            <a:spLocks noGrp="1"/>
          </p:cNvSpPr>
          <p:nvPr>
            <p:ph type="sldNum" sz="quarter" idx="5"/>
          </p:nvPr>
        </p:nvSpPr>
        <p:spPr/>
        <p:txBody>
          <a:bodyPr/>
          <a:lstStyle/>
          <a:p>
            <a:fld id="{A97F4A3D-92C9-274C-AB2F-66BCB5D8AA5F}" type="slidenum">
              <a:rPr lang="en-US" smtClean="0"/>
              <a:t>7</a:t>
            </a:fld>
            <a:endParaRPr lang="en-US"/>
          </a:p>
        </p:txBody>
      </p:sp>
    </p:spTree>
    <p:extLst>
      <p:ext uri="{BB962C8B-B14F-4D97-AF65-F5344CB8AC3E}">
        <p14:creationId xmlns:p14="http://schemas.microsoft.com/office/powerpoint/2010/main" val="76541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Arial" panose="020B0604020202020204" pitchFamily="34" charset="0"/>
                <a:cs typeface="Arial" panose="020B0604020202020204" pitchFamily="34" charset="0"/>
              </a:rPr>
              <a:t>Timestamp: 17:00-20:00 minutes</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Read the definitions and discuss the shared components of the participants’ definition and the research definitions on the slide. Emphasize the participants’ strengths and existing knowledge by pointing out that they already got much of the definition. </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Explain the goals of this program are to 1.) challenge the current understanding about what it means to be a bystander and 2.) encourage people to become active, prosocial bystander. </a:t>
            </a:r>
          </a:p>
        </p:txBody>
      </p:sp>
      <p:sp>
        <p:nvSpPr>
          <p:cNvPr id="4" name="Slide Number Placeholder 3"/>
          <p:cNvSpPr>
            <a:spLocks noGrp="1"/>
          </p:cNvSpPr>
          <p:nvPr>
            <p:ph type="sldNum" sz="quarter" idx="5"/>
          </p:nvPr>
        </p:nvSpPr>
        <p:spPr/>
        <p:txBody>
          <a:bodyPr/>
          <a:lstStyle/>
          <a:p>
            <a:fld id="{A97F4A3D-92C9-274C-AB2F-66BCB5D8AA5F}" type="slidenum">
              <a:rPr lang="en-US" smtClean="0"/>
              <a:t>8</a:t>
            </a:fld>
            <a:endParaRPr lang="en-US"/>
          </a:p>
        </p:txBody>
      </p:sp>
    </p:spTree>
    <p:extLst>
      <p:ext uri="{BB962C8B-B14F-4D97-AF65-F5344CB8AC3E}">
        <p14:creationId xmlns:p14="http://schemas.microsoft.com/office/powerpoint/2010/main" val="325232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Timestamp: 20:00-24:00 minutes</a:t>
            </a:r>
            <a:endParaRPr lang="en-US" sz="100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000000"/>
                </a:solidFill>
                <a:effectLst/>
                <a:latin typeface="Arial"/>
                <a:ea typeface="Arial" panose="020B0604020202020204" pitchFamily="34" charset="0"/>
                <a:cs typeface="Arial"/>
              </a:rPr>
              <a:t>The goal of this slide is to provide participants with an opportunity to be an active bystander in the past. Facilitators may choose to share a time when they have been an active bystander in the past as an example.  Please identify an “everyday type” of example. We want to normalize that being a bystander does not have to be heroic, it can be a built in part of how we show up for people on a day-to-day basis. </a:t>
            </a:r>
          </a:p>
          <a:p>
            <a:pPr>
              <a:lnSpc>
                <a:spcPct val="100000"/>
              </a:lnSpc>
            </a:pPr>
            <a:endParaRPr lang="en-US" sz="1000"/>
          </a:p>
          <a:p>
            <a:pPr>
              <a:lnSpc>
                <a:spcPct val="100000"/>
              </a:lnSpc>
            </a:pPr>
            <a:r>
              <a:rPr lang="en-US" sz="1000">
                <a:solidFill>
                  <a:srgbClr val="000000"/>
                </a:solidFill>
                <a:effectLst/>
                <a:latin typeface="Arial"/>
                <a:ea typeface="Arial" panose="020B0604020202020204" pitchFamily="34" charset="0"/>
                <a:cs typeface="Arial"/>
              </a:rPr>
              <a:t>Explain that although we are here to learn how to become better active bystanders we know that many of our students have already demonstrated this in the past. For the participants that do share, feel free to ask follow up questions about the incident, what compelled them to intervene, what they had to consider, and why they chose the strategy they took. </a:t>
            </a:r>
          </a:p>
          <a:p>
            <a:endParaRPr lang="en-US" sz="1000">
              <a:latin typeface="Arial"/>
              <a:cs typeface="Arial"/>
            </a:endParaRPr>
          </a:p>
          <a:p>
            <a:endParaRPr lang="en-US" sz="1000">
              <a:latin typeface="Arial"/>
              <a:cs typeface="Arial"/>
            </a:endParaRPr>
          </a:p>
        </p:txBody>
      </p:sp>
      <p:sp>
        <p:nvSpPr>
          <p:cNvPr id="4" name="Slide Number Placeholder 3"/>
          <p:cNvSpPr>
            <a:spLocks noGrp="1"/>
          </p:cNvSpPr>
          <p:nvPr>
            <p:ph type="sldNum" sz="quarter" idx="5"/>
          </p:nvPr>
        </p:nvSpPr>
        <p:spPr/>
        <p:txBody>
          <a:bodyPr/>
          <a:lstStyle/>
          <a:p>
            <a:fld id="{A97F4A3D-92C9-274C-AB2F-66BCB5D8AA5F}" type="slidenum">
              <a:rPr lang="en-US" smtClean="0"/>
              <a:t>9</a:t>
            </a:fld>
            <a:endParaRPr lang="en-US"/>
          </a:p>
        </p:txBody>
      </p:sp>
    </p:spTree>
    <p:extLst>
      <p:ext uri="{BB962C8B-B14F-4D97-AF65-F5344CB8AC3E}">
        <p14:creationId xmlns:p14="http://schemas.microsoft.com/office/powerpoint/2010/main" val="2699230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000"/>
              <a:t>Timestamp: 24:00-25:00 minutes</a:t>
            </a:r>
            <a:endParaRPr lang="en-US" sz="1000">
              <a:solidFill>
                <a:srgbClr val="000000"/>
              </a:solidFill>
              <a:effectLst/>
              <a:latin typeface="Arial" panose="020B0604020202020204" pitchFamily="34" charset="0"/>
            </a:endParaRPr>
          </a:p>
          <a:p>
            <a:pPr>
              <a:lnSpc>
                <a:spcPct val="100000"/>
              </a:lnSpc>
            </a:pPr>
            <a:endParaRPr lang="en-US" sz="1000">
              <a:solidFill>
                <a:srgbClr val="000000"/>
              </a:solidFill>
              <a:effectLst/>
              <a:latin typeface="Arial" panose="020B0604020202020204" pitchFamily="34" charset="0"/>
              <a:ea typeface="Arial" panose="020B0604020202020204" pitchFamily="34" charset="0"/>
            </a:endParaRPr>
          </a:p>
          <a:p>
            <a:pPr>
              <a:lnSpc>
                <a:spcPct val="100000"/>
              </a:lnSpc>
            </a:pPr>
            <a:r>
              <a:rPr lang="en-US" sz="1000">
                <a:solidFill>
                  <a:srgbClr val="000000"/>
                </a:solidFill>
                <a:effectLst/>
                <a:latin typeface="Arial" panose="020B0604020202020204" pitchFamily="34" charset="0"/>
                <a:ea typeface="Arial" panose="020B0604020202020204" pitchFamily="34" charset="0"/>
              </a:rPr>
              <a:t>The goal of this slide is to inform the participants that the goals of this program are consistent with the expected standard of behavior at KU as outlined in the </a:t>
            </a:r>
            <a:r>
              <a:rPr lang="en-US" sz="1000" i="1">
                <a:solidFill>
                  <a:srgbClr val="000000"/>
                </a:solidFill>
                <a:effectLst/>
                <a:latin typeface="Arial" panose="020B0604020202020204" pitchFamily="34" charset="0"/>
                <a:ea typeface="Arial" panose="020B0604020202020204" pitchFamily="34" charset="0"/>
              </a:rPr>
              <a:t>Code of Student Rights and Responsibilities</a:t>
            </a:r>
            <a:r>
              <a:rPr lang="en-US" sz="1000">
                <a:solidFill>
                  <a:srgbClr val="000000"/>
                </a:solidFill>
                <a:effectLst/>
                <a:latin typeface="Arial" panose="020B0604020202020204" pitchFamily="34" charset="0"/>
                <a:ea typeface="Arial" panose="020B0604020202020204" pitchFamily="34" charset="0"/>
              </a:rPr>
              <a:t>.</a:t>
            </a:r>
          </a:p>
          <a:p>
            <a:pPr>
              <a:lnSpc>
                <a:spcPct val="100000"/>
              </a:lnSpc>
            </a:pPr>
            <a:r>
              <a:rPr lang="en-US" sz="1000">
                <a:solidFill>
                  <a:srgbClr val="000000"/>
                </a:solidFill>
                <a:effectLst/>
                <a:latin typeface="Arial" panose="020B0604020202020204" pitchFamily="34" charset="0"/>
                <a:ea typeface="Arial" panose="020B0604020202020204" pitchFamily="34" charset="0"/>
              </a:rPr>
              <a:t>As Jayhawks, student should “give a flock” or care about their community because it is aligned with the four Core Values (respect, community, integrity, and responsibility) that were developed by their fellow students and included in </a:t>
            </a:r>
            <a:r>
              <a:rPr lang="en-US" sz="1000" i="1">
                <a:solidFill>
                  <a:srgbClr val="000000"/>
                </a:solidFill>
                <a:effectLst/>
                <a:latin typeface="Arial" panose="020B0604020202020204" pitchFamily="34" charset="0"/>
                <a:ea typeface="Arial" panose="020B0604020202020204" pitchFamily="34" charset="0"/>
              </a:rPr>
              <a:t>The Code. </a:t>
            </a:r>
          </a:p>
        </p:txBody>
      </p:sp>
      <p:sp>
        <p:nvSpPr>
          <p:cNvPr id="4" name="Slide Number Placeholder 3"/>
          <p:cNvSpPr>
            <a:spLocks noGrp="1"/>
          </p:cNvSpPr>
          <p:nvPr>
            <p:ph type="sldNum" sz="quarter" idx="5"/>
          </p:nvPr>
        </p:nvSpPr>
        <p:spPr/>
        <p:txBody>
          <a:bodyPr/>
          <a:lstStyle/>
          <a:p>
            <a:fld id="{A97F4A3D-92C9-274C-AB2F-66BCB5D8AA5F}" type="slidenum">
              <a:rPr lang="en-US" smtClean="0"/>
              <a:t>10</a:t>
            </a:fld>
            <a:endParaRPr lang="en-US"/>
          </a:p>
        </p:txBody>
      </p:sp>
    </p:spTree>
    <p:extLst>
      <p:ext uri="{BB962C8B-B14F-4D97-AF65-F5344CB8AC3E}">
        <p14:creationId xmlns:p14="http://schemas.microsoft.com/office/powerpoint/2010/main" val="336005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2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endParaRPr lang="en-US" alt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F76ED1C4-2B24-4CBA-89F4-F6DCFB627939}" type="slidenum">
              <a:rPr lang="en-US" altLang="en-US"/>
              <a:pPr/>
              <a:t>‹#›</a:t>
            </a:fld>
            <a:endParaRPr lang="en-US" altLang="en-US"/>
          </a:p>
        </p:txBody>
      </p:sp>
    </p:spTree>
    <p:extLst>
      <p:ext uri="{BB962C8B-B14F-4D97-AF65-F5344CB8AC3E}">
        <p14:creationId xmlns:p14="http://schemas.microsoft.com/office/powerpoint/2010/main" val="210713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A">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30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F6A21067-44B0-42B6-8508-E262E40B657D}" type="slidenum">
              <a:rPr lang="en-US" altLang="en-US"/>
              <a:pPr/>
              <a:t>‹#›</a:t>
            </a:fld>
            <a:endParaRPr lang="en-US" altLang="en-US"/>
          </a:p>
        </p:txBody>
      </p:sp>
    </p:spTree>
    <p:extLst>
      <p:ext uri="{BB962C8B-B14F-4D97-AF65-F5344CB8AC3E}">
        <p14:creationId xmlns:p14="http://schemas.microsoft.com/office/powerpoint/2010/main" val="4288188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43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487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29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64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08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1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1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A">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76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F6A21067-44B0-42B6-8508-E262E40B657D}" type="slidenum">
              <a:rPr lang="en-US" altLang="en-US"/>
              <a:pPr/>
              <a:t>‹#›</a:t>
            </a:fld>
            <a:endParaRPr lang="en-US" altLang="en-US"/>
          </a:p>
        </p:txBody>
      </p:sp>
    </p:spTree>
    <p:extLst>
      <p:ext uri="{BB962C8B-B14F-4D97-AF65-F5344CB8AC3E}">
        <p14:creationId xmlns:p14="http://schemas.microsoft.com/office/powerpoint/2010/main" val="752234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33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145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theme" Target="../theme/theme5.xml"/><Relationship Id="rId4"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3088" y="-29206"/>
            <a:ext cx="10348911" cy="6900654"/>
          </a:xfrm>
          <a:prstGeom prst="rect">
            <a:avLst/>
          </a:prstGeom>
        </p:spPr>
      </p:pic>
      <p:sp>
        <p:nvSpPr>
          <p:cNvPr id="8" name="Rectangle 3"/>
          <p:cNvSpPr/>
          <p:nvPr userDrawn="1"/>
        </p:nvSpPr>
        <p:spPr>
          <a:xfrm>
            <a:off x="-195072" y="-81107"/>
            <a:ext cx="5478274" cy="7033662"/>
          </a:xfrm>
          <a:custGeom>
            <a:avLst/>
            <a:gdLst>
              <a:gd name="connsiteX0" fmla="*/ 0 w 5351929"/>
              <a:gd name="connsiteY0" fmla="*/ 0 h 6858000"/>
              <a:gd name="connsiteX1" fmla="*/ 5351929 w 5351929"/>
              <a:gd name="connsiteY1" fmla="*/ 0 h 6858000"/>
              <a:gd name="connsiteX2" fmla="*/ 5351929 w 5351929"/>
              <a:gd name="connsiteY2" fmla="*/ 6858000 h 6858000"/>
              <a:gd name="connsiteX3" fmla="*/ 0 w 5351929"/>
              <a:gd name="connsiteY3" fmla="*/ 6858000 h 6858000"/>
              <a:gd name="connsiteX4" fmla="*/ 0 w 5351929"/>
              <a:gd name="connsiteY4" fmla="*/ 0 h 6858000"/>
              <a:gd name="connsiteX0" fmla="*/ 0 w 5351929"/>
              <a:gd name="connsiteY0" fmla="*/ 0 h 6858000"/>
              <a:gd name="connsiteX1" fmla="*/ 5351929 w 5351929"/>
              <a:gd name="connsiteY1" fmla="*/ 0 h 6858000"/>
              <a:gd name="connsiteX2" fmla="*/ 2339788 w 5351929"/>
              <a:gd name="connsiteY2" fmla="*/ 6696635 h 6858000"/>
              <a:gd name="connsiteX3" fmla="*/ 0 w 5351929"/>
              <a:gd name="connsiteY3" fmla="*/ 6858000 h 6858000"/>
              <a:gd name="connsiteX4" fmla="*/ 0 w 5351929"/>
              <a:gd name="connsiteY4" fmla="*/ 0 h 6858000"/>
              <a:gd name="connsiteX0" fmla="*/ 0 w 5351929"/>
              <a:gd name="connsiteY0" fmla="*/ 0 h 6871447"/>
              <a:gd name="connsiteX1" fmla="*/ 5351929 w 5351929"/>
              <a:gd name="connsiteY1" fmla="*/ 0 h 6871447"/>
              <a:gd name="connsiteX2" fmla="*/ 3482788 w 5351929"/>
              <a:gd name="connsiteY2" fmla="*/ 6871447 h 6871447"/>
              <a:gd name="connsiteX3" fmla="*/ 0 w 5351929"/>
              <a:gd name="connsiteY3" fmla="*/ 6858000 h 6871447"/>
              <a:gd name="connsiteX4" fmla="*/ 0 w 5351929"/>
              <a:gd name="connsiteY4" fmla="*/ 0 h 687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1929" h="6871447">
                <a:moveTo>
                  <a:pt x="0" y="0"/>
                </a:moveTo>
                <a:lnTo>
                  <a:pt x="5351929" y="0"/>
                </a:lnTo>
                <a:lnTo>
                  <a:pt x="3482788" y="6871447"/>
                </a:lnTo>
                <a:lnTo>
                  <a:pt x="0" y="6858000"/>
                </a:lnTo>
                <a:lnTo>
                  <a:pt x="0" y="0"/>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1358590" y="-516404"/>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72132" y="6108810"/>
            <a:ext cx="1848717" cy="509425"/>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44706" y="5774930"/>
            <a:ext cx="1828800" cy="1828800"/>
          </a:xfrm>
          <a:prstGeom prst="rect">
            <a:avLst/>
          </a:prstGeom>
        </p:spPr>
      </p:pic>
    </p:spTree>
    <p:extLst>
      <p:ext uri="{BB962C8B-B14F-4D97-AF65-F5344CB8AC3E}">
        <p14:creationId xmlns:p14="http://schemas.microsoft.com/office/powerpoint/2010/main" val="1170541311"/>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69371" y="-2703133"/>
            <a:ext cx="6377913" cy="9561133"/>
          </a:xfrm>
          <a:prstGeom prst="rect">
            <a:avLst/>
          </a:prstGeom>
        </p:spPr>
      </p:pic>
      <p:sp>
        <p:nvSpPr>
          <p:cNvPr id="18" name="Rectangle 3"/>
          <p:cNvSpPr/>
          <p:nvPr userDrawn="1"/>
        </p:nvSpPr>
        <p:spPr>
          <a:xfrm>
            <a:off x="-12582" y="-14288"/>
            <a:ext cx="7853319" cy="6886577"/>
          </a:xfrm>
          <a:custGeom>
            <a:avLst/>
            <a:gdLst>
              <a:gd name="connsiteX0" fmla="*/ 0 w 5351929"/>
              <a:gd name="connsiteY0" fmla="*/ 0 h 6858000"/>
              <a:gd name="connsiteX1" fmla="*/ 5351929 w 5351929"/>
              <a:gd name="connsiteY1" fmla="*/ 0 h 6858000"/>
              <a:gd name="connsiteX2" fmla="*/ 5351929 w 5351929"/>
              <a:gd name="connsiteY2" fmla="*/ 6858000 h 6858000"/>
              <a:gd name="connsiteX3" fmla="*/ 0 w 5351929"/>
              <a:gd name="connsiteY3" fmla="*/ 6858000 h 6858000"/>
              <a:gd name="connsiteX4" fmla="*/ 0 w 5351929"/>
              <a:gd name="connsiteY4" fmla="*/ 0 h 6858000"/>
              <a:gd name="connsiteX0" fmla="*/ 0 w 5351929"/>
              <a:gd name="connsiteY0" fmla="*/ 0 h 6858000"/>
              <a:gd name="connsiteX1" fmla="*/ 5351929 w 5351929"/>
              <a:gd name="connsiteY1" fmla="*/ 0 h 6858000"/>
              <a:gd name="connsiteX2" fmla="*/ 2339788 w 5351929"/>
              <a:gd name="connsiteY2" fmla="*/ 6696635 h 6858000"/>
              <a:gd name="connsiteX3" fmla="*/ 0 w 5351929"/>
              <a:gd name="connsiteY3" fmla="*/ 6858000 h 6858000"/>
              <a:gd name="connsiteX4" fmla="*/ 0 w 5351929"/>
              <a:gd name="connsiteY4" fmla="*/ 0 h 6858000"/>
              <a:gd name="connsiteX0" fmla="*/ 0 w 5351929"/>
              <a:gd name="connsiteY0" fmla="*/ 0 h 6871447"/>
              <a:gd name="connsiteX1" fmla="*/ 5351929 w 5351929"/>
              <a:gd name="connsiteY1" fmla="*/ 0 h 6871447"/>
              <a:gd name="connsiteX2" fmla="*/ 3482788 w 5351929"/>
              <a:gd name="connsiteY2" fmla="*/ 6871447 h 6871447"/>
              <a:gd name="connsiteX3" fmla="*/ 0 w 5351929"/>
              <a:gd name="connsiteY3" fmla="*/ 6858000 h 6871447"/>
              <a:gd name="connsiteX4" fmla="*/ 0 w 5351929"/>
              <a:gd name="connsiteY4" fmla="*/ 0 h 6871447"/>
              <a:gd name="connsiteX0" fmla="*/ 0 w 5351929"/>
              <a:gd name="connsiteY0" fmla="*/ 0 h 6886575"/>
              <a:gd name="connsiteX1" fmla="*/ 5351929 w 5351929"/>
              <a:gd name="connsiteY1" fmla="*/ 0 h 6886575"/>
              <a:gd name="connsiteX2" fmla="*/ 3482788 w 5351929"/>
              <a:gd name="connsiteY2" fmla="*/ 6871447 h 6886575"/>
              <a:gd name="connsiteX3" fmla="*/ 0 w 5351929"/>
              <a:gd name="connsiteY3" fmla="*/ 6886575 h 6886575"/>
              <a:gd name="connsiteX4" fmla="*/ 0 w 5351929"/>
              <a:gd name="connsiteY4" fmla="*/ 0 h 6886575"/>
              <a:gd name="connsiteX0" fmla="*/ 0 w 5351929"/>
              <a:gd name="connsiteY0" fmla="*/ 0 h 6871447"/>
              <a:gd name="connsiteX1" fmla="*/ 5351929 w 5351929"/>
              <a:gd name="connsiteY1" fmla="*/ 0 h 6871447"/>
              <a:gd name="connsiteX2" fmla="*/ 3482788 w 5351929"/>
              <a:gd name="connsiteY2" fmla="*/ 6871447 h 6871447"/>
              <a:gd name="connsiteX3" fmla="*/ 0 w 5351929"/>
              <a:gd name="connsiteY3" fmla="*/ 6858000 h 6871447"/>
              <a:gd name="connsiteX4" fmla="*/ 0 w 5351929"/>
              <a:gd name="connsiteY4" fmla="*/ 0 h 6871447"/>
              <a:gd name="connsiteX0" fmla="*/ 1871662 w 7223591"/>
              <a:gd name="connsiteY0" fmla="*/ 0 h 6872288"/>
              <a:gd name="connsiteX1" fmla="*/ 7223591 w 7223591"/>
              <a:gd name="connsiteY1" fmla="*/ 0 h 6872288"/>
              <a:gd name="connsiteX2" fmla="*/ 5354450 w 7223591"/>
              <a:gd name="connsiteY2" fmla="*/ 6871447 h 6872288"/>
              <a:gd name="connsiteX3" fmla="*/ 0 w 7223591"/>
              <a:gd name="connsiteY3" fmla="*/ 6872288 h 6872288"/>
              <a:gd name="connsiteX4" fmla="*/ 1871662 w 7223591"/>
              <a:gd name="connsiteY4" fmla="*/ 0 h 6872288"/>
              <a:gd name="connsiteX0" fmla="*/ 0 w 8952379"/>
              <a:gd name="connsiteY0" fmla="*/ 0 h 6872288"/>
              <a:gd name="connsiteX1" fmla="*/ 8952379 w 8952379"/>
              <a:gd name="connsiteY1" fmla="*/ 0 h 6872288"/>
              <a:gd name="connsiteX2" fmla="*/ 7083238 w 8952379"/>
              <a:gd name="connsiteY2" fmla="*/ 6871447 h 6872288"/>
              <a:gd name="connsiteX3" fmla="*/ 1728788 w 8952379"/>
              <a:gd name="connsiteY3" fmla="*/ 6872288 h 6872288"/>
              <a:gd name="connsiteX4" fmla="*/ 0 w 8952379"/>
              <a:gd name="connsiteY4" fmla="*/ 0 h 6872288"/>
              <a:gd name="connsiteX0" fmla="*/ 0 w 8952379"/>
              <a:gd name="connsiteY0" fmla="*/ 0 h 6871447"/>
              <a:gd name="connsiteX1" fmla="*/ 8952379 w 8952379"/>
              <a:gd name="connsiteY1" fmla="*/ 0 h 6871447"/>
              <a:gd name="connsiteX2" fmla="*/ 7083238 w 8952379"/>
              <a:gd name="connsiteY2" fmla="*/ 6871447 h 6871447"/>
              <a:gd name="connsiteX3" fmla="*/ 28575 w 8952379"/>
              <a:gd name="connsiteY3" fmla="*/ 6843713 h 6871447"/>
              <a:gd name="connsiteX4" fmla="*/ 0 w 8952379"/>
              <a:gd name="connsiteY4" fmla="*/ 0 h 6871447"/>
              <a:gd name="connsiteX0" fmla="*/ 0 w 8952379"/>
              <a:gd name="connsiteY0" fmla="*/ 0 h 6872288"/>
              <a:gd name="connsiteX1" fmla="*/ 8952379 w 8952379"/>
              <a:gd name="connsiteY1" fmla="*/ 0 h 6872288"/>
              <a:gd name="connsiteX2" fmla="*/ 7083238 w 8952379"/>
              <a:gd name="connsiteY2" fmla="*/ 6871447 h 6872288"/>
              <a:gd name="connsiteX3" fmla="*/ 57150 w 8952379"/>
              <a:gd name="connsiteY3" fmla="*/ 6872288 h 6872288"/>
              <a:gd name="connsiteX4" fmla="*/ 0 w 8952379"/>
              <a:gd name="connsiteY4" fmla="*/ 0 h 6872288"/>
              <a:gd name="connsiteX0" fmla="*/ 1776936 w 8895229"/>
              <a:gd name="connsiteY0" fmla="*/ 14288 h 6872288"/>
              <a:gd name="connsiteX1" fmla="*/ 8895229 w 8895229"/>
              <a:gd name="connsiteY1" fmla="*/ 0 h 6872288"/>
              <a:gd name="connsiteX2" fmla="*/ 7026088 w 8895229"/>
              <a:gd name="connsiteY2" fmla="*/ 6871447 h 6872288"/>
              <a:gd name="connsiteX3" fmla="*/ 0 w 8895229"/>
              <a:gd name="connsiteY3" fmla="*/ 6872288 h 6872288"/>
              <a:gd name="connsiteX4" fmla="*/ 1776936 w 8895229"/>
              <a:gd name="connsiteY4" fmla="*/ 14288 h 6872288"/>
              <a:gd name="connsiteX0" fmla="*/ 1080268 w 8895229"/>
              <a:gd name="connsiteY0" fmla="*/ 14288 h 6872288"/>
              <a:gd name="connsiteX1" fmla="*/ 8895229 w 8895229"/>
              <a:gd name="connsiteY1" fmla="*/ 0 h 6872288"/>
              <a:gd name="connsiteX2" fmla="*/ 7026088 w 8895229"/>
              <a:gd name="connsiteY2" fmla="*/ 6871447 h 6872288"/>
              <a:gd name="connsiteX3" fmla="*/ 0 w 8895229"/>
              <a:gd name="connsiteY3" fmla="*/ 6872288 h 6872288"/>
              <a:gd name="connsiteX4" fmla="*/ 1080268 w 8895229"/>
              <a:gd name="connsiteY4" fmla="*/ 14288 h 6872288"/>
              <a:gd name="connsiteX0" fmla="*/ 0 w 7814961"/>
              <a:gd name="connsiteY0" fmla="*/ 14288 h 6872288"/>
              <a:gd name="connsiteX1" fmla="*/ 7814961 w 7814961"/>
              <a:gd name="connsiteY1" fmla="*/ 0 h 6872288"/>
              <a:gd name="connsiteX2" fmla="*/ 5945820 w 7814961"/>
              <a:gd name="connsiteY2" fmla="*/ 6871447 h 6872288"/>
              <a:gd name="connsiteX3" fmla="*/ 199327 w 7814961"/>
              <a:gd name="connsiteY3" fmla="*/ 6872288 h 6872288"/>
              <a:gd name="connsiteX4" fmla="*/ 0 w 7814961"/>
              <a:gd name="connsiteY4" fmla="*/ 14288 h 6872288"/>
              <a:gd name="connsiteX0" fmla="*/ 0 w 7814961"/>
              <a:gd name="connsiteY0" fmla="*/ 14288 h 6886576"/>
              <a:gd name="connsiteX1" fmla="*/ 7814961 w 7814961"/>
              <a:gd name="connsiteY1" fmla="*/ 0 h 6886576"/>
              <a:gd name="connsiteX2" fmla="*/ 5945820 w 7814961"/>
              <a:gd name="connsiteY2" fmla="*/ 6871447 h 6886576"/>
              <a:gd name="connsiteX3" fmla="*/ 278 w 7814961"/>
              <a:gd name="connsiteY3" fmla="*/ 6886576 h 6886576"/>
              <a:gd name="connsiteX4" fmla="*/ 0 w 7814961"/>
              <a:gd name="connsiteY4" fmla="*/ 14288 h 688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4961" h="6886576">
                <a:moveTo>
                  <a:pt x="0" y="14288"/>
                </a:moveTo>
                <a:lnTo>
                  <a:pt x="7814961" y="0"/>
                </a:lnTo>
                <a:lnTo>
                  <a:pt x="5945820" y="6871447"/>
                </a:lnTo>
                <a:lnTo>
                  <a:pt x="278" y="6886576"/>
                </a:lnTo>
                <a:cubicBezTo>
                  <a:pt x="185" y="4595813"/>
                  <a:pt x="93" y="2305051"/>
                  <a:pt x="0" y="142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5869371" y="-516404"/>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Parallelogram 28"/>
          <p:cNvSpPr/>
          <p:nvPr userDrawn="1"/>
        </p:nvSpPr>
        <p:spPr>
          <a:xfrm>
            <a:off x="965048" y="-65861"/>
            <a:ext cx="649381" cy="1817649"/>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 name="Parallelogram 28"/>
          <p:cNvSpPr/>
          <p:nvPr userDrawn="1"/>
        </p:nvSpPr>
        <p:spPr>
          <a:xfrm>
            <a:off x="5915857" y="-379658"/>
            <a:ext cx="342123" cy="957618"/>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929BA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 name="Parallelogram 28"/>
          <p:cNvSpPr/>
          <p:nvPr userDrawn="1"/>
        </p:nvSpPr>
        <p:spPr>
          <a:xfrm>
            <a:off x="3329067" y="6275336"/>
            <a:ext cx="342123" cy="957618"/>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929BA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5" name="Picture 2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34203" y="5774930"/>
            <a:ext cx="1828800" cy="1828800"/>
          </a:xfrm>
          <a:prstGeom prst="rect">
            <a:avLst/>
          </a:prstGeom>
        </p:spPr>
      </p:pic>
    </p:spTree>
    <p:extLst>
      <p:ext uri="{BB962C8B-B14F-4D97-AF65-F5344CB8AC3E}">
        <p14:creationId xmlns:p14="http://schemas.microsoft.com/office/powerpoint/2010/main" val="801488313"/>
      </p:ext>
    </p:extLst>
  </p:cSld>
  <p:clrMap bg1="lt1" tx1="dk1" bg2="lt2" tx2="dk2" accent1="accent1" accent2="accent2" accent3="accent3" accent4="accent4" accent5="accent5" accent6="accent6" hlink="hlink" folHlink="folHlink"/>
  <p:sldLayoutIdLst>
    <p:sldLayoutId id="2147483664" r:id="rId1"/>
    <p:sldLayoutId id="214748367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58882" y="-118535"/>
            <a:ext cx="7918259" cy="11870267"/>
          </a:xfrm>
          <a:prstGeom prst="rect">
            <a:avLst/>
          </a:prstGeom>
        </p:spPr>
      </p:pic>
      <p:sp>
        <p:nvSpPr>
          <p:cNvPr id="8" name="Rectangle 3"/>
          <p:cNvSpPr/>
          <p:nvPr userDrawn="1"/>
        </p:nvSpPr>
        <p:spPr>
          <a:xfrm>
            <a:off x="-13713" y="-14288"/>
            <a:ext cx="9267449" cy="6886577"/>
          </a:xfrm>
          <a:custGeom>
            <a:avLst/>
            <a:gdLst>
              <a:gd name="connsiteX0" fmla="*/ 0 w 5351929"/>
              <a:gd name="connsiteY0" fmla="*/ 0 h 6858000"/>
              <a:gd name="connsiteX1" fmla="*/ 5351929 w 5351929"/>
              <a:gd name="connsiteY1" fmla="*/ 0 h 6858000"/>
              <a:gd name="connsiteX2" fmla="*/ 5351929 w 5351929"/>
              <a:gd name="connsiteY2" fmla="*/ 6858000 h 6858000"/>
              <a:gd name="connsiteX3" fmla="*/ 0 w 5351929"/>
              <a:gd name="connsiteY3" fmla="*/ 6858000 h 6858000"/>
              <a:gd name="connsiteX4" fmla="*/ 0 w 5351929"/>
              <a:gd name="connsiteY4" fmla="*/ 0 h 6858000"/>
              <a:gd name="connsiteX0" fmla="*/ 0 w 5351929"/>
              <a:gd name="connsiteY0" fmla="*/ 0 h 6858000"/>
              <a:gd name="connsiteX1" fmla="*/ 5351929 w 5351929"/>
              <a:gd name="connsiteY1" fmla="*/ 0 h 6858000"/>
              <a:gd name="connsiteX2" fmla="*/ 2339788 w 5351929"/>
              <a:gd name="connsiteY2" fmla="*/ 6696635 h 6858000"/>
              <a:gd name="connsiteX3" fmla="*/ 0 w 5351929"/>
              <a:gd name="connsiteY3" fmla="*/ 6858000 h 6858000"/>
              <a:gd name="connsiteX4" fmla="*/ 0 w 5351929"/>
              <a:gd name="connsiteY4" fmla="*/ 0 h 6858000"/>
              <a:gd name="connsiteX0" fmla="*/ 0 w 5351929"/>
              <a:gd name="connsiteY0" fmla="*/ 0 h 6871447"/>
              <a:gd name="connsiteX1" fmla="*/ 5351929 w 5351929"/>
              <a:gd name="connsiteY1" fmla="*/ 0 h 6871447"/>
              <a:gd name="connsiteX2" fmla="*/ 3482788 w 5351929"/>
              <a:gd name="connsiteY2" fmla="*/ 6871447 h 6871447"/>
              <a:gd name="connsiteX3" fmla="*/ 0 w 5351929"/>
              <a:gd name="connsiteY3" fmla="*/ 6858000 h 6871447"/>
              <a:gd name="connsiteX4" fmla="*/ 0 w 5351929"/>
              <a:gd name="connsiteY4" fmla="*/ 0 h 6871447"/>
              <a:gd name="connsiteX0" fmla="*/ 0 w 5351929"/>
              <a:gd name="connsiteY0" fmla="*/ 0 h 6886575"/>
              <a:gd name="connsiteX1" fmla="*/ 5351929 w 5351929"/>
              <a:gd name="connsiteY1" fmla="*/ 0 h 6886575"/>
              <a:gd name="connsiteX2" fmla="*/ 3482788 w 5351929"/>
              <a:gd name="connsiteY2" fmla="*/ 6871447 h 6886575"/>
              <a:gd name="connsiteX3" fmla="*/ 0 w 5351929"/>
              <a:gd name="connsiteY3" fmla="*/ 6886575 h 6886575"/>
              <a:gd name="connsiteX4" fmla="*/ 0 w 5351929"/>
              <a:gd name="connsiteY4" fmla="*/ 0 h 6886575"/>
              <a:gd name="connsiteX0" fmla="*/ 0 w 5351929"/>
              <a:gd name="connsiteY0" fmla="*/ 0 h 6871447"/>
              <a:gd name="connsiteX1" fmla="*/ 5351929 w 5351929"/>
              <a:gd name="connsiteY1" fmla="*/ 0 h 6871447"/>
              <a:gd name="connsiteX2" fmla="*/ 3482788 w 5351929"/>
              <a:gd name="connsiteY2" fmla="*/ 6871447 h 6871447"/>
              <a:gd name="connsiteX3" fmla="*/ 0 w 5351929"/>
              <a:gd name="connsiteY3" fmla="*/ 6858000 h 6871447"/>
              <a:gd name="connsiteX4" fmla="*/ 0 w 5351929"/>
              <a:gd name="connsiteY4" fmla="*/ 0 h 6871447"/>
              <a:gd name="connsiteX0" fmla="*/ 1871662 w 7223591"/>
              <a:gd name="connsiteY0" fmla="*/ 0 h 6872288"/>
              <a:gd name="connsiteX1" fmla="*/ 7223591 w 7223591"/>
              <a:gd name="connsiteY1" fmla="*/ 0 h 6872288"/>
              <a:gd name="connsiteX2" fmla="*/ 5354450 w 7223591"/>
              <a:gd name="connsiteY2" fmla="*/ 6871447 h 6872288"/>
              <a:gd name="connsiteX3" fmla="*/ 0 w 7223591"/>
              <a:gd name="connsiteY3" fmla="*/ 6872288 h 6872288"/>
              <a:gd name="connsiteX4" fmla="*/ 1871662 w 7223591"/>
              <a:gd name="connsiteY4" fmla="*/ 0 h 6872288"/>
              <a:gd name="connsiteX0" fmla="*/ 0 w 8952379"/>
              <a:gd name="connsiteY0" fmla="*/ 0 h 6872288"/>
              <a:gd name="connsiteX1" fmla="*/ 8952379 w 8952379"/>
              <a:gd name="connsiteY1" fmla="*/ 0 h 6872288"/>
              <a:gd name="connsiteX2" fmla="*/ 7083238 w 8952379"/>
              <a:gd name="connsiteY2" fmla="*/ 6871447 h 6872288"/>
              <a:gd name="connsiteX3" fmla="*/ 1728788 w 8952379"/>
              <a:gd name="connsiteY3" fmla="*/ 6872288 h 6872288"/>
              <a:gd name="connsiteX4" fmla="*/ 0 w 8952379"/>
              <a:gd name="connsiteY4" fmla="*/ 0 h 6872288"/>
              <a:gd name="connsiteX0" fmla="*/ 0 w 8952379"/>
              <a:gd name="connsiteY0" fmla="*/ 0 h 6871447"/>
              <a:gd name="connsiteX1" fmla="*/ 8952379 w 8952379"/>
              <a:gd name="connsiteY1" fmla="*/ 0 h 6871447"/>
              <a:gd name="connsiteX2" fmla="*/ 7083238 w 8952379"/>
              <a:gd name="connsiteY2" fmla="*/ 6871447 h 6871447"/>
              <a:gd name="connsiteX3" fmla="*/ 28575 w 8952379"/>
              <a:gd name="connsiteY3" fmla="*/ 6843713 h 6871447"/>
              <a:gd name="connsiteX4" fmla="*/ 0 w 8952379"/>
              <a:gd name="connsiteY4" fmla="*/ 0 h 6871447"/>
              <a:gd name="connsiteX0" fmla="*/ 0 w 8952379"/>
              <a:gd name="connsiteY0" fmla="*/ 0 h 6872288"/>
              <a:gd name="connsiteX1" fmla="*/ 8952379 w 8952379"/>
              <a:gd name="connsiteY1" fmla="*/ 0 h 6872288"/>
              <a:gd name="connsiteX2" fmla="*/ 7083238 w 8952379"/>
              <a:gd name="connsiteY2" fmla="*/ 6871447 h 6872288"/>
              <a:gd name="connsiteX3" fmla="*/ 57150 w 8952379"/>
              <a:gd name="connsiteY3" fmla="*/ 6872288 h 6872288"/>
              <a:gd name="connsiteX4" fmla="*/ 0 w 8952379"/>
              <a:gd name="connsiteY4" fmla="*/ 0 h 6872288"/>
              <a:gd name="connsiteX0" fmla="*/ 1776936 w 8895229"/>
              <a:gd name="connsiteY0" fmla="*/ 14288 h 6872288"/>
              <a:gd name="connsiteX1" fmla="*/ 8895229 w 8895229"/>
              <a:gd name="connsiteY1" fmla="*/ 0 h 6872288"/>
              <a:gd name="connsiteX2" fmla="*/ 7026088 w 8895229"/>
              <a:gd name="connsiteY2" fmla="*/ 6871447 h 6872288"/>
              <a:gd name="connsiteX3" fmla="*/ 0 w 8895229"/>
              <a:gd name="connsiteY3" fmla="*/ 6872288 h 6872288"/>
              <a:gd name="connsiteX4" fmla="*/ 1776936 w 8895229"/>
              <a:gd name="connsiteY4" fmla="*/ 14288 h 6872288"/>
              <a:gd name="connsiteX0" fmla="*/ 1080268 w 8895229"/>
              <a:gd name="connsiteY0" fmla="*/ 14288 h 6872288"/>
              <a:gd name="connsiteX1" fmla="*/ 8895229 w 8895229"/>
              <a:gd name="connsiteY1" fmla="*/ 0 h 6872288"/>
              <a:gd name="connsiteX2" fmla="*/ 7026088 w 8895229"/>
              <a:gd name="connsiteY2" fmla="*/ 6871447 h 6872288"/>
              <a:gd name="connsiteX3" fmla="*/ 0 w 8895229"/>
              <a:gd name="connsiteY3" fmla="*/ 6872288 h 6872288"/>
              <a:gd name="connsiteX4" fmla="*/ 1080268 w 8895229"/>
              <a:gd name="connsiteY4" fmla="*/ 14288 h 6872288"/>
              <a:gd name="connsiteX0" fmla="*/ 0 w 7814961"/>
              <a:gd name="connsiteY0" fmla="*/ 14288 h 6872288"/>
              <a:gd name="connsiteX1" fmla="*/ 7814961 w 7814961"/>
              <a:gd name="connsiteY1" fmla="*/ 0 h 6872288"/>
              <a:gd name="connsiteX2" fmla="*/ 5945820 w 7814961"/>
              <a:gd name="connsiteY2" fmla="*/ 6871447 h 6872288"/>
              <a:gd name="connsiteX3" fmla="*/ 199327 w 7814961"/>
              <a:gd name="connsiteY3" fmla="*/ 6872288 h 6872288"/>
              <a:gd name="connsiteX4" fmla="*/ 0 w 7814961"/>
              <a:gd name="connsiteY4" fmla="*/ 14288 h 6872288"/>
              <a:gd name="connsiteX0" fmla="*/ 0 w 7814961"/>
              <a:gd name="connsiteY0" fmla="*/ 14288 h 6886576"/>
              <a:gd name="connsiteX1" fmla="*/ 7814961 w 7814961"/>
              <a:gd name="connsiteY1" fmla="*/ 0 h 6886576"/>
              <a:gd name="connsiteX2" fmla="*/ 5945820 w 7814961"/>
              <a:gd name="connsiteY2" fmla="*/ 6871447 h 6886576"/>
              <a:gd name="connsiteX3" fmla="*/ 278 w 7814961"/>
              <a:gd name="connsiteY3" fmla="*/ 6886576 h 6886576"/>
              <a:gd name="connsiteX4" fmla="*/ 0 w 7814961"/>
              <a:gd name="connsiteY4" fmla="*/ 14288 h 6886576"/>
              <a:gd name="connsiteX0" fmla="*/ 0 w 9222185"/>
              <a:gd name="connsiteY0" fmla="*/ 14288 h 6886576"/>
              <a:gd name="connsiteX1" fmla="*/ 9222185 w 9222185"/>
              <a:gd name="connsiteY1" fmla="*/ 0 h 6886576"/>
              <a:gd name="connsiteX2" fmla="*/ 7353044 w 9222185"/>
              <a:gd name="connsiteY2" fmla="*/ 6871447 h 6886576"/>
              <a:gd name="connsiteX3" fmla="*/ 1407502 w 9222185"/>
              <a:gd name="connsiteY3" fmla="*/ 6886576 h 6886576"/>
              <a:gd name="connsiteX4" fmla="*/ 0 w 9222185"/>
              <a:gd name="connsiteY4" fmla="*/ 14288 h 6886576"/>
              <a:gd name="connsiteX0" fmla="*/ 0 w 9222185"/>
              <a:gd name="connsiteY0" fmla="*/ 14288 h 6871447"/>
              <a:gd name="connsiteX1" fmla="*/ 9222185 w 9222185"/>
              <a:gd name="connsiteY1" fmla="*/ 0 h 6871447"/>
              <a:gd name="connsiteX2" fmla="*/ 7353044 w 9222185"/>
              <a:gd name="connsiteY2" fmla="*/ 6871447 h 6871447"/>
              <a:gd name="connsiteX3" fmla="*/ 10860 w 9222185"/>
              <a:gd name="connsiteY3" fmla="*/ 6865311 h 6871447"/>
              <a:gd name="connsiteX4" fmla="*/ 0 w 9222185"/>
              <a:gd name="connsiteY4" fmla="*/ 14288 h 6871447"/>
              <a:gd name="connsiteX0" fmla="*/ 0 w 9222185"/>
              <a:gd name="connsiteY0" fmla="*/ 14288 h 6886576"/>
              <a:gd name="connsiteX1" fmla="*/ 9222185 w 9222185"/>
              <a:gd name="connsiteY1" fmla="*/ 0 h 6886576"/>
              <a:gd name="connsiteX2" fmla="*/ 7353044 w 9222185"/>
              <a:gd name="connsiteY2" fmla="*/ 6871447 h 6886576"/>
              <a:gd name="connsiteX3" fmla="*/ 280 w 9222185"/>
              <a:gd name="connsiteY3" fmla="*/ 6886576 h 6886576"/>
              <a:gd name="connsiteX4" fmla="*/ 0 w 9222185"/>
              <a:gd name="connsiteY4" fmla="*/ 14288 h 6886576"/>
              <a:gd name="connsiteX0" fmla="*/ 401786 w 9221906"/>
              <a:gd name="connsiteY0" fmla="*/ 322633 h 6886576"/>
              <a:gd name="connsiteX1" fmla="*/ 9221906 w 9221906"/>
              <a:gd name="connsiteY1" fmla="*/ 0 h 6886576"/>
              <a:gd name="connsiteX2" fmla="*/ 7352765 w 9221906"/>
              <a:gd name="connsiteY2" fmla="*/ 6871447 h 6886576"/>
              <a:gd name="connsiteX3" fmla="*/ 1 w 9221906"/>
              <a:gd name="connsiteY3" fmla="*/ 6886576 h 6886576"/>
              <a:gd name="connsiteX4" fmla="*/ 401786 w 9221906"/>
              <a:gd name="connsiteY4" fmla="*/ 322633 h 6886576"/>
              <a:gd name="connsiteX0" fmla="*/ 0 w 9222184"/>
              <a:gd name="connsiteY0" fmla="*/ 3656 h 6886576"/>
              <a:gd name="connsiteX1" fmla="*/ 9222184 w 9222184"/>
              <a:gd name="connsiteY1" fmla="*/ 0 h 6886576"/>
              <a:gd name="connsiteX2" fmla="*/ 7353043 w 9222184"/>
              <a:gd name="connsiteY2" fmla="*/ 6871447 h 6886576"/>
              <a:gd name="connsiteX3" fmla="*/ 279 w 9222184"/>
              <a:gd name="connsiteY3" fmla="*/ 6886576 h 6886576"/>
              <a:gd name="connsiteX4" fmla="*/ 0 w 9222184"/>
              <a:gd name="connsiteY4" fmla="*/ 3656 h 688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2184" h="6886576">
                <a:moveTo>
                  <a:pt x="0" y="3656"/>
                </a:moveTo>
                <a:lnTo>
                  <a:pt x="9222184" y="0"/>
                </a:lnTo>
                <a:lnTo>
                  <a:pt x="7353043" y="6871447"/>
                </a:lnTo>
                <a:lnTo>
                  <a:pt x="279" y="6886576"/>
                </a:lnTo>
                <a:cubicBezTo>
                  <a:pt x="186" y="4595813"/>
                  <a:pt x="93" y="2294419"/>
                  <a:pt x="0" y="36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5869371" y="-516404"/>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 name="Parallelogram 28"/>
          <p:cNvSpPr/>
          <p:nvPr userDrawn="1"/>
        </p:nvSpPr>
        <p:spPr>
          <a:xfrm>
            <a:off x="965048" y="-65861"/>
            <a:ext cx="649381" cy="1817649"/>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3" name="Parallelogram 28"/>
          <p:cNvSpPr/>
          <p:nvPr userDrawn="1"/>
        </p:nvSpPr>
        <p:spPr>
          <a:xfrm>
            <a:off x="5915857" y="-379658"/>
            <a:ext cx="342123" cy="957618"/>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929BA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 name="Parallelogram 28"/>
          <p:cNvSpPr/>
          <p:nvPr userDrawn="1"/>
        </p:nvSpPr>
        <p:spPr>
          <a:xfrm>
            <a:off x="3329067" y="6275336"/>
            <a:ext cx="342123" cy="957618"/>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929BA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44706" y="5774930"/>
            <a:ext cx="1828800" cy="1828800"/>
          </a:xfrm>
          <a:prstGeom prst="rect">
            <a:avLst/>
          </a:prstGeom>
        </p:spPr>
      </p:pic>
    </p:spTree>
    <p:extLst>
      <p:ext uri="{BB962C8B-B14F-4D97-AF65-F5344CB8AC3E}">
        <p14:creationId xmlns:p14="http://schemas.microsoft.com/office/powerpoint/2010/main" val="217621459"/>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85512" y="0"/>
            <a:ext cx="10284943" cy="6858000"/>
          </a:xfrm>
          <a:prstGeom prst="rect">
            <a:avLst/>
          </a:prstGeom>
        </p:spPr>
      </p:pic>
      <p:sp>
        <p:nvSpPr>
          <p:cNvPr id="8" name="Rectangle 3"/>
          <p:cNvSpPr/>
          <p:nvPr userDrawn="1"/>
        </p:nvSpPr>
        <p:spPr>
          <a:xfrm>
            <a:off x="-1879994" y="1"/>
            <a:ext cx="7223591" cy="6872288"/>
          </a:xfrm>
          <a:custGeom>
            <a:avLst/>
            <a:gdLst>
              <a:gd name="connsiteX0" fmla="*/ 0 w 5351929"/>
              <a:gd name="connsiteY0" fmla="*/ 0 h 6858000"/>
              <a:gd name="connsiteX1" fmla="*/ 5351929 w 5351929"/>
              <a:gd name="connsiteY1" fmla="*/ 0 h 6858000"/>
              <a:gd name="connsiteX2" fmla="*/ 5351929 w 5351929"/>
              <a:gd name="connsiteY2" fmla="*/ 6858000 h 6858000"/>
              <a:gd name="connsiteX3" fmla="*/ 0 w 5351929"/>
              <a:gd name="connsiteY3" fmla="*/ 6858000 h 6858000"/>
              <a:gd name="connsiteX4" fmla="*/ 0 w 5351929"/>
              <a:gd name="connsiteY4" fmla="*/ 0 h 6858000"/>
              <a:gd name="connsiteX0" fmla="*/ 0 w 5351929"/>
              <a:gd name="connsiteY0" fmla="*/ 0 h 6858000"/>
              <a:gd name="connsiteX1" fmla="*/ 5351929 w 5351929"/>
              <a:gd name="connsiteY1" fmla="*/ 0 h 6858000"/>
              <a:gd name="connsiteX2" fmla="*/ 2339788 w 5351929"/>
              <a:gd name="connsiteY2" fmla="*/ 6696635 h 6858000"/>
              <a:gd name="connsiteX3" fmla="*/ 0 w 5351929"/>
              <a:gd name="connsiteY3" fmla="*/ 6858000 h 6858000"/>
              <a:gd name="connsiteX4" fmla="*/ 0 w 5351929"/>
              <a:gd name="connsiteY4" fmla="*/ 0 h 6858000"/>
              <a:gd name="connsiteX0" fmla="*/ 0 w 5351929"/>
              <a:gd name="connsiteY0" fmla="*/ 0 h 6871447"/>
              <a:gd name="connsiteX1" fmla="*/ 5351929 w 5351929"/>
              <a:gd name="connsiteY1" fmla="*/ 0 h 6871447"/>
              <a:gd name="connsiteX2" fmla="*/ 3482788 w 5351929"/>
              <a:gd name="connsiteY2" fmla="*/ 6871447 h 6871447"/>
              <a:gd name="connsiteX3" fmla="*/ 0 w 5351929"/>
              <a:gd name="connsiteY3" fmla="*/ 6858000 h 6871447"/>
              <a:gd name="connsiteX4" fmla="*/ 0 w 5351929"/>
              <a:gd name="connsiteY4" fmla="*/ 0 h 6871447"/>
              <a:gd name="connsiteX0" fmla="*/ 0 w 5351929"/>
              <a:gd name="connsiteY0" fmla="*/ 0 h 6886575"/>
              <a:gd name="connsiteX1" fmla="*/ 5351929 w 5351929"/>
              <a:gd name="connsiteY1" fmla="*/ 0 h 6886575"/>
              <a:gd name="connsiteX2" fmla="*/ 3482788 w 5351929"/>
              <a:gd name="connsiteY2" fmla="*/ 6871447 h 6886575"/>
              <a:gd name="connsiteX3" fmla="*/ 0 w 5351929"/>
              <a:gd name="connsiteY3" fmla="*/ 6886575 h 6886575"/>
              <a:gd name="connsiteX4" fmla="*/ 0 w 5351929"/>
              <a:gd name="connsiteY4" fmla="*/ 0 h 6886575"/>
              <a:gd name="connsiteX0" fmla="*/ 0 w 5351929"/>
              <a:gd name="connsiteY0" fmla="*/ 0 h 6871447"/>
              <a:gd name="connsiteX1" fmla="*/ 5351929 w 5351929"/>
              <a:gd name="connsiteY1" fmla="*/ 0 h 6871447"/>
              <a:gd name="connsiteX2" fmla="*/ 3482788 w 5351929"/>
              <a:gd name="connsiteY2" fmla="*/ 6871447 h 6871447"/>
              <a:gd name="connsiteX3" fmla="*/ 0 w 5351929"/>
              <a:gd name="connsiteY3" fmla="*/ 6858000 h 6871447"/>
              <a:gd name="connsiteX4" fmla="*/ 0 w 5351929"/>
              <a:gd name="connsiteY4" fmla="*/ 0 h 6871447"/>
              <a:gd name="connsiteX0" fmla="*/ 1871662 w 7223591"/>
              <a:gd name="connsiteY0" fmla="*/ 0 h 6872288"/>
              <a:gd name="connsiteX1" fmla="*/ 7223591 w 7223591"/>
              <a:gd name="connsiteY1" fmla="*/ 0 h 6872288"/>
              <a:gd name="connsiteX2" fmla="*/ 5354450 w 7223591"/>
              <a:gd name="connsiteY2" fmla="*/ 6871447 h 6872288"/>
              <a:gd name="connsiteX3" fmla="*/ 0 w 7223591"/>
              <a:gd name="connsiteY3" fmla="*/ 6872288 h 6872288"/>
              <a:gd name="connsiteX4" fmla="*/ 1871662 w 7223591"/>
              <a:gd name="connsiteY4" fmla="*/ 0 h 687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3591" h="6872288">
                <a:moveTo>
                  <a:pt x="1871662" y="0"/>
                </a:moveTo>
                <a:lnTo>
                  <a:pt x="7223591" y="0"/>
                </a:lnTo>
                <a:lnTo>
                  <a:pt x="5354450" y="6871447"/>
                </a:lnTo>
                <a:lnTo>
                  <a:pt x="0" y="6872288"/>
                </a:lnTo>
                <a:lnTo>
                  <a:pt x="1871662" y="0"/>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1358590" y="-516404"/>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48491" y="5774930"/>
            <a:ext cx="1828800" cy="1828800"/>
          </a:xfrm>
          <a:prstGeom prst="rect">
            <a:avLst/>
          </a:prstGeom>
        </p:spPr>
      </p:pic>
    </p:spTree>
    <p:extLst>
      <p:ext uri="{BB962C8B-B14F-4D97-AF65-F5344CB8AC3E}">
        <p14:creationId xmlns:p14="http://schemas.microsoft.com/office/powerpoint/2010/main" val="1428674658"/>
      </p:ext>
    </p:extLst>
  </p:cSld>
  <p:clrMap bg1="lt1" tx1="dk1" bg2="lt2" tx2="dk2" accent1="accent1" accent2="accent2" accent3="accent3" accent4="accent4" accent5="accent5" accent6="accent6" hlink="hlink" folHlink="folHlink"/>
  <p:sldLayoutIdLst>
    <p:sldLayoutId id="2147483668" r:id="rId1"/>
    <p:sldLayoutId id="214748367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057" y="-636499"/>
            <a:ext cx="12194058" cy="8130998"/>
          </a:xfrm>
          <a:prstGeom prst="rect">
            <a:avLst/>
          </a:prstGeom>
        </p:spPr>
      </p:pic>
      <p:sp>
        <p:nvSpPr>
          <p:cNvPr id="8" name="Parallelogram 7"/>
          <p:cNvSpPr/>
          <p:nvPr userDrawn="1"/>
        </p:nvSpPr>
        <p:spPr>
          <a:xfrm>
            <a:off x="2362199" y="5556755"/>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Parallelogram 8"/>
          <p:cNvSpPr/>
          <p:nvPr userDrawn="1"/>
        </p:nvSpPr>
        <p:spPr>
          <a:xfrm>
            <a:off x="8826191" y="-516404"/>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 name="Title 17"/>
          <p:cNvSpPr txBox="1">
            <a:spLocks/>
          </p:cNvSpPr>
          <p:nvPr userDrawn="1"/>
        </p:nvSpPr>
        <p:spPr>
          <a:xfrm>
            <a:off x="1234441" y="3105835"/>
            <a:ext cx="9723120" cy="646331"/>
          </a:xfrm>
          <a:prstGeom prst="rect">
            <a:avLst/>
          </a:prstGeom>
          <a:solidFill>
            <a:schemeClr val="bg1"/>
          </a:solidFill>
        </p:spPr>
        <p:txBody>
          <a:bodyPr wrap="square" anchor="ctr" anchorCtr="0">
            <a:spAutoFit/>
          </a:bodyPr>
          <a:lstStyle>
            <a:lvl1pPr algn="ctr" defTabSz="914400" rtl="0" eaLnBrk="1" latinLnBrk="0" hangingPunct="1">
              <a:lnSpc>
                <a:spcPct val="90000"/>
              </a:lnSpc>
              <a:spcBef>
                <a:spcPct val="0"/>
              </a:spcBef>
              <a:buNone/>
              <a:defRPr sz="4400" b="1" i="1" kern="1200" cap="all" baseline="0">
                <a:solidFill>
                  <a:srgbClr val="0067B0"/>
                </a:solidFill>
                <a:latin typeface="Arial" charset="0"/>
                <a:ea typeface="+mj-ea"/>
                <a:cs typeface="+mj-cs"/>
              </a:defRPr>
            </a:lvl1pPr>
          </a:lstStyle>
          <a:p>
            <a:endParaRPr lang="en-US" sz="4000" b="0">
              <a:solidFill>
                <a:srgbClr val="E02136"/>
              </a:solidFill>
              <a:latin typeface="Gotham Medium" charset="0"/>
              <a:ea typeface="Gotham Medium" charset="0"/>
              <a:cs typeface="Gotham Medium" charset="0"/>
            </a:endParaRPr>
          </a:p>
        </p:txBody>
      </p:sp>
    </p:spTree>
    <p:extLst>
      <p:ext uri="{BB962C8B-B14F-4D97-AF65-F5344CB8AC3E}">
        <p14:creationId xmlns:p14="http://schemas.microsoft.com/office/powerpoint/2010/main" val="1639528114"/>
      </p:ext>
    </p:extLst>
  </p:cSld>
  <p:clrMap bg1="lt1" tx1="dk1" bg2="lt2" tx2="dk2" accent1="accent1" accent2="accent2" accent3="accent3" accent4="accent4" accent5="accent5" accent6="accent6" hlink="hlink" folHlink="folHlink"/>
  <p:sldLayoutIdLst>
    <p:sldLayoutId id="2147483679" r:id="rId1"/>
    <p:sldLayoutId id="2147483670" r:id="rId2"/>
    <p:sldLayoutId id="2147483676" r:id="rId3"/>
    <p:sldLayoutId id="214748367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48491" y="5774930"/>
            <a:ext cx="1828800" cy="1828800"/>
          </a:xfrm>
          <a:prstGeom prst="rect">
            <a:avLst/>
          </a:prstGeom>
        </p:spPr>
      </p:pic>
      <p:sp>
        <p:nvSpPr>
          <p:cNvPr id="9" name="Rectangle 7"/>
          <p:cNvSpPr/>
          <p:nvPr userDrawn="1"/>
        </p:nvSpPr>
        <p:spPr>
          <a:xfrm>
            <a:off x="-144378" y="473886"/>
            <a:ext cx="7912660" cy="495647"/>
          </a:xfrm>
          <a:custGeom>
            <a:avLst/>
            <a:gdLst>
              <a:gd name="connsiteX0" fmla="*/ 0 w 7772617"/>
              <a:gd name="connsiteY0" fmla="*/ 0 h 495647"/>
              <a:gd name="connsiteX1" fmla="*/ 7772617 w 7772617"/>
              <a:gd name="connsiteY1" fmla="*/ 0 h 495647"/>
              <a:gd name="connsiteX2" fmla="*/ 7772617 w 7772617"/>
              <a:gd name="connsiteY2" fmla="*/ 495647 h 495647"/>
              <a:gd name="connsiteX3" fmla="*/ 0 w 7772617"/>
              <a:gd name="connsiteY3" fmla="*/ 495647 h 495647"/>
              <a:gd name="connsiteX4" fmla="*/ 0 w 7772617"/>
              <a:gd name="connsiteY4" fmla="*/ 0 h 495647"/>
              <a:gd name="connsiteX0" fmla="*/ 0 w 7912660"/>
              <a:gd name="connsiteY0" fmla="*/ 0 h 495647"/>
              <a:gd name="connsiteX1" fmla="*/ 7912660 w 7912660"/>
              <a:gd name="connsiteY1" fmla="*/ 0 h 495647"/>
              <a:gd name="connsiteX2" fmla="*/ 7772617 w 7912660"/>
              <a:gd name="connsiteY2" fmla="*/ 495647 h 495647"/>
              <a:gd name="connsiteX3" fmla="*/ 0 w 7912660"/>
              <a:gd name="connsiteY3" fmla="*/ 495647 h 495647"/>
              <a:gd name="connsiteX4" fmla="*/ 0 w 7912660"/>
              <a:gd name="connsiteY4" fmla="*/ 0 h 495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2660" h="495647">
                <a:moveTo>
                  <a:pt x="0" y="0"/>
                </a:moveTo>
                <a:lnTo>
                  <a:pt x="7912660" y="0"/>
                </a:lnTo>
                <a:lnTo>
                  <a:pt x="7772617" y="495647"/>
                </a:lnTo>
                <a:lnTo>
                  <a:pt x="0" y="495647"/>
                </a:lnTo>
                <a:lnTo>
                  <a:pt x="0" y="0"/>
                </a:lnTo>
                <a:close/>
              </a:path>
            </a:pathLst>
          </a:custGeom>
          <a:solidFill>
            <a:srgbClr val="0F4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28"/>
          <p:cNvSpPr/>
          <p:nvPr userDrawn="1"/>
        </p:nvSpPr>
        <p:spPr>
          <a:xfrm>
            <a:off x="581993" y="-569855"/>
            <a:ext cx="649381" cy="1817649"/>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646469453"/>
      </p:ext>
    </p:extLst>
  </p:cSld>
  <p:clrMap bg1="lt1" tx1="dk1" bg2="lt2" tx2="dk2" accent1="accent1" accent2="accent2" accent3="accent3" accent4="accent4" accent5="accent5" accent6="accent6" hlink="hlink" folHlink="folHlink"/>
  <p:sldLayoutIdLst>
    <p:sldLayoutId id="2147483660" r:id="rId1"/>
    <p:sldLayoutId id="2147483680" r:id="rId2"/>
    <p:sldLayoutId id="214748368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7"/>
          <p:cNvSpPr/>
          <p:nvPr userDrawn="1"/>
        </p:nvSpPr>
        <p:spPr>
          <a:xfrm>
            <a:off x="-144378" y="473886"/>
            <a:ext cx="7912660" cy="495647"/>
          </a:xfrm>
          <a:custGeom>
            <a:avLst/>
            <a:gdLst>
              <a:gd name="connsiteX0" fmla="*/ 0 w 7772617"/>
              <a:gd name="connsiteY0" fmla="*/ 0 h 495647"/>
              <a:gd name="connsiteX1" fmla="*/ 7772617 w 7772617"/>
              <a:gd name="connsiteY1" fmla="*/ 0 h 495647"/>
              <a:gd name="connsiteX2" fmla="*/ 7772617 w 7772617"/>
              <a:gd name="connsiteY2" fmla="*/ 495647 h 495647"/>
              <a:gd name="connsiteX3" fmla="*/ 0 w 7772617"/>
              <a:gd name="connsiteY3" fmla="*/ 495647 h 495647"/>
              <a:gd name="connsiteX4" fmla="*/ 0 w 7772617"/>
              <a:gd name="connsiteY4" fmla="*/ 0 h 495647"/>
              <a:gd name="connsiteX0" fmla="*/ 0 w 7912660"/>
              <a:gd name="connsiteY0" fmla="*/ 0 h 495647"/>
              <a:gd name="connsiteX1" fmla="*/ 7912660 w 7912660"/>
              <a:gd name="connsiteY1" fmla="*/ 0 h 495647"/>
              <a:gd name="connsiteX2" fmla="*/ 7772617 w 7912660"/>
              <a:gd name="connsiteY2" fmla="*/ 495647 h 495647"/>
              <a:gd name="connsiteX3" fmla="*/ 0 w 7912660"/>
              <a:gd name="connsiteY3" fmla="*/ 495647 h 495647"/>
              <a:gd name="connsiteX4" fmla="*/ 0 w 7912660"/>
              <a:gd name="connsiteY4" fmla="*/ 0 h 495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2660" h="495647">
                <a:moveTo>
                  <a:pt x="0" y="0"/>
                </a:moveTo>
                <a:lnTo>
                  <a:pt x="7912660" y="0"/>
                </a:lnTo>
                <a:lnTo>
                  <a:pt x="7772617" y="495647"/>
                </a:lnTo>
                <a:lnTo>
                  <a:pt x="0" y="495647"/>
                </a:lnTo>
                <a:lnTo>
                  <a:pt x="0" y="0"/>
                </a:lnTo>
                <a:close/>
              </a:path>
            </a:pathLst>
          </a:custGeom>
          <a:solidFill>
            <a:srgbClr val="0F4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28"/>
          <p:cNvSpPr/>
          <p:nvPr userDrawn="1"/>
        </p:nvSpPr>
        <p:spPr>
          <a:xfrm>
            <a:off x="581993" y="-569855"/>
            <a:ext cx="649381" cy="1817649"/>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1481654928"/>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2494" y="-1418519"/>
            <a:ext cx="12825482" cy="8552030"/>
          </a:xfrm>
          <a:prstGeom prst="rect">
            <a:avLst/>
          </a:prstGeom>
        </p:spPr>
      </p:pic>
      <p:sp>
        <p:nvSpPr>
          <p:cNvPr id="9" name="Parallelogram 28"/>
          <p:cNvSpPr/>
          <p:nvPr userDrawn="1"/>
        </p:nvSpPr>
        <p:spPr>
          <a:xfrm>
            <a:off x="5514975" y="-354"/>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 name="Parallelogram 28"/>
          <p:cNvSpPr/>
          <p:nvPr userDrawn="1"/>
        </p:nvSpPr>
        <p:spPr>
          <a:xfrm>
            <a:off x="4953002" y="537810"/>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Parallelogram 28"/>
          <p:cNvSpPr/>
          <p:nvPr userDrawn="1"/>
        </p:nvSpPr>
        <p:spPr>
          <a:xfrm>
            <a:off x="2233614" y="3385123"/>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 name="Parallelogram 28"/>
          <p:cNvSpPr/>
          <p:nvPr userDrawn="1"/>
        </p:nvSpPr>
        <p:spPr>
          <a:xfrm>
            <a:off x="7743827" y="5111527"/>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3" name="Parallelogram 28"/>
          <p:cNvSpPr/>
          <p:nvPr userDrawn="1"/>
        </p:nvSpPr>
        <p:spPr>
          <a:xfrm>
            <a:off x="8886827" y="4871377"/>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94201" y="2505047"/>
            <a:ext cx="5692626" cy="1922428"/>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33508" y="1127222"/>
            <a:ext cx="1609344" cy="5029200"/>
          </a:xfrm>
          <a:prstGeom prst="rect">
            <a:avLst/>
          </a:prstGeom>
        </p:spPr>
      </p:pic>
    </p:spTree>
    <p:extLst>
      <p:ext uri="{BB962C8B-B14F-4D97-AF65-F5344CB8AC3E}">
        <p14:creationId xmlns:p14="http://schemas.microsoft.com/office/powerpoint/2010/main" val="1632636274"/>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hyperlink" Target="https://studentaffairs.ku.edu/valu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22.jpeg"/><Relationship Id="rId4" Type="http://schemas.openxmlformats.org/officeDocument/2006/relationships/hyperlink" Target="http://forge-forward.org/2015/05/07/lets-talk-about-it-a-transgender-survivors-guide-to-accessing-therap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upsettingrapeculture.com/"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22.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hyperlink" Target="http://www.itsonus.org/" TargetMode="External"/><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idvsa.org/wp-content/uploads/2013/01/Barriers-to-Bystander-Interventions.pdf"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policy.ku.edu/student-affairs/amnesty"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sapec.ku.edu/ThinkAboutIt"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1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15.xml"/><Relationship Id="rId5" Type="http://schemas.openxmlformats.org/officeDocument/2006/relationships/image" Target="../media/image33.e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5C9B42-F005-7141-2644-8A06B3783C89}"/>
              </a:ext>
            </a:extLst>
          </p:cNvPr>
          <p:cNvSpPr txBox="1"/>
          <p:nvPr/>
        </p:nvSpPr>
        <p:spPr>
          <a:xfrm>
            <a:off x="2670772" y="1575303"/>
            <a:ext cx="6753885" cy="3477875"/>
          </a:xfrm>
          <a:prstGeom prst="rect">
            <a:avLst/>
          </a:prstGeom>
          <a:solidFill>
            <a:srgbClr val="FFFFFF"/>
          </a:solidFill>
        </p:spPr>
        <p:txBody>
          <a:bodyPr wrap="square" rtlCol="0">
            <a:spAutoFit/>
          </a:bodyPr>
          <a:lstStyle/>
          <a:p>
            <a:r>
              <a:rPr lang="en-US" sz="5500">
                <a:solidFill>
                  <a:srgbClr val="556774"/>
                </a:solidFill>
                <a:latin typeface="Arial" panose="020B0604020202020204" pitchFamily="34" charset="0"/>
                <a:ea typeface="Gotham Medium" charset="0"/>
                <a:cs typeface="Arial" panose="020B0604020202020204" pitchFamily="34" charset="0"/>
              </a:rPr>
              <a:t>Have you checked into Jayhawks Give a Flock via the </a:t>
            </a:r>
            <a:r>
              <a:rPr lang="en-US" sz="5500" err="1">
                <a:solidFill>
                  <a:srgbClr val="556774"/>
                </a:solidFill>
                <a:latin typeface="Arial" panose="020B0604020202020204" pitchFamily="34" charset="0"/>
                <a:ea typeface="Gotham Medium" charset="0"/>
                <a:cs typeface="Arial" panose="020B0604020202020204" pitchFamily="34" charset="0"/>
              </a:rPr>
              <a:t>Corq</a:t>
            </a:r>
            <a:r>
              <a:rPr lang="en-US" sz="5500">
                <a:solidFill>
                  <a:srgbClr val="556774"/>
                </a:solidFill>
                <a:latin typeface="Arial" panose="020B0604020202020204" pitchFamily="34" charset="0"/>
                <a:ea typeface="Gotham Medium" charset="0"/>
                <a:cs typeface="Arial" panose="020B0604020202020204" pitchFamily="34" charset="0"/>
              </a:rPr>
              <a:t> app?</a:t>
            </a:r>
            <a:endParaRPr lang="en-US" sz="5500"/>
          </a:p>
        </p:txBody>
      </p:sp>
    </p:spTree>
    <p:extLst>
      <p:ext uri="{BB962C8B-B14F-4D97-AF65-F5344CB8AC3E}">
        <p14:creationId xmlns:p14="http://schemas.microsoft.com/office/powerpoint/2010/main" val="1586544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WHY SHOULD JAYHAWKS GIVE A FLOCK?</a:t>
            </a:r>
          </a:p>
        </p:txBody>
      </p:sp>
      <p:sp>
        <p:nvSpPr>
          <p:cNvPr id="3" name="TextBox 2"/>
          <p:cNvSpPr txBox="1"/>
          <p:nvPr/>
        </p:nvSpPr>
        <p:spPr>
          <a:xfrm>
            <a:off x="621053" y="1408536"/>
            <a:ext cx="8153286" cy="4555093"/>
          </a:xfrm>
          <a:prstGeom prst="rect">
            <a:avLst/>
          </a:prstGeom>
          <a:noFill/>
        </p:spPr>
        <p:txBody>
          <a:bodyPr wrap="square" rtlCol="0" anchor="t">
            <a:spAutoFit/>
          </a:bodyPr>
          <a:lstStyle/>
          <a:p>
            <a:r>
              <a:rPr lang="en-US" sz="2100" b="1" cap="all">
                <a:latin typeface="arial"/>
                <a:cs typeface="arial"/>
              </a:rPr>
              <a:t>JAYHAWK VALUES</a:t>
            </a:r>
            <a:endParaRPr lang="en-US" sz="2100" b="1">
              <a:latin typeface="arial"/>
              <a:cs typeface="arial"/>
            </a:endParaRPr>
          </a:p>
          <a:p>
            <a:endParaRPr lang="en-US" sz="1700">
              <a:solidFill>
                <a:srgbClr val="556774"/>
              </a:solidFill>
              <a:latin typeface="arial"/>
              <a:ea typeface="Gotham Book" charset="0"/>
              <a:cs typeface="arial"/>
            </a:endParaRPr>
          </a:p>
          <a:p>
            <a:pPr>
              <a:buFont typeface="Arial" panose="020B0604020202020204" pitchFamily="34" charset="0"/>
            </a:pPr>
            <a:r>
              <a:rPr lang="en-US">
                <a:solidFill>
                  <a:srgbClr val="556774"/>
                </a:solidFill>
                <a:latin typeface="arial"/>
                <a:ea typeface="Gotham Book" charset="0"/>
                <a:cs typeface="arial"/>
              </a:rPr>
              <a:t>As Jayhawks, we are committed to a set of core values</a:t>
            </a:r>
            <a:r>
              <a:rPr lang="en-US">
                <a:solidFill>
                  <a:srgbClr val="556774"/>
                </a:solidFill>
                <a:latin typeface="arial"/>
                <a:cs typeface="arial"/>
              </a:rPr>
              <a:t>:</a:t>
            </a:r>
            <a:endParaRPr lang="en-US">
              <a:latin typeface="arial"/>
              <a:cs typeface="arial"/>
            </a:endParaRPr>
          </a:p>
          <a:p>
            <a:endParaRPr lang="en-US" b="1">
              <a:solidFill>
                <a:srgbClr val="556774"/>
              </a:solidFill>
              <a:latin typeface="arial"/>
              <a:cs typeface="arial"/>
            </a:endParaRPr>
          </a:p>
          <a:p>
            <a:r>
              <a:rPr lang="en-US">
                <a:solidFill>
                  <a:srgbClr val="556774"/>
                </a:solidFill>
                <a:latin typeface="arial"/>
                <a:ea typeface="Gotham Book" charset="0"/>
                <a:cs typeface="arial"/>
              </a:rPr>
              <a:t>We will actively foster </a:t>
            </a:r>
            <a:r>
              <a:rPr lang="en-US" b="1">
                <a:solidFill>
                  <a:srgbClr val="556774"/>
                </a:solidFill>
                <a:latin typeface="arial"/>
                <a:ea typeface="Gotham Book" charset="0"/>
                <a:cs typeface="arial"/>
              </a:rPr>
              <a:t>UNITY</a:t>
            </a:r>
            <a:r>
              <a:rPr lang="en-US">
                <a:solidFill>
                  <a:srgbClr val="556774"/>
                </a:solidFill>
                <a:latin typeface="arial"/>
                <a:ea typeface="Gotham Book" charset="0"/>
                <a:cs typeface="arial"/>
              </a:rPr>
              <a:t>. A community based in tradition and continually growing through healthy relationships and effective communication.</a:t>
            </a:r>
            <a:endParaRPr lang="en-US">
              <a:latin typeface="arial"/>
              <a:cs typeface="arial"/>
            </a:endParaRPr>
          </a:p>
          <a:p>
            <a:endParaRPr lang="en-US">
              <a:solidFill>
                <a:srgbClr val="556774"/>
              </a:solidFill>
              <a:latin typeface="arial"/>
              <a:ea typeface="Gotham Book" charset="0"/>
              <a:cs typeface="arial"/>
            </a:endParaRPr>
          </a:p>
          <a:p>
            <a:pPr>
              <a:buFont typeface="Arial" panose="020B0604020202020204" pitchFamily="34" charset="0"/>
            </a:pPr>
            <a:r>
              <a:rPr lang="en-US">
                <a:solidFill>
                  <a:srgbClr val="556774"/>
                </a:solidFill>
                <a:latin typeface="arial"/>
                <a:ea typeface="Gotham Book" charset="0"/>
                <a:cs typeface="arial"/>
              </a:rPr>
              <a:t>We will strive for </a:t>
            </a:r>
            <a:r>
              <a:rPr lang="en-US" b="1">
                <a:solidFill>
                  <a:srgbClr val="556774"/>
                </a:solidFill>
                <a:latin typeface="arial"/>
                <a:ea typeface="Gotham Book" charset="0"/>
                <a:cs typeface="arial"/>
              </a:rPr>
              <a:t>INNOVATION</a:t>
            </a:r>
            <a:r>
              <a:rPr lang="en-US">
                <a:solidFill>
                  <a:srgbClr val="556774"/>
                </a:solidFill>
                <a:latin typeface="arial"/>
                <a:ea typeface="Gotham Book" charset="0"/>
                <a:cs typeface="arial"/>
              </a:rPr>
              <a:t>, using our education to find new and creative solutions to the problems facing our campus, our community, and the world.</a:t>
            </a:r>
            <a:endParaRPr lang="en-US">
              <a:latin typeface="arial"/>
              <a:cs typeface="arial"/>
            </a:endParaRPr>
          </a:p>
          <a:p>
            <a:endParaRPr lang="en-US">
              <a:solidFill>
                <a:srgbClr val="556774"/>
              </a:solidFill>
              <a:latin typeface="arial"/>
              <a:ea typeface="Gotham Book" charset="0"/>
              <a:cs typeface="arial"/>
            </a:endParaRPr>
          </a:p>
          <a:p>
            <a:pPr>
              <a:buFont typeface="Arial" panose="020B0604020202020204" pitchFamily="34" charset="0"/>
            </a:pPr>
            <a:r>
              <a:rPr lang="en-US">
                <a:solidFill>
                  <a:srgbClr val="556774"/>
                </a:solidFill>
                <a:latin typeface="arial"/>
                <a:ea typeface="Gotham Book" charset="0"/>
                <a:cs typeface="arial"/>
              </a:rPr>
              <a:t>We will advocate for </a:t>
            </a:r>
            <a:r>
              <a:rPr lang="en-US" b="1">
                <a:solidFill>
                  <a:srgbClr val="556774"/>
                </a:solidFill>
                <a:latin typeface="arial"/>
                <a:ea typeface="Gotham Book" charset="0"/>
                <a:cs typeface="arial"/>
              </a:rPr>
              <a:t>INCLUSION</a:t>
            </a:r>
            <a:r>
              <a:rPr lang="en-US">
                <a:solidFill>
                  <a:srgbClr val="556774"/>
                </a:solidFill>
                <a:latin typeface="arial"/>
                <a:ea typeface="Gotham Book" charset="0"/>
                <a:cs typeface="arial"/>
              </a:rPr>
              <a:t>, respecting all Jayhawks are unique and have their own personal stories while cultivating a safe community rooted in equity and justice.</a:t>
            </a:r>
            <a:endParaRPr lang="en-US">
              <a:latin typeface="arial"/>
              <a:cs typeface="arial"/>
            </a:endParaRPr>
          </a:p>
          <a:p>
            <a:endParaRPr lang="en-US">
              <a:solidFill>
                <a:srgbClr val="556774"/>
              </a:solidFill>
              <a:latin typeface="arial"/>
              <a:ea typeface="Gotham Book" charset="0"/>
              <a:cs typeface="arial"/>
            </a:endParaRPr>
          </a:p>
          <a:p>
            <a:pPr>
              <a:buFont typeface="Arial" panose="020B0604020202020204" pitchFamily="34" charset="0"/>
            </a:pPr>
            <a:r>
              <a:rPr lang="en-US">
                <a:solidFill>
                  <a:srgbClr val="556774"/>
                </a:solidFill>
                <a:latin typeface="arial"/>
                <a:ea typeface="Gotham Book" charset="0"/>
                <a:cs typeface="arial"/>
              </a:rPr>
              <a:t>We will value </a:t>
            </a:r>
            <a:r>
              <a:rPr lang="en-US" b="1">
                <a:solidFill>
                  <a:srgbClr val="556774"/>
                </a:solidFill>
                <a:latin typeface="arial"/>
                <a:ea typeface="Gotham Book" charset="0"/>
                <a:cs typeface="arial"/>
              </a:rPr>
              <a:t>ENGAGEMENT</a:t>
            </a:r>
            <a:r>
              <a:rPr lang="en-US">
                <a:solidFill>
                  <a:srgbClr val="556774"/>
                </a:solidFill>
                <a:latin typeface="arial"/>
                <a:ea typeface="Gotham Book" charset="0"/>
                <a:cs typeface="arial"/>
              </a:rPr>
              <a:t>, taking responsibility inside and outside of the classroom to be active members of the global community</a:t>
            </a:r>
            <a:r>
              <a:rPr lang="en-US">
                <a:solidFill>
                  <a:srgbClr val="556774"/>
                </a:solidFill>
                <a:latin typeface="Arial" charset="0"/>
                <a:ea typeface="Gotham Book" charset="0"/>
                <a:cs typeface="Gotham Book" charset="0"/>
              </a:rPr>
              <a:t>.</a:t>
            </a:r>
            <a:endParaRPr lang="en-US">
              <a:cs typeface="Calibri"/>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2941" y="2455998"/>
            <a:ext cx="2743200" cy="2743200"/>
          </a:xfrm>
          <a:prstGeom prst="rect">
            <a:avLst/>
          </a:prstGeom>
        </p:spPr>
      </p:pic>
      <p:sp>
        <p:nvSpPr>
          <p:cNvPr id="5" name="Rectangle 4"/>
          <p:cNvSpPr/>
          <p:nvPr/>
        </p:nvSpPr>
        <p:spPr>
          <a:xfrm>
            <a:off x="1434035" y="6302183"/>
            <a:ext cx="6096000" cy="261610"/>
          </a:xfrm>
          <a:prstGeom prst="rect">
            <a:avLst/>
          </a:prstGeom>
        </p:spPr>
        <p:txBody>
          <a:bodyPr anchor="t">
            <a:spAutoFit/>
          </a:bodyPr>
          <a:lstStyle/>
          <a:p>
            <a:r>
              <a:rPr lang="en-US" sz="1100">
                <a:solidFill>
                  <a:srgbClr val="556774"/>
                </a:solidFill>
                <a:latin typeface="Arial" panose="020B0604020202020204" pitchFamily="34" charset="0"/>
                <a:cs typeface="Arial" panose="020B0604020202020204" pitchFamily="34" charset="0"/>
              </a:rPr>
              <a:t>Jayhawk Values:</a:t>
            </a:r>
            <a:r>
              <a:rPr lang="en-US" sz="1100" i="1">
                <a:solidFill>
                  <a:srgbClr val="556774"/>
                </a:solidFill>
                <a:latin typeface="Arial" panose="020B0604020202020204" pitchFamily="34" charset="0"/>
                <a:cs typeface="Arial" panose="020B0604020202020204" pitchFamily="34" charset="0"/>
              </a:rPr>
              <a:t> </a:t>
            </a:r>
            <a:r>
              <a:rPr lang="en-US" sz="1100">
                <a:solidFill>
                  <a:srgbClr val="556774"/>
                </a:solidFill>
                <a:latin typeface="Arial" panose="020B0604020202020204" pitchFamily="34" charset="0"/>
                <a:cs typeface="Arial" panose="020B0604020202020204" pitchFamily="34" charset="0"/>
                <a:hlinkClick r:id="rId4"/>
              </a:rPr>
              <a:t>https://studentaffairs.ku.edu/values</a:t>
            </a:r>
            <a:r>
              <a:rPr lang="en-US" sz="1100">
                <a:solidFill>
                  <a:srgbClr val="556774"/>
                </a:solidFill>
                <a:latin typeface="Arial" panose="020B0604020202020204" pitchFamily="34" charset="0"/>
                <a:cs typeface="Arial" panose="020B0604020202020204" pitchFamily="34" charset="0"/>
              </a:rPr>
              <a:t> </a:t>
            </a:r>
          </a:p>
        </p:txBody>
      </p:sp>
      <p:sp>
        <p:nvSpPr>
          <p:cNvPr id="8" name="TextBox 7"/>
          <p:cNvSpPr txBox="1"/>
          <p:nvPr/>
        </p:nvSpPr>
        <p:spPr>
          <a:xfrm>
            <a:off x="11644313" y="6230580"/>
            <a:ext cx="356188" cy="461665"/>
          </a:xfrm>
          <a:prstGeom prst="rect">
            <a:avLst/>
          </a:prstGeom>
          <a:noFill/>
        </p:spPr>
        <p:txBody>
          <a:bodyPr wrap="none" rtlCol="0" anchor="t">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9</a:t>
            </a:r>
            <a:endParaRPr lang="en-US"/>
          </a:p>
        </p:txBody>
      </p:sp>
      <p:pic>
        <p:nvPicPr>
          <p:cNvPr id="10" name="Picture 5" descr="Diagram&#10;&#10;Description automatically generated">
            <a:extLst>
              <a:ext uri="{FF2B5EF4-FFF2-40B4-BE49-F238E27FC236}">
                <a16:creationId xmlns:a16="http://schemas.microsoft.com/office/drawing/2014/main" id="{7A932C62-0F02-2D00-1ADB-5EA9161B88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57759" y="5277928"/>
            <a:ext cx="1549880" cy="1578635"/>
          </a:xfrm>
          <a:prstGeom prst="rect">
            <a:avLst/>
          </a:prstGeom>
        </p:spPr>
      </p:pic>
    </p:spTree>
    <p:extLst>
      <p:ext uri="{BB962C8B-B14F-4D97-AF65-F5344CB8AC3E}">
        <p14:creationId xmlns:p14="http://schemas.microsoft.com/office/powerpoint/2010/main" val="393214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a:off x="1363133" y="5779842"/>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Parallelogram 6"/>
          <p:cNvSpPr/>
          <p:nvPr/>
        </p:nvSpPr>
        <p:spPr>
          <a:xfrm>
            <a:off x="4896271" y="-641025"/>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Title 17"/>
          <p:cNvSpPr txBox="1">
            <a:spLocks/>
          </p:cNvSpPr>
          <p:nvPr/>
        </p:nvSpPr>
        <p:spPr>
          <a:xfrm>
            <a:off x="1253875" y="2536093"/>
            <a:ext cx="9723120" cy="1754326"/>
          </a:xfrm>
          <a:prstGeom prst="rect">
            <a:avLst/>
          </a:prstGeom>
          <a:solidFill>
            <a:schemeClr val="bg1"/>
          </a:solidFill>
        </p:spPr>
        <p:txBody>
          <a:bodyPr wrap="square" anchor="ctr" anchorCtr="0">
            <a:spAutoFit/>
          </a:bodyPr>
          <a:lstStyle>
            <a:lvl1pPr algn="ctr" defTabSz="914400" rtl="0" eaLnBrk="1" latinLnBrk="0" hangingPunct="1">
              <a:lnSpc>
                <a:spcPct val="90000"/>
              </a:lnSpc>
              <a:spcBef>
                <a:spcPct val="0"/>
              </a:spcBef>
              <a:buNone/>
              <a:defRPr sz="4400" b="1" i="1" kern="1200" cap="all" baseline="0">
                <a:solidFill>
                  <a:srgbClr val="0067B0"/>
                </a:solidFill>
                <a:latin typeface="Arial" charset="0"/>
                <a:ea typeface="+mj-ea"/>
                <a:cs typeface="+mj-cs"/>
              </a:defRPr>
            </a:lvl1pPr>
          </a:lstStyle>
          <a:p>
            <a:r>
              <a:rPr lang="en-US" sz="4000" b="0">
                <a:solidFill>
                  <a:srgbClr val="E02136"/>
                </a:solidFill>
                <a:ea typeface="Gotham Medium" charset="0"/>
                <a:cs typeface="Gotham Medium" charset="0"/>
              </a:rPr>
              <a:t>  STEP ONE: RECOGNIZE that something is happening or has happened</a:t>
            </a:r>
          </a:p>
        </p:txBody>
      </p:sp>
      <p:sp>
        <p:nvSpPr>
          <p:cNvPr id="10" name="TextBox 9"/>
          <p:cNvSpPr txBox="1"/>
          <p:nvPr/>
        </p:nvSpPr>
        <p:spPr>
          <a:xfrm>
            <a:off x="11644313" y="6230580"/>
            <a:ext cx="527709" cy="461665"/>
          </a:xfrm>
          <a:prstGeom prst="rect">
            <a:avLst/>
          </a:prstGeom>
          <a:noFill/>
        </p:spPr>
        <p:txBody>
          <a:bodyPr wrap="none" rtlCol="0" anchor="t">
            <a:spAutoFit/>
          </a:bodyPr>
          <a:lstStyle/>
          <a:p>
            <a:r>
              <a:rPr lang="en-US" sz="2400" b="1">
                <a:solidFill>
                  <a:schemeClr val="bg1"/>
                </a:solidFill>
                <a:latin typeface="Arial Bold" panose="020B0704020202020204" pitchFamily="34" charset="0"/>
                <a:cs typeface="Arial Bold" panose="020B0704020202020204" pitchFamily="34" charset="0"/>
              </a:rPr>
              <a:t>10</a:t>
            </a:r>
            <a:endParaRPr lang="en-US" b="1">
              <a:solidFill>
                <a:schemeClr val="bg1"/>
              </a:solidFill>
              <a:latin typeface="Arial Bold" panose="020B0704020202020204" pitchFamily="34" charset="0"/>
              <a:cs typeface="Arial Bold" panose="020B0704020202020204" pitchFamily="34" charset="0"/>
            </a:endParaRPr>
          </a:p>
        </p:txBody>
      </p:sp>
      <p:pic>
        <p:nvPicPr>
          <p:cNvPr id="4" name="Picture 5" descr="Diagram&#10;&#10;Description automatically generated">
            <a:extLst>
              <a:ext uri="{FF2B5EF4-FFF2-40B4-BE49-F238E27FC236}">
                <a16:creationId xmlns:a16="http://schemas.microsoft.com/office/drawing/2014/main" id="{18D815AD-464C-91F1-6FCE-F7B58D37F4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759" y="5277928"/>
            <a:ext cx="1549880" cy="1578635"/>
          </a:xfrm>
          <a:prstGeom prst="rect">
            <a:avLst/>
          </a:prstGeom>
        </p:spPr>
      </p:pic>
    </p:spTree>
    <p:extLst>
      <p:ext uri="{BB962C8B-B14F-4D97-AF65-F5344CB8AC3E}">
        <p14:creationId xmlns:p14="http://schemas.microsoft.com/office/powerpoint/2010/main" val="42142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RECOGNIZING SEXUAL VIOLENCE</a:t>
            </a:r>
          </a:p>
        </p:txBody>
      </p:sp>
      <p:sp>
        <p:nvSpPr>
          <p:cNvPr id="3" name="TextBox 2"/>
          <p:cNvSpPr txBox="1"/>
          <p:nvPr/>
        </p:nvSpPr>
        <p:spPr>
          <a:xfrm>
            <a:off x="1399031" y="1362456"/>
            <a:ext cx="9145144" cy="4708981"/>
          </a:xfrm>
          <a:prstGeom prst="rect">
            <a:avLst/>
          </a:prstGeom>
          <a:noFill/>
        </p:spPr>
        <p:txBody>
          <a:bodyPr wrap="square" lIns="91440" tIns="45720" rIns="91440" bIns="45720" rtlCol="0" anchor="t">
            <a:spAutoFit/>
          </a:bodyPr>
          <a:lstStyle/>
          <a:p>
            <a:r>
              <a:rPr lang="en-US" sz="4400" b="1">
                <a:solidFill>
                  <a:srgbClr val="556774"/>
                </a:solidFill>
                <a:latin typeface="Arial"/>
                <a:ea typeface="Fedra Sans Condensed Std Book" charset="0"/>
                <a:cs typeface="Arial"/>
              </a:rPr>
              <a:t>SEXUAL VIOLENCE</a:t>
            </a:r>
            <a:r>
              <a:rPr lang="en-US" sz="4400">
                <a:solidFill>
                  <a:srgbClr val="556774"/>
                </a:solidFill>
                <a:latin typeface="Arial"/>
                <a:ea typeface="Fedra Sans Condensed Std Book" charset="0"/>
                <a:cs typeface="Arial"/>
              </a:rPr>
              <a:t>: </a:t>
            </a:r>
            <a:br>
              <a:rPr lang="en-US" sz="4400">
                <a:latin typeface="Arial" panose="020B0604020202020204" pitchFamily="34" charset="0"/>
                <a:ea typeface="Fedra Sans Condensed Std Book" charset="0"/>
                <a:cs typeface="Arial" panose="020B0604020202020204" pitchFamily="34" charset="0"/>
              </a:rPr>
            </a:br>
            <a:r>
              <a:rPr lang="en-US" sz="4400">
                <a:solidFill>
                  <a:srgbClr val="556774"/>
                </a:solidFill>
                <a:latin typeface="Arial"/>
                <a:ea typeface="Fedra Sans Condensed Std Book" charset="0"/>
                <a:cs typeface="Arial"/>
              </a:rPr>
              <a:t>any sexual act that is imposed on another person without their consent and is perpetrated through use of incapacitation, deception, coercion, fear, or force.</a:t>
            </a:r>
          </a:p>
          <a:p>
            <a:pPr marL="285750" indent="-285750">
              <a:buFont typeface="Arial" panose="020B0604020202020204" pitchFamily="34" charset="0"/>
              <a:buChar char="•"/>
            </a:pPr>
            <a:endParaRPr lang="en-US">
              <a:solidFill>
                <a:srgbClr val="556774"/>
              </a:solidFill>
              <a:latin typeface="Arial" panose="020B0604020202020204" pitchFamily="34" charset="0"/>
              <a:ea typeface="Gotham Book" charset="0"/>
              <a:cs typeface="Arial" panose="020B0604020202020204" pitchFamily="34" charset="0"/>
            </a:endParaRPr>
          </a:p>
          <a:p>
            <a:pPr marL="285750" indent="-285750">
              <a:buFont typeface="Arial" panose="020B0604020202020204" pitchFamily="34" charset="0"/>
              <a:buChar char="•"/>
            </a:pPr>
            <a:endParaRPr lang="en-US">
              <a:solidFill>
                <a:srgbClr val="556774"/>
              </a:solidFill>
              <a:latin typeface="Arial" panose="020B0604020202020204" pitchFamily="34" charset="0"/>
              <a:ea typeface="Gotham Book" charset="0"/>
              <a:cs typeface="Arial" panose="020B0604020202020204" pitchFamily="34" charset="0"/>
            </a:endParaRPr>
          </a:p>
        </p:txBody>
      </p:sp>
      <p:sp>
        <p:nvSpPr>
          <p:cNvPr id="6" name="TextBox 5"/>
          <p:cNvSpPr txBox="1"/>
          <p:nvPr/>
        </p:nvSpPr>
        <p:spPr>
          <a:xfrm>
            <a:off x="11644313" y="6230580"/>
            <a:ext cx="510717" cy="461665"/>
          </a:xfrm>
          <a:prstGeom prst="rect">
            <a:avLst/>
          </a:prstGeom>
          <a:noFill/>
        </p:spPr>
        <p:txBody>
          <a:bodyPr wrap="none" rtlCol="0" anchor="t">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11</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8" name="Picture 5" descr="Diagram&#10;&#10;Description automatically generated">
            <a:extLst>
              <a:ext uri="{FF2B5EF4-FFF2-40B4-BE49-F238E27FC236}">
                <a16:creationId xmlns:a16="http://schemas.microsoft.com/office/drawing/2014/main" id="{63368513-4F4E-22CA-2FB8-7608F5BC93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759" y="5277928"/>
            <a:ext cx="1549880" cy="1578635"/>
          </a:xfrm>
          <a:prstGeom prst="rect">
            <a:avLst/>
          </a:prstGeom>
        </p:spPr>
      </p:pic>
    </p:spTree>
    <p:extLst>
      <p:ext uri="{BB962C8B-B14F-4D97-AF65-F5344CB8AC3E}">
        <p14:creationId xmlns:p14="http://schemas.microsoft.com/office/powerpoint/2010/main" val="413052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SEXUAL VIOLENCE IN OUR COMMUNITY</a:t>
            </a:r>
          </a:p>
        </p:txBody>
      </p:sp>
      <p:sp>
        <p:nvSpPr>
          <p:cNvPr id="10" name="Oval 9"/>
          <p:cNvSpPr/>
          <p:nvPr/>
        </p:nvSpPr>
        <p:spPr>
          <a:xfrm>
            <a:off x="1943865" y="146731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557104"/>
            <a:ext cx="214402" cy="190103"/>
          </a:xfrm>
          <a:prstGeom prst="rect">
            <a:avLst/>
          </a:prstGeom>
          <a:solidFill>
            <a:srgbClr val="FF0000"/>
          </a:solidFill>
          <a:ln>
            <a:solidFill>
              <a:srgbClr val="FF0000"/>
            </a:solidFill>
          </a:ln>
        </p:spPr>
      </p:pic>
      <p:sp>
        <p:nvSpPr>
          <p:cNvPr id="14" name="Oval 13"/>
          <p:cNvSpPr/>
          <p:nvPr/>
        </p:nvSpPr>
        <p:spPr>
          <a:xfrm>
            <a:off x="2361967" y="146778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557569"/>
            <a:ext cx="214402" cy="190103"/>
          </a:xfrm>
          <a:prstGeom prst="rect">
            <a:avLst/>
          </a:prstGeom>
          <a:solidFill>
            <a:srgbClr val="FF0000"/>
          </a:solidFill>
          <a:ln>
            <a:solidFill>
              <a:srgbClr val="FF0000"/>
            </a:solidFill>
          </a:ln>
        </p:spPr>
      </p:pic>
      <p:sp>
        <p:nvSpPr>
          <p:cNvPr id="16" name="Oval 15"/>
          <p:cNvSpPr/>
          <p:nvPr/>
        </p:nvSpPr>
        <p:spPr>
          <a:xfrm>
            <a:off x="278645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554640"/>
            <a:ext cx="214402" cy="190103"/>
          </a:xfrm>
          <a:prstGeom prst="rect">
            <a:avLst/>
          </a:prstGeom>
          <a:solidFill>
            <a:srgbClr val="FF0000"/>
          </a:solidFill>
          <a:ln>
            <a:solidFill>
              <a:srgbClr val="FF0000"/>
            </a:solidFill>
          </a:ln>
        </p:spPr>
      </p:pic>
      <p:sp>
        <p:nvSpPr>
          <p:cNvPr id="18" name="Oval 17"/>
          <p:cNvSpPr/>
          <p:nvPr/>
        </p:nvSpPr>
        <p:spPr>
          <a:xfrm>
            <a:off x="321094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554640"/>
            <a:ext cx="214402" cy="190103"/>
          </a:xfrm>
          <a:prstGeom prst="rect">
            <a:avLst/>
          </a:prstGeom>
          <a:solidFill>
            <a:srgbClr val="FF0000"/>
          </a:solidFill>
          <a:ln>
            <a:solidFill>
              <a:srgbClr val="FF0000"/>
            </a:solidFill>
          </a:ln>
        </p:spPr>
      </p:pic>
      <p:sp>
        <p:nvSpPr>
          <p:cNvPr id="20" name="Oval 19"/>
          <p:cNvSpPr/>
          <p:nvPr/>
        </p:nvSpPr>
        <p:spPr>
          <a:xfrm>
            <a:off x="3629049"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554640"/>
            <a:ext cx="214402" cy="190103"/>
          </a:xfrm>
          <a:prstGeom prst="rect">
            <a:avLst/>
          </a:prstGeom>
          <a:solidFill>
            <a:srgbClr val="FF0000"/>
          </a:solidFill>
          <a:ln>
            <a:solidFill>
              <a:srgbClr val="FF0000"/>
            </a:solidFill>
          </a:ln>
        </p:spPr>
      </p:pic>
      <p:sp>
        <p:nvSpPr>
          <p:cNvPr id="22" name="Oval 21"/>
          <p:cNvSpPr/>
          <p:nvPr/>
        </p:nvSpPr>
        <p:spPr>
          <a:xfrm>
            <a:off x="4059503"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1562198"/>
            <a:ext cx="214402" cy="190103"/>
          </a:xfrm>
          <a:prstGeom prst="rect">
            <a:avLst/>
          </a:prstGeom>
          <a:solidFill>
            <a:srgbClr val="FF0000"/>
          </a:solidFill>
          <a:ln>
            <a:solidFill>
              <a:srgbClr val="FF0000"/>
            </a:solidFill>
          </a:ln>
        </p:spPr>
      </p:pic>
      <p:sp>
        <p:nvSpPr>
          <p:cNvPr id="24" name="Oval 23"/>
          <p:cNvSpPr/>
          <p:nvPr/>
        </p:nvSpPr>
        <p:spPr>
          <a:xfrm>
            <a:off x="4490381"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1562198"/>
            <a:ext cx="214402" cy="190103"/>
          </a:xfrm>
          <a:prstGeom prst="rect">
            <a:avLst/>
          </a:prstGeom>
          <a:solidFill>
            <a:srgbClr val="FF0000"/>
          </a:solidFill>
          <a:ln>
            <a:solidFill>
              <a:srgbClr val="FF0000"/>
            </a:solidFill>
          </a:ln>
        </p:spPr>
      </p:pic>
      <p:sp>
        <p:nvSpPr>
          <p:cNvPr id="26" name="Oval 25"/>
          <p:cNvSpPr/>
          <p:nvPr/>
        </p:nvSpPr>
        <p:spPr>
          <a:xfrm>
            <a:off x="4902095"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554640"/>
            <a:ext cx="214402" cy="190103"/>
          </a:xfrm>
          <a:prstGeom prst="rect">
            <a:avLst/>
          </a:prstGeom>
          <a:solidFill>
            <a:srgbClr val="FF0000"/>
          </a:solidFill>
          <a:ln>
            <a:solidFill>
              <a:srgbClr val="FF0000"/>
            </a:solidFill>
          </a:ln>
        </p:spPr>
      </p:pic>
      <p:sp>
        <p:nvSpPr>
          <p:cNvPr id="28" name="Oval 27"/>
          <p:cNvSpPr/>
          <p:nvPr/>
        </p:nvSpPr>
        <p:spPr>
          <a:xfrm>
            <a:off x="5320197"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1562198"/>
            <a:ext cx="214402" cy="190103"/>
          </a:xfrm>
          <a:prstGeom prst="rect">
            <a:avLst/>
          </a:prstGeom>
          <a:solidFill>
            <a:srgbClr val="FF0000"/>
          </a:solidFill>
          <a:ln>
            <a:solidFill>
              <a:srgbClr val="FF0000"/>
            </a:solidFill>
          </a:ln>
        </p:spPr>
      </p:pic>
      <p:sp>
        <p:nvSpPr>
          <p:cNvPr id="30" name="Oval 29"/>
          <p:cNvSpPr/>
          <p:nvPr/>
        </p:nvSpPr>
        <p:spPr>
          <a:xfrm>
            <a:off x="5731911"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554640"/>
            <a:ext cx="214402" cy="190103"/>
          </a:xfrm>
          <a:prstGeom prst="rect">
            <a:avLst/>
          </a:prstGeom>
          <a:solidFill>
            <a:srgbClr val="FF0000"/>
          </a:solidFill>
          <a:ln>
            <a:solidFill>
              <a:srgbClr val="FF0000"/>
            </a:solidFill>
          </a:ln>
        </p:spPr>
      </p:pic>
      <p:sp>
        <p:nvSpPr>
          <p:cNvPr id="32" name="Oval 31"/>
          <p:cNvSpPr/>
          <p:nvPr/>
        </p:nvSpPr>
        <p:spPr>
          <a:xfrm>
            <a:off x="1943865" y="190546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995254"/>
            <a:ext cx="214402" cy="190103"/>
          </a:xfrm>
          <a:prstGeom prst="rect">
            <a:avLst/>
          </a:prstGeom>
          <a:solidFill>
            <a:srgbClr val="FF0000"/>
          </a:solidFill>
          <a:ln>
            <a:solidFill>
              <a:srgbClr val="FF0000"/>
            </a:solidFill>
          </a:ln>
        </p:spPr>
      </p:pic>
      <p:sp>
        <p:nvSpPr>
          <p:cNvPr id="34" name="Oval 33"/>
          <p:cNvSpPr/>
          <p:nvPr/>
        </p:nvSpPr>
        <p:spPr>
          <a:xfrm>
            <a:off x="2361967" y="190593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995719"/>
            <a:ext cx="214402" cy="190103"/>
          </a:xfrm>
          <a:prstGeom prst="rect">
            <a:avLst/>
          </a:prstGeom>
          <a:solidFill>
            <a:srgbClr val="FF0000"/>
          </a:solidFill>
          <a:ln>
            <a:solidFill>
              <a:srgbClr val="FF0000"/>
            </a:solidFill>
          </a:ln>
        </p:spPr>
      </p:pic>
      <p:sp>
        <p:nvSpPr>
          <p:cNvPr id="36" name="Oval 35"/>
          <p:cNvSpPr/>
          <p:nvPr/>
        </p:nvSpPr>
        <p:spPr>
          <a:xfrm>
            <a:off x="278645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992790"/>
            <a:ext cx="214402" cy="190103"/>
          </a:xfrm>
          <a:prstGeom prst="rect">
            <a:avLst/>
          </a:prstGeom>
          <a:solidFill>
            <a:srgbClr val="FF0000"/>
          </a:solidFill>
          <a:ln>
            <a:solidFill>
              <a:srgbClr val="FF0000"/>
            </a:solidFill>
          </a:ln>
        </p:spPr>
      </p:pic>
      <p:sp>
        <p:nvSpPr>
          <p:cNvPr id="38" name="Oval 37"/>
          <p:cNvSpPr/>
          <p:nvPr/>
        </p:nvSpPr>
        <p:spPr>
          <a:xfrm>
            <a:off x="321094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992790"/>
            <a:ext cx="214402" cy="190103"/>
          </a:xfrm>
          <a:prstGeom prst="rect">
            <a:avLst/>
          </a:prstGeom>
          <a:solidFill>
            <a:srgbClr val="FF0000"/>
          </a:solidFill>
          <a:ln>
            <a:solidFill>
              <a:srgbClr val="FF0000"/>
            </a:solidFill>
          </a:ln>
        </p:spPr>
      </p:pic>
      <p:sp>
        <p:nvSpPr>
          <p:cNvPr id="40" name="Oval 39"/>
          <p:cNvSpPr/>
          <p:nvPr/>
        </p:nvSpPr>
        <p:spPr>
          <a:xfrm>
            <a:off x="3629049"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992790"/>
            <a:ext cx="214402" cy="190103"/>
          </a:xfrm>
          <a:prstGeom prst="rect">
            <a:avLst/>
          </a:prstGeom>
          <a:solidFill>
            <a:srgbClr val="FF0000"/>
          </a:solidFill>
          <a:ln>
            <a:solidFill>
              <a:srgbClr val="FF0000"/>
            </a:solidFill>
          </a:ln>
        </p:spPr>
      </p:pic>
      <p:sp>
        <p:nvSpPr>
          <p:cNvPr id="42" name="Oval 41"/>
          <p:cNvSpPr/>
          <p:nvPr/>
        </p:nvSpPr>
        <p:spPr>
          <a:xfrm>
            <a:off x="4059503"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2000348"/>
            <a:ext cx="214402" cy="190103"/>
          </a:xfrm>
          <a:prstGeom prst="rect">
            <a:avLst/>
          </a:prstGeom>
          <a:solidFill>
            <a:srgbClr val="FF0000"/>
          </a:solidFill>
          <a:ln>
            <a:solidFill>
              <a:srgbClr val="FF0000"/>
            </a:solidFill>
          </a:ln>
        </p:spPr>
      </p:pic>
      <p:sp>
        <p:nvSpPr>
          <p:cNvPr id="44" name="Oval 43"/>
          <p:cNvSpPr/>
          <p:nvPr/>
        </p:nvSpPr>
        <p:spPr>
          <a:xfrm>
            <a:off x="4490381"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2000348"/>
            <a:ext cx="214402" cy="190103"/>
          </a:xfrm>
          <a:prstGeom prst="rect">
            <a:avLst/>
          </a:prstGeom>
          <a:solidFill>
            <a:srgbClr val="FF0000"/>
          </a:solidFill>
          <a:ln>
            <a:solidFill>
              <a:srgbClr val="FF0000"/>
            </a:solidFill>
          </a:ln>
        </p:spPr>
      </p:pic>
      <p:sp>
        <p:nvSpPr>
          <p:cNvPr id="46" name="Oval 45"/>
          <p:cNvSpPr/>
          <p:nvPr/>
        </p:nvSpPr>
        <p:spPr>
          <a:xfrm>
            <a:off x="4902095"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992790"/>
            <a:ext cx="214402" cy="190103"/>
          </a:xfrm>
          <a:prstGeom prst="rect">
            <a:avLst/>
          </a:prstGeom>
          <a:solidFill>
            <a:srgbClr val="FF0000"/>
          </a:solidFill>
          <a:ln>
            <a:solidFill>
              <a:srgbClr val="FF0000"/>
            </a:solidFill>
          </a:ln>
        </p:spPr>
      </p:pic>
      <p:sp>
        <p:nvSpPr>
          <p:cNvPr id="48" name="Oval 47"/>
          <p:cNvSpPr/>
          <p:nvPr/>
        </p:nvSpPr>
        <p:spPr>
          <a:xfrm>
            <a:off x="5320197"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2000348"/>
            <a:ext cx="214402" cy="190103"/>
          </a:xfrm>
          <a:prstGeom prst="rect">
            <a:avLst/>
          </a:prstGeom>
          <a:solidFill>
            <a:srgbClr val="FF0000"/>
          </a:solidFill>
          <a:ln>
            <a:solidFill>
              <a:srgbClr val="FF0000"/>
            </a:solidFill>
          </a:ln>
        </p:spPr>
      </p:pic>
      <p:sp>
        <p:nvSpPr>
          <p:cNvPr id="50" name="Oval 49"/>
          <p:cNvSpPr/>
          <p:nvPr/>
        </p:nvSpPr>
        <p:spPr>
          <a:xfrm>
            <a:off x="5731911"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992790"/>
            <a:ext cx="214402" cy="190103"/>
          </a:xfrm>
          <a:prstGeom prst="rect">
            <a:avLst/>
          </a:prstGeom>
          <a:solidFill>
            <a:srgbClr val="FF0000"/>
          </a:solidFill>
          <a:ln>
            <a:solidFill>
              <a:srgbClr val="FF0000"/>
            </a:solidFill>
          </a:ln>
        </p:spPr>
      </p:pic>
      <p:sp>
        <p:nvSpPr>
          <p:cNvPr id="52" name="Oval 51"/>
          <p:cNvSpPr/>
          <p:nvPr/>
        </p:nvSpPr>
        <p:spPr>
          <a:xfrm>
            <a:off x="1953390" y="237219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461979"/>
            <a:ext cx="214402" cy="190103"/>
          </a:xfrm>
          <a:prstGeom prst="rect">
            <a:avLst/>
          </a:prstGeom>
          <a:solidFill>
            <a:srgbClr val="0F4B90"/>
          </a:solidFill>
        </p:spPr>
      </p:pic>
      <p:sp>
        <p:nvSpPr>
          <p:cNvPr id="54" name="Oval 53"/>
          <p:cNvSpPr/>
          <p:nvPr/>
        </p:nvSpPr>
        <p:spPr>
          <a:xfrm>
            <a:off x="2371492" y="237265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462444"/>
            <a:ext cx="214402" cy="190103"/>
          </a:xfrm>
          <a:prstGeom prst="rect">
            <a:avLst/>
          </a:prstGeom>
          <a:solidFill>
            <a:srgbClr val="0F4B90"/>
          </a:solidFill>
        </p:spPr>
      </p:pic>
      <p:sp>
        <p:nvSpPr>
          <p:cNvPr id="56" name="Oval 55"/>
          <p:cNvSpPr/>
          <p:nvPr/>
        </p:nvSpPr>
        <p:spPr>
          <a:xfrm>
            <a:off x="2795982"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459515"/>
            <a:ext cx="214402" cy="190103"/>
          </a:xfrm>
          <a:prstGeom prst="rect">
            <a:avLst/>
          </a:prstGeom>
          <a:solidFill>
            <a:srgbClr val="0F4B90"/>
          </a:solidFill>
        </p:spPr>
      </p:pic>
      <p:sp>
        <p:nvSpPr>
          <p:cNvPr id="58" name="Oval 57"/>
          <p:cNvSpPr/>
          <p:nvPr/>
        </p:nvSpPr>
        <p:spPr>
          <a:xfrm>
            <a:off x="3220472"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459515"/>
            <a:ext cx="214402" cy="190103"/>
          </a:xfrm>
          <a:prstGeom prst="rect">
            <a:avLst/>
          </a:prstGeom>
          <a:solidFill>
            <a:srgbClr val="0F4B90"/>
          </a:solidFill>
        </p:spPr>
      </p:pic>
      <p:sp>
        <p:nvSpPr>
          <p:cNvPr id="60" name="Oval 59"/>
          <p:cNvSpPr/>
          <p:nvPr/>
        </p:nvSpPr>
        <p:spPr>
          <a:xfrm>
            <a:off x="3638574" y="237925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469040"/>
            <a:ext cx="214402" cy="190103"/>
          </a:xfrm>
          <a:prstGeom prst="rect">
            <a:avLst/>
          </a:prstGeom>
          <a:solidFill>
            <a:srgbClr val="0F4B90"/>
          </a:solidFill>
        </p:spPr>
      </p:pic>
      <p:sp>
        <p:nvSpPr>
          <p:cNvPr id="62" name="Oval 61"/>
          <p:cNvSpPr/>
          <p:nvPr/>
        </p:nvSpPr>
        <p:spPr>
          <a:xfrm>
            <a:off x="4069028" y="237728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467073"/>
            <a:ext cx="214402" cy="190103"/>
          </a:xfrm>
          <a:prstGeom prst="rect">
            <a:avLst/>
          </a:prstGeom>
          <a:solidFill>
            <a:srgbClr val="0F4B90"/>
          </a:solidFill>
        </p:spPr>
      </p:pic>
      <p:sp>
        <p:nvSpPr>
          <p:cNvPr id="64" name="Oval 63"/>
          <p:cNvSpPr/>
          <p:nvPr/>
        </p:nvSpPr>
        <p:spPr>
          <a:xfrm>
            <a:off x="4499906" y="237728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467073"/>
            <a:ext cx="214402" cy="190103"/>
          </a:xfrm>
          <a:prstGeom prst="rect">
            <a:avLst/>
          </a:prstGeom>
          <a:solidFill>
            <a:srgbClr val="0F4B90"/>
          </a:solidFill>
        </p:spPr>
      </p:pic>
      <p:sp>
        <p:nvSpPr>
          <p:cNvPr id="66" name="Oval 65"/>
          <p:cNvSpPr/>
          <p:nvPr/>
        </p:nvSpPr>
        <p:spPr>
          <a:xfrm>
            <a:off x="4911620"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459515"/>
            <a:ext cx="214402" cy="190103"/>
          </a:xfrm>
          <a:prstGeom prst="rect">
            <a:avLst/>
          </a:prstGeom>
          <a:solidFill>
            <a:srgbClr val="0F4B90"/>
          </a:solidFill>
        </p:spPr>
      </p:pic>
      <p:sp>
        <p:nvSpPr>
          <p:cNvPr id="68" name="Oval 67"/>
          <p:cNvSpPr/>
          <p:nvPr/>
        </p:nvSpPr>
        <p:spPr>
          <a:xfrm>
            <a:off x="5329722" y="237728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467073"/>
            <a:ext cx="214402" cy="190103"/>
          </a:xfrm>
          <a:prstGeom prst="rect">
            <a:avLst/>
          </a:prstGeom>
          <a:solidFill>
            <a:srgbClr val="0F4B90"/>
          </a:solidFill>
        </p:spPr>
      </p:pic>
      <p:sp>
        <p:nvSpPr>
          <p:cNvPr id="70" name="Oval 69"/>
          <p:cNvSpPr/>
          <p:nvPr/>
        </p:nvSpPr>
        <p:spPr>
          <a:xfrm>
            <a:off x="5741436"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459515"/>
            <a:ext cx="214402" cy="190103"/>
          </a:xfrm>
          <a:prstGeom prst="rect">
            <a:avLst/>
          </a:prstGeom>
          <a:solidFill>
            <a:srgbClr val="0F4B90"/>
          </a:solidFill>
        </p:spPr>
      </p:pic>
      <p:sp>
        <p:nvSpPr>
          <p:cNvPr id="72" name="Oval 71"/>
          <p:cNvSpPr/>
          <p:nvPr/>
        </p:nvSpPr>
        <p:spPr>
          <a:xfrm>
            <a:off x="1953390" y="281034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900129"/>
            <a:ext cx="214402" cy="190103"/>
          </a:xfrm>
          <a:prstGeom prst="rect">
            <a:avLst/>
          </a:prstGeom>
          <a:solidFill>
            <a:srgbClr val="0F4B90"/>
          </a:solidFill>
        </p:spPr>
      </p:pic>
      <p:sp>
        <p:nvSpPr>
          <p:cNvPr id="74" name="Oval 73"/>
          <p:cNvSpPr/>
          <p:nvPr/>
        </p:nvSpPr>
        <p:spPr>
          <a:xfrm>
            <a:off x="2371492" y="281080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900594"/>
            <a:ext cx="214402" cy="190103"/>
          </a:xfrm>
          <a:prstGeom prst="rect">
            <a:avLst/>
          </a:prstGeom>
          <a:solidFill>
            <a:srgbClr val="0F4B90"/>
          </a:solidFill>
        </p:spPr>
      </p:pic>
      <p:sp>
        <p:nvSpPr>
          <p:cNvPr id="76" name="Oval 75"/>
          <p:cNvSpPr/>
          <p:nvPr/>
        </p:nvSpPr>
        <p:spPr>
          <a:xfrm>
            <a:off x="2795982"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897665"/>
            <a:ext cx="214402" cy="190103"/>
          </a:xfrm>
          <a:prstGeom prst="rect">
            <a:avLst/>
          </a:prstGeom>
          <a:solidFill>
            <a:srgbClr val="0F4B90"/>
          </a:solidFill>
        </p:spPr>
      </p:pic>
      <p:sp>
        <p:nvSpPr>
          <p:cNvPr id="78" name="Oval 77"/>
          <p:cNvSpPr/>
          <p:nvPr/>
        </p:nvSpPr>
        <p:spPr>
          <a:xfrm>
            <a:off x="3220472"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897665"/>
            <a:ext cx="214402" cy="190103"/>
          </a:xfrm>
          <a:prstGeom prst="rect">
            <a:avLst/>
          </a:prstGeom>
          <a:solidFill>
            <a:srgbClr val="0F4B90"/>
          </a:solidFill>
        </p:spPr>
      </p:pic>
      <p:sp>
        <p:nvSpPr>
          <p:cNvPr id="80" name="Oval 79"/>
          <p:cNvSpPr/>
          <p:nvPr/>
        </p:nvSpPr>
        <p:spPr>
          <a:xfrm>
            <a:off x="3638574" y="281740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907190"/>
            <a:ext cx="214402" cy="190103"/>
          </a:xfrm>
          <a:prstGeom prst="rect">
            <a:avLst/>
          </a:prstGeom>
          <a:solidFill>
            <a:srgbClr val="0F4B90"/>
          </a:solidFill>
        </p:spPr>
      </p:pic>
      <p:sp>
        <p:nvSpPr>
          <p:cNvPr id="82" name="Oval 81"/>
          <p:cNvSpPr/>
          <p:nvPr/>
        </p:nvSpPr>
        <p:spPr>
          <a:xfrm>
            <a:off x="4069028"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905223"/>
            <a:ext cx="214402" cy="190103"/>
          </a:xfrm>
          <a:prstGeom prst="rect">
            <a:avLst/>
          </a:prstGeom>
          <a:solidFill>
            <a:srgbClr val="0F4B90"/>
          </a:solidFill>
        </p:spPr>
      </p:pic>
      <p:sp>
        <p:nvSpPr>
          <p:cNvPr id="84" name="Oval 83"/>
          <p:cNvSpPr/>
          <p:nvPr/>
        </p:nvSpPr>
        <p:spPr>
          <a:xfrm>
            <a:off x="4499906"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905223"/>
            <a:ext cx="214402" cy="190103"/>
          </a:xfrm>
          <a:prstGeom prst="rect">
            <a:avLst/>
          </a:prstGeom>
          <a:solidFill>
            <a:srgbClr val="0F4B90"/>
          </a:solidFill>
        </p:spPr>
      </p:pic>
      <p:sp>
        <p:nvSpPr>
          <p:cNvPr id="86" name="Oval 85"/>
          <p:cNvSpPr/>
          <p:nvPr/>
        </p:nvSpPr>
        <p:spPr>
          <a:xfrm>
            <a:off x="4911620"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897665"/>
            <a:ext cx="214402" cy="190103"/>
          </a:xfrm>
          <a:prstGeom prst="rect">
            <a:avLst/>
          </a:prstGeom>
          <a:solidFill>
            <a:srgbClr val="0F4B90"/>
          </a:solidFill>
        </p:spPr>
      </p:pic>
      <p:sp>
        <p:nvSpPr>
          <p:cNvPr id="88" name="Oval 87"/>
          <p:cNvSpPr/>
          <p:nvPr/>
        </p:nvSpPr>
        <p:spPr>
          <a:xfrm>
            <a:off x="5329722"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905223"/>
            <a:ext cx="214402" cy="190103"/>
          </a:xfrm>
          <a:prstGeom prst="rect">
            <a:avLst/>
          </a:prstGeom>
          <a:solidFill>
            <a:srgbClr val="0F4B90"/>
          </a:solidFill>
        </p:spPr>
      </p:pic>
      <p:sp>
        <p:nvSpPr>
          <p:cNvPr id="90" name="Oval 89"/>
          <p:cNvSpPr/>
          <p:nvPr/>
        </p:nvSpPr>
        <p:spPr>
          <a:xfrm>
            <a:off x="5741436"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897665"/>
            <a:ext cx="214402" cy="190103"/>
          </a:xfrm>
          <a:prstGeom prst="rect">
            <a:avLst/>
          </a:prstGeom>
          <a:solidFill>
            <a:srgbClr val="0F4B90"/>
          </a:solidFill>
        </p:spPr>
      </p:pic>
      <p:sp>
        <p:nvSpPr>
          <p:cNvPr id="92" name="Oval 91"/>
          <p:cNvSpPr/>
          <p:nvPr/>
        </p:nvSpPr>
        <p:spPr>
          <a:xfrm>
            <a:off x="1953390" y="335097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440759"/>
            <a:ext cx="214402" cy="190103"/>
          </a:xfrm>
          <a:prstGeom prst="rect">
            <a:avLst/>
          </a:prstGeom>
          <a:solidFill>
            <a:srgbClr val="0F4B90"/>
          </a:solidFill>
        </p:spPr>
      </p:pic>
      <p:sp>
        <p:nvSpPr>
          <p:cNvPr id="94" name="Oval 93"/>
          <p:cNvSpPr/>
          <p:nvPr/>
        </p:nvSpPr>
        <p:spPr>
          <a:xfrm>
            <a:off x="2371492" y="335143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441224"/>
            <a:ext cx="214402" cy="190103"/>
          </a:xfrm>
          <a:prstGeom prst="rect">
            <a:avLst/>
          </a:prstGeom>
          <a:solidFill>
            <a:srgbClr val="0F4B90"/>
          </a:solidFill>
        </p:spPr>
      </p:pic>
      <p:sp>
        <p:nvSpPr>
          <p:cNvPr id="96" name="Oval 95"/>
          <p:cNvSpPr/>
          <p:nvPr/>
        </p:nvSpPr>
        <p:spPr>
          <a:xfrm>
            <a:off x="2795982"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438295"/>
            <a:ext cx="214402" cy="190103"/>
          </a:xfrm>
          <a:prstGeom prst="rect">
            <a:avLst/>
          </a:prstGeom>
          <a:solidFill>
            <a:srgbClr val="0F4B90"/>
          </a:solidFill>
        </p:spPr>
      </p:pic>
      <p:sp>
        <p:nvSpPr>
          <p:cNvPr id="98" name="Oval 97"/>
          <p:cNvSpPr/>
          <p:nvPr/>
        </p:nvSpPr>
        <p:spPr>
          <a:xfrm>
            <a:off x="3220472"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438295"/>
            <a:ext cx="214402" cy="190103"/>
          </a:xfrm>
          <a:prstGeom prst="rect">
            <a:avLst/>
          </a:prstGeom>
          <a:solidFill>
            <a:srgbClr val="0F4B90"/>
          </a:solidFill>
        </p:spPr>
      </p:pic>
      <p:sp>
        <p:nvSpPr>
          <p:cNvPr id="100" name="Oval 99"/>
          <p:cNvSpPr/>
          <p:nvPr/>
        </p:nvSpPr>
        <p:spPr>
          <a:xfrm>
            <a:off x="3638574" y="335803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447820"/>
            <a:ext cx="214402" cy="190103"/>
          </a:xfrm>
          <a:prstGeom prst="rect">
            <a:avLst/>
          </a:prstGeom>
          <a:solidFill>
            <a:srgbClr val="0F4B90"/>
          </a:solidFill>
        </p:spPr>
      </p:pic>
      <p:sp>
        <p:nvSpPr>
          <p:cNvPr id="102" name="Oval 101"/>
          <p:cNvSpPr/>
          <p:nvPr/>
        </p:nvSpPr>
        <p:spPr>
          <a:xfrm>
            <a:off x="4069028"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445853"/>
            <a:ext cx="214402" cy="190103"/>
          </a:xfrm>
          <a:prstGeom prst="rect">
            <a:avLst/>
          </a:prstGeom>
          <a:solidFill>
            <a:srgbClr val="0F4B90"/>
          </a:solidFill>
        </p:spPr>
      </p:pic>
      <p:sp>
        <p:nvSpPr>
          <p:cNvPr id="104" name="Oval 103"/>
          <p:cNvSpPr/>
          <p:nvPr/>
        </p:nvSpPr>
        <p:spPr>
          <a:xfrm>
            <a:off x="4499906"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445853"/>
            <a:ext cx="214402" cy="190103"/>
          </a:xfrm>
          <a:prstGeom prst="rect">
            <a:avLst/>
          </a:prstGeom>
          <a:solidFill>
            <a:srgbClr val="0F4B90"/>
          </a:solidFill>
        </p:spPr>
      </p:pic>
      <p:sp>
        <p:nvSpPr>
          <p:cNvPr id="106" name="Oval 105"/>
          <p:cNvSpPr/>
          <p:nvPr/>
        </p:nvSpPr>
        <p:spPr>
          <a:xfrm>
            <a:off x="4911620"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438295"/>
            <a:ext cx="214402" cy="190103"/>
          </a:xfrm>
          <a:prstGeom prst="rect">
            <a:avLst/>
          </a:prstGeom>
          <a:solidFill>
            <a:srgbClr val="0F4B90"/>
          </a:solidFill>
        </p:spPr>
      </p:pic>
      <p:sp>
        <p:nvSpPr>
          <p:cNvPr id="108" name="Oval 107"/>
          <p:cNvSpPr/>
          <p:nvPr/>
        </p:nvSpPr>
        <p:spPr>
          <a:xfrm>
            <a:off x="5329722"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445853"/>
            <a:ext cx="214402" cy="190103"/>
          </a:xfrm>
          <a:prstGeom prst="rect">
            <a:avLst/>
          </a:prstGeom>
          <a:solidFill>
            <a:srgbClr val="0F4B90"/>
          </a:solidFill>
        </p:spPr>
      </p:pic>
      <p:sp>
        <p:nvSpPr>
          <p:cNvPr id="110" name="Oval 109"/>
          <p:cNvSpPr/>
          <p:nvPr/>
        </p:nvSpPr>
        <p:spPr>
          <a:xfrm>
            <a:off x="5741436"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438295"/>
            <a:ext cx="214402" cy="190103"/>
          </a:xfrm>
          <a:prstGeom prst="rect">
            <a:avLst/>
          </a:prstGeom>
          <a:solidFill>
            <a:srgbClr val="0F4B90"/>
          </a:solidFill>
        </p:spPr>
      </p:pic>
      <p:sp>
        <p:nvSpPr>
          <p:cNvPr id="112" name="Oval 111"/>
          <p:cNvSpPr/>
          <p:nvPr/>
        </p:nvSpPr>
        <p:spPr>
          <a:xfrm>
            <a:off x="1953390" y="378912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878909"/>
            <a:ext cx="214402" cy="190103"/>
          </a:xfrm>
          <a:prstGeom prst="rect">
            <a:avLst/>
          </a:prstGeom>
          <a:solidFill>
            <a:srgbClr val="0F4B90"/>
          </a:solidFill>
        </p:spPr>
      </p:pic>
      <p:sp>
        <p:nvSpPr>
          <p:cNvPr id="114" name="Oval 113"/>
          <p:cNvSpPr/>
          <p:nvPr/>
        </p:nvSpPr>
        <p:spPr>
          <a:xfrm>
            <a:off x="2371492" y="378958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879374"/>
            <a:ext cx="214402" cy="190103"/>
          </a:xfrm>
          <a:prstGeom prst="rect">
            <a:avLst/>
          </a:prstGeom>
          <a:solidFill>
            <a:srgbClr val="0F4B90"/>
          </a:solidFill>
        </p:spPr>
      </p:pic>
      <p:sp>
        <p:nvSpPr>
          <p:cNvPr id="116" name="Oval 115"/>
          <p:cNvSpPr/>
          <p:nvPr/>
        </p:nvSpPr>
        <p:spPr>
          <a:xfrm>
            <a:off x="279598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876445"/>
            <a:ext cx="214402" cy="190103"/>
          </a:xfrm>
          <a:prstGeom prst="rect">
            <a:avLst/>
          </a:prstGeom>
          <a:solidFill>
            <a:srgbClr val="0F4B90"/>
          </a:solidFill>
        </p:spPr>
      </p:pic>
      <p:sp>
        <p:nvSpPr>
          <p:cNvPr id="118" name="Oval 117"/>
          <p:cNvSpPr/>
          <p:nvPr/>
        </p:nvSpPr>
        <p:spPr>
          <a:xfrm>
            <a:off x="322047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876445"/>
            <a:ext cx="214402" cy="190103"/>
          </a:xfrm>
          <a:prstGeom prst="rect">
            <a:avLst/>
          </a:prstGeom>
          <a:solidFill>
            <a:srgbClr val="0F4B90"/>
          </a:solidFill>
        </p:spPr>
      </p:pic>
      <p:sp>
        <p:nvSpPr>
          <p:cNvPr id="120" name="Oval 119"/>
          <p:cNvSpPr/>
          <p:nvPr/>
        </p:nvSpPr>
        <p:spPr>
          <a:xfrm>
            <a:off x="3638574" y="379618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885970"/>
            <a:ext cx="214402" cy="190103"/>
          </a:xfrm>
          <a:prstGeom prst="rect">
            <a:avLst/>
          </a:prstGeom>
          <a:solidFill>
            <a:srgbClr val="0F4B90"/>
          </a:solidFill>
        </p:spPr>
      </p:pic>
      <p:sp>
        <p:nvSpPr>
          <p:cNvPr id="122" name="Oval 121"/>
          <p:cNvSpPr/>
          <p:nvPr/>
        </p:nvSpPr>
        <p:spPr>
          <a:xfrm>
            <a:off x="4069028"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884003"/>
            <a:ext cx="214402" cy="190103"/>
          </a:xfrm>
          <a:prstGeom prst="rect">
            <a:avLst/>
          </a:prstGeom>
          <a:solidFill>
            <a:srgbClr val="0F4B90"/>
          </a:solidFill>
        </p:spPr>
      </p:pic>
      <p:sp>
        <p:nvSpPr>
          <p:cNvPr id="124" name="Oval 123"/>
          <p:cNvSpPr/>
          <p:nvPr/>
        </p:nvSpPr>
        <p:spPr>
          <a:xfrm>
            <a:off x="4499906"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884003"/>
            <a:ext cx="214402" cy="190103"/>
          </a:xfrm>
          <a:prstGeom prst="rect">
            <a:avLst/>
          </a:prstGeom>
          <a:solidFill>
            <a:srgbClr val="0F4B90"/>
          </a:solidFill>
        </p:spPr>
      </p:pic>
      <p:sp>
        <p:nvSpPr>
          <p:cNvPr id="126" name="Oval 125"/>
          <p:cNvSpPr/>
          <p:nvPr/>
        </p:nvSpPr>
        <p:spPr>
          <a:xfrm>
            <a:off x="4911620"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876445"/>
            <a:ext cx="214402" cy="190103"/>
          </a:xfrm>
          <a:prstGeom prst="rect">
            <a:avLst/>
          </a:prstGeom>
          <a:solidFill>
            <a:srgbClr val="0F4B90"/>
          </a:solidFill>
        </p:spPr>
      </p:pic>
      <p:sp>
        <p:nvSpPr>
          <p:cNvPr id="128" name="Oval 127"/>
          <p:cNvSpPr/>
          <p:nvPr/>
        </p:nvSpPr>
        <p:spPr>
          <a:xfrm>
            <a:off x="5329722"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884003"/>
            <a:ext cx="214402" cy="190103"/>
          </a:xfrm>
          <a:prstGeom prst="rect">
            <a:avLst/>
          </a:prstGeom>
          <a:solidFill>
            <a:srgbClr val="0F4B90"/>
          </a:solidFill>
        </p:spPr>
      </p:pic>
      <p:sp>
        <p:nvSpPr>
          <p:cNvPr id="130" name="Oval 129"/>
          <p:cNvSpPr/>
          <p:nvPr/>
        </p:nvSpPr>
        <p:spPr>
          <a:xfrm>
            <a:off x="5741436"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876445"/>
            <a:ext cx="214402" cy="190103"/>
          </a:xfrm>
          <a:prstGeom prst="rect">
            <a:avLst/>
          </a:prstGeom>
          <a:solidFill>
            <a:srgbClr val="0F4B90"/>
          </a:solidFill>
        </p:spPr>
      </p:pic>
      <p:sp>
        <p:nvSpPr>
          <p:cNvPr id="132" name="Oval 131"/>
          <p:cNvSpPr/>
          <p:nvPr/>
        </p:nvSpPr>
        <p:spPr>
          <a:xfrm>
            <a:off x="1953390" y="428883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378621"/>
            <a:ext cx="214402" cy="190103"/>
          </a:xfrm>
          <a:prstGeom prst="rect">
            <a:avLst/>
          </a:prstGeom>
          <a:solidFill>
            <a:srgbClr val="0F4B90"/>
          </a:solidFill>
        </p:spPr>
      </p:pic>
      <p:sp>
        <p:nvSpPr>
          <p:cNvPr id="134" name="Oval 133"/>
          <p:cNvSpPr/>
          <p:nvPr/>
        </p:nvSpPr>
        <p:spPr>
          <a:xfrm>
            <a:off x="2371492" y="428929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379086"/>
            <a:ext cx="214402" cy="190103"/>
          </a:xfrm>
          <a:prstGeom prst="rect">
            <a:avLst/>
          </a:prstGeom>
          <a:solidFill>
            <a:srgbClr val="0F4B90"/>
          </a:solidFill>
        </p:spPr>
      </p:pic>
      <p:sp>
        <p:nvSpPr>
          <p:cNvPr id="136" name="Oval 135"/>
          <p:cNvSpPr/>
          <p:nvPr/>
        </p:nvSpPr>
        <p:spPr>
          <a:xfrm>
            <a:off x="279598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376157"/>
            <a:ext cx="214402" cy="190103"/>
          </a:xfrm>
          <a:prstGeom prst="rect">
            <a:avLst/>
          </a:prstGeom>
          <a:solidFill>
            <a:srgbClr val="0F4B90"/>
          </a:solidFill>
        </p:spPr>
      </p:pic>
      <p:sp>
        <p:nvSpPr>
          <p:cNvPr id="138" name="Oval 137"/>
          <p:cNvSpPr/>
          <p:nvPr/>
        </p:nvSpPr>
        <p:spPr>
          <a:xfrm>
            <a:off x="322047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376157"/>
            <a:ext cx="214402" cy="190103"/>
          </a:xfrm>
          <a:prstGeom prst="rect">
            <a:avLst/>
          </a:prstGeom>
          <a:solidFill>
            <a:srgbClr val="0F4B90"/>
          </a:solidFill>
        </p:spPr>
      </p:pic>
      <p:sp>
        <p:nvSpPr>
          <p:cNvPr id="140" name="Oval 139"/>
          <p:cNvSpPr/>
          <p:nvPr/>
        </p:nvSpPr>
        <p:spPr>
          <a:xfrm>
            <a:off x="3638574" y="429589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385682"/>
            <a:ext cx="214402" cy="190103"/>
          </a:xfrm>
          <a:prstGeom prst="rect">
            <a:avLst/>
          </a:prstGeom>
          <a:solidFill>
            <a:srgbClr val="0F4B90"/>
          </a:solidFill>
        </p:spPr>
      </p:pic>
      <p:sp>
        <p:nvSpPr>
          <p:cNvPr id="142" name="Oval 141"/>
          <p:cNvSpPr/>
          <p:nvPr/>
        </p:nvSpPr>
        <p:spPr>
          <a:xfrm>
            <a:off x="4069028"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383715"/>
            <a:ext cx="214402" cy="190103"/>
          </a:xfrm>
          <a:prstGeom prst="rect">
            <a:avLst/>
          </a:prstGeom>
          <a:solidFill>
            <a:srgbClr val="0F4B90"/>
          </a:solidFill>
        </p:spPr>
      </p:pic>
      <p:sp>
        <p:nvSpPr>
          <p:cNvPr id="144" name="Oval 143"/>
          <p:cNvSpPr/>
          <p:nvPr/>
        </p:nvSpPr>
        <p:spPr>
          <a:xfrm>
            <a:off x="4499906"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383715"/>
            <a:ext cx="214402" cy="190103"/>
          </a:xfrm>
          <a:prstGeom prst="rect">
            <a:avLst/>
          </a:prstGeom>
          <a:solidFill>
            <a:srgbClr val="0F4B90"/>
          </a:solidFill>
        </p:spPr>
      </p:pic>
      <p:sp>
        <p:nvSpPr>
          <p:cNvPr id="146" name="Oval 145"/>
          <p:cNvSpPr/>
          <p:nvPr/>
        </p:nvSpPr>
        <p:spPr>
          <a:xfrm>
            <a:off x="4911620"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376157"/>
            <a:ext cx="214402" cy="190103"/>
          </a:xfrm>
          <a:prstGeom prst="rect">
            <a:avLst/>
          </a:prstGeom>
          <a:solidFill>
            <a:srgbClr val="0F4B90"/>
          </a:solidFill>
        </p:spPr>
      </p:pic>
      <p:sp>
        <p:nvSpPr>
          <p:cNvPr id="148" name="Oval 147"/>
          <p:cNvSpPr/>
          <p:nvPr/>
        </p:nvSpPr>
        <p:spPr>
          <a:xfrm>
            <a:off x="5329722"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383715"/>
            <a:ext cx="214402" cy="190103"/>
          </a:xfrm>
          <a:prstGeom prst="rect">
            <a:avLst/>
          </a:prstGeom>
          <a:solidFill>
            <a:srgbClr val="0F4B90"/>
          </a:solidFill>
        </p:spPr>
      </p:pic>
      <p:sp>
        <p:nvSpPr>
          <p:cNvPr id="150" name="Oval 149"/>
          <p:cNvSpPr/>
          <p:nvPr/>
        </p:nvSpPr>
        <p:spPr>
          <a:xfrm>
            <a:off x="5741436"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376157"/>
            <a:ext cx="214402" cy="190103"/>
          </a:xfrm>
          <a:prstGeom prst="rect">
            <a:avLst/>
          </a:prstGeom>
          <a:solidFill>
            <a:srgbClr val="0F4B90"/>
          </a:solidFill>
        </p:spPr>
      </p:pic>
      <p:sp>
        <p:nvSpPr>
          <p:cNvPr id="152" name="Oval 151"/>
          <p:cNvSpPr/>
          <p:nvPr/>
        </p:nvSpPr>
        <p:spPr>
          <a:xfrm>
            <a:off x="1953390" y="472698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1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816771"/>
            <a:ext cx="214402" cy="190103"/>
          </a:xfrm>
          <a:prstGeom prst="rect">
            <a:avLst/>
          </a:prstGeom>
          <a:solidFill>
            <a:srgbClr val="0F4B90"/>
          </a:solidFill>
        </p:spPr>
      </p:pic>
      <p:sp>
        <p:nvSpPr>
          <p:cNvPr id="154" name="Oval 153"/>
          <p:cNvSpPr/>
          <p:nvPr/>
        </p:nvSpPr>
        <p:spPr>
          <a:xfrm>
            <a:off x="2371492" y="472744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817236"/>
            <a:ext cx="214402" cy="190103"/>
          </a:xfrm>
          <a:prstGeom prst="rect">
            <a:avLst/>
          </a:prstGeom>
          <a:solidFill>
            <a:srgbClr val="0F4B90"/>
          </a:solidFill>
        </p:spPr>
      </p:pic>
      <p:sp>
        <p:nvSpPr>
          <p:cNvPr id="156" name="Oval 155"/>
          <p:cNvSpPr/>
          <p:nvPr/>
        </p:nvSpPr>
        <p:spPr>
          <a:xfrm>
            <a:off x="279598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1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814307"/>
            <a:ext cx="214402" cy="190103"/>
          </a:xfrm>
          <a:prstGeom prst="rect">
            <a:avLst/>
          </a:prstGeom>
          <a:solidFill>
            <a:srgbClr val="0F4B90"/>
          </a:solidFill>
        </p:spPr>
      </p:pic>
      <p:sp>
        <p:nvSpPr>
          <p:cNvPr id="158" name="Oval 157"/>
          <p:cNvSpPr/>
          <p:nvPr/>
        </p:nvSpPr>
        <p:spPr>
          <a:xfrm>
            <a:off x="322047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814307"/>
            <a:ext cx="214402" cy="190103"/>
          </a:xfrm>
          <a:prstGeom prst="rect">
            <a:avLst/>
          </a:prstGeom>
          <a:solidFill>
            <a:srgbClr val="0F4B90"/>
          </a:solidFill>
        </p:spPr>
      </p:pic>
      <p:sp>
        <p:nvSpPr>
          <p:cNvPr id="160" name="Oval 159"/>
          <p:cNvSpPr/>
          <p:nvPr/>
        </p:nvSpPr>
        <p:spPr>
          <a:xfrm>
            <a:off x="3638574" y="473404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823832"/>
            <a:ext cx="214402" cy="190103"/>
          </a:xfrm>
          <a:prstGeom prst="rect">
            <a:avLst/>
          </a:prstGeom>
          <a:solidFill>
            <a:srgbClr val="0F4B90"/>
          </a:solidFill>
        </p:spPr>
      </p:pic>
      <p:sp>
        <p:nvSpPr>
          <p:cNvPr id="162" name="Oval 161"/>
          <p:cNvSpPr/>
          <p:nvPr/>
        </p:nvSpPr>
        <p:spPr>
          <a:xfrm>
            <a:off x="4069028"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821865"/>
            <a:ext cx="214402" cy="190103"/>
          </a:xfrm>
          <a:prstGeom prst="rect">
            <a:avLst/>
          </a:prstGeom>
          <a:solidFill>
            <a:srgbClr val="0F4B90"/>
          </a:solidFill>
        </p:spPr>
      </p:pic>
      <p:sp>
        <p:nvSpPr>
          <p:cNvPr id="164" name="Oval 163"/>
          <p:cNvSpPr/>
          <p:nvPr/>
        </p:nvSpPr>
        <p:spPr>
          <a:xfrm>
            <a:off x="4499906"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821865"/>
            <a:ext cx="214402" cy="190103"/>
          </a:xfrm>
          <a:prstGeom prst="rect">
            <a:avLst/>
          </a:prstGeom>
          <a:solidFill>
            <a:srgbClr val="0F4B90"/>
          </a:solidFill>
        </p:spPr>
      </p:pic>
      <p:sp>
        <p:nvSpPr>
          <p:cNvPr id="166" name="Oval 165"/>
          <p:cNvSpPr/>
          <p:nvPr/>
        </p:nvSpPr>
        <p:spPr>
          <a:xfrm>
            <a:off x="4911620"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814307"/>
            <a:ext cx="214402" cy="190103"/>
          </a:xfrm>
          <a:prstGeom prst="rect">
            <a:avLst/>
          </a:prstGeom>
          <a:solidFill>
            <a:srgbClr val="0F4B90"/>
          </a:solidFill>
        </p:spPr>
      </p:pic>
      <p:sp>
        <p:nvSpPr>
          <p:cNvPr id="168" name="Oval 167"/>
          <p:cNvSpPr/>
          <p:nvPr/>
        </p:nvSpPr>
        <p:spPr>
          <a:xfrm>
            <a:off x="5329722"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821865"/>
            <a:ext cx="214402" cy="190103"/>
          </a:xfrm>
          <a:prstGeom prst="rect">
            <a:avLst/>
          </a:prstGeom>
          <a:solidFill>
            <a:srgbClr val="0F4B90"/>
          </a:solidFill>
        </p:spPr>
      </p:pic>
      <p:sp>
        <p:nvSpPr>
          <p:cNvPr id="170" name="Oval 169"/>
          <p:cNvSpPr/>
          <p:nvPr/>
        </p:nvSpPr>
        <p:spPr>
          <a:xfrm>
            <a:off x="5741436"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814307"/>
            <a:ext cx="214402" cy="190103"/>
          </a:xfrm>
          <a:prstGeom prst="rect">
            <a:avLst/>
          </a:prstGeom>
          <a:solidFill>
            <a:srgbClr val="0F4B90"/>
          </a:solidFill>
        </p:spPr>
      </p:pic>
      <p:sp>
        <p:nvSpPr>
          <p:cNvPr id="172" name="Oval 171"/>
          <p:cNvSpPr/>
          <p:nvPr/>
        </p:nvSpPr>
        <p:spPr>
          <a:xfrm>
            <a:off x="1943865" y="519152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1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281311"/>
            <a:ext cx="214402" cy="190103"/>
          </a:xfrm>
          <a:prstGeom prst="rect">
            <a:avLst/>
          </a:prstGeom>
          <a:solidFill>
            <a:srgbClr val="0F4B90"/>
          </a:solidFill>
        </p:spPr>
      </p:pic>
      <p:sp>
        <p:nvSpPr>
          <p:cNvPr id="174" name="Oval 173"/>
          <p:cNvSpPr/>
          <p:nvPr/>
        </p:nvSpPr>
        <p:spPr>
          <a:xfrm>
            <a:off x="2361967" y="519198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281776"/>
            <a:ext cx="214402" cy="190103"/>
          </a:xfrm>
          <a:prstGeom prst="rect">
            <a:avLst/>
          </a:prstGeom>
          <a:solidFill>
            <a:srgbClr val="0F4B90"/>
          </a:solidFill>
        </p:spPr>
      </p:pic>
      <p:sp>
        <p:nvSpPr>
          <p:cNvPr id="176" name="Oval 175"/>
          <p:cNvSpPr/>
          <p:nvPr/>
        </p:nvSpPr>
        <p:spPr>
          <a:xfrm>
            <a:off x="278645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278847"/>
            <a:ext cx="214402" cy="190103"/>
          </a:xfrm>
          <a:prstGeom prst="rect">
            <a:avLst/>
          </a:prstGeom>
          <a:solidFill>
            <a:srgbClr val="0F4B90"/>
          </a:solidFill>
        </p:spPr>
      </p:pic>
      <p:sp>
        <p:nvSpPr>
          <p:cNvPr id="178" name="Oval 177"/>
          <p:cNvSpPr/>
          <p:nvPr/>
        </p:nvSpPr>
        <p:spPr>
          <a:xfrm>
            <a:off x="321094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278847"/>
            <a:ext cx="214402" cy="190103"/>
          </a:xfrm>
          <a:prstGeom prst="rect">
            <a:avLst/>
          </a:prstGeom>
          <a:solidFill>
            <a:srgbClr val="0F4B90"/>
          </a:solidFill>
        </p:spPr>
      </p:pic>
      <p:sp>
        <p:nvSpPr>
          <p:cNvPr id="180" name="Oval 179"/>
          <p:cNvSpPr/>
          <p:nvPr/>
        </p:nvSpPr>
        <p:spPr>
          <a:xfrm>
            <a:off x="3629049" y="519858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288372"/>
            <a:ext cx="214402" cy="190103"/>
          </a:xfrm>
          <a:prstGeom prst="rect">
            <a:avLst/>
          </a:prstGeom>
          <a:solidFill>
            <a:srgbClr val="0F4B90"/>
          </a:solidFill>
        </p:spPr>
      </p:pic>
      <p:sp>
        <p:nvSpPr>
          <p:cNvPr id="182" name="Oval 181"/>
          <p:cNvSpPr/>
          <p:nvPr/>
        </p:nvSpPr>
        <p:spPr>
          <a:xfrm>
            <a:off x="4059503"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1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286405"/>
            <a:ext cx="214402" cy="190103"/>
          </a:xfrm>
          <a:prstGeom prst="rect">
            <a:avLst/>
          </a:prstGeom>
          <a:solidFill>
            <a:srgbClr val="0F4B90"/>
          </a:solidFill>
        </p:spPr>
      </p:pic>
      <p:sp>
        <p:nvSpPr>
          <p:cNvPr id="184" name="Oval 183"/>
          <p:cNvSpPr/>
          <p:nvPr/>
        </p:nvSpPr>
        <p:spPr>
          <a:xfrm>
            <a:off x="4490381"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286405"/>
            <a:ext cx="214402" cy="190103"/>
          </a:xfrm>
          <a:prstGeom prst="rect">
            <a:avLst/>
          </a:prstGeom>
          <a:solidFill>
            <a:srgbClr val="0F4B90"/>
          </a:solidFill>
        </p:spPr>
      </p:pic>
      <p:sp>
        <p:nvSpPr>
          <p:cNvPr id="186" name="Oval 185"/>
          <p:cNvSpPr/>
          <p:nvPr/>
        </p:nvSpPr>
        <p:spPr>
          <a:xfrm>
            <a:off x="4902095"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Picture 1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278847"/>
            <a:ext cx="214402" cy="190103"/>
          </a:xfrm>
          <a:prstGeom prst="rect">
            <a:avLst/>
          </a:prstGeom>
          <a:solidFill>
            <a:srgbClr val="0F4B90"/>
          </a:solidFill>
        </p:spPr>
      </p:pic>
      <p:sp>
        <p:nvSpPr>
          <p:cNvPr id="188" name="Oval 187"/>
          <p:cNvSpPr/>
          <p:nvPr/>
        </p:nvSpPr>
        <p:spPr>
          <a:xfrm>
            <a:off x="5320197"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286405"/>
            <a:ext cx="214402" cy="190103"/>
          </a:xfrm>
          <a:prstGeom prst="rect">
            <a:avLst/>
          </a:prstGeom>
          <a:solidFill>
            <a:srgbClr val="0F4B90"/>
          </a:solidFill>
        </p:spPr>
      </p:pic>
      <p:sp>
        <p:nvSpPr>
          <p:cNvPr id="190" name="Oval 189"/>
          <p:cNvSpPr/>
          <p:nvPr/>
        </p:nvSpPr>
        <p:spPr>
          <a:xfrm>
            <a:off x="5731911"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1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278847"/>
            <a:ext cx="214402" cy="190103"/>
          </a:xfrm>
          <a:prstGeom prst="rect">
            <a:avLst/>
          </a:prstGeom>
          <a:solidFill>
            <a:srgbClr val="0F4B90"/>
          </a:solidFill>
        </p:spPr>
      </p:pic>
      <p:sp>
        <p:nvSpPr>
          <p:cNvPr id="192" name="Oval 191"/>
          <p:cNvSpPr/>
          <p:nvPr/>
        </p:nvSpPr>
        <p:spPr>
          <a:xfrm>
            <a:off x="1943865" y="562967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719461"/>
            <a:ext cx="214402" cy="190103"/>
          </a:xfrm>
          <a:prstGeom prst="rect">
            <a:avLst/>
          </a:prstGeom>
          <a:solidFill>
            <a:srgbClr val="0F4B90"/>
          </a:solidFill>
        </p:spPr>
      </p:pic>
      <p:sp>
        <p:nvSpPr>
          <p:cNvPr id="194" name="Oval 193"/>
          <p:cNvSpPr/>
          <p:nvPr/>
        </p:nvSpPr>
        <p:spPr>
          <a:xfrm>
            <a:off x="2361967" y="563013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719926"/>
            <a:ext cx="214402" cy="190103"/>
          </a:xfrm>
          <a:prstGeom prst="rect">
            <a:avLst/>
          </a:prstGeom>
          <a:solidFill>
            <a:srgbClr val="0F4B90"/>
          </a:solidFill>
        </p:spPr>
      </p:pic>
      <p:sp>
        <p:nvSpPr>
          <p:cNvPr id="196" name="Oval 195"/>
          <p:cNvSpPr/>
          <p:nvPr/>
        </p:nvSpPr>
        <p:spPr>
          <a:xfrm>
            <a:off x="278645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Picture 1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716997"/>
            <a:ext cx="214402" cy="190103"/>
          </a:xfrm>
          <a:prstGeom prst="rect">
            <a:avLst/>
          </a:prstGeom>
          <a:solidFill>
            <a:srgbClr val="0F4B90"/>
          </a:solidFill>
        </p:spPr>
      </p:pic>
      <p:sp>
        <p:nvSpPr>
          <p:cNvPr id="198" name="Oval 197"/>
          <p:cNvSpPr/>
          <p:nvPr/>
        </p:nvSpPr>
        <p:spPr>
          <a:xfrm>
            <a:off x="321094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Picture 1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716997"/>
            <a:ext cx="214402" cy="190103"/>
          </a:xfrm>
          <a:prstGeom prst="rect">
            <a:avLst/>
          </a:prstGeom>
          <a:solidFill>
            <a:srgbClr val="0F4B90"/>
          </a:solidFill>
        </p:spPr>
      </p:pic>
      <p:sp>
        <p:nvSpPr>
          <p:cNvPr id="200" name="Oval 199"/>
          <p:cNvSpPr/>
          <p:nvPr/>
        </p:nvSpPr>
        <p:spPr>
          <a:xfrm>
            <a:off x="3629049" y="563673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726522"/>
            <a:ext cx="214402" cy="190103"/>
          </a:xfrm>
          <a:prstGeom prst="rect">
            <a:avLst/>
          </a:prstGeom>
          <a:solidFill>
            <a:srgbClr val="0F4B90"/>
          </a:solidFill>
        </p:spPr>
      </p:pic>
      <p:sp>
        <p:nvSpPr>
          <p:cNvPr id="202" name="Oval 201"/>
          <p:cNvSpPr/>
          <p:nvPr/>
        </p:nvSpPr>
        <p:spPr>
          <a:xfrm>
            <a:off x="4059503"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724555"/>
            <a:ext cx="214402" cy="190103"/>
          </a:xfrm>
          <a:prstGeom prst="rect">
            <a:avLst/>
          </a:prstGeom>
          <a:solidFill>
            <a:srgbClr val="0F4B90"/>
          </a:solidFill>
        </p:spPr>
      </p:pic>
      <p:sp>
        <p:nvSpPr>
          <p:cNvPr id="204" name="Oval 203"/>
          <p:cNvSpPr/>
          <p:nvPr/>
        </p:nvSpPr>
        <p:spPr>
          <a:xfrm>
            <a:off x="4490381"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724555"/>
            <a:ext cx="214402" cy="190103"/>
          </a:xfrm>
          <a:prstGeom prst="rect">
            <a:avLst/>
          </a:prstGeom>
          <a:solidFill>
            <a:srgbClr val="0F4B90"/>
          </a:solidFill>
        </p:spPr>
      </p:pic>
      <p:sp>
        <p:nvSpPr>
          <p:cNvPr id="206" name="Oval 205"/>
          <p:cNvSpPr/>
          <p:nvPr/>
        </p:nvSpPr>
        <p:spPr>
          <a:xfrm>
            <a:off x="4902095"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716997"/>
            <a:ext cx="214402" cy="190103"/>
          </a:xfrm>
          <a:prstGeom prst="rect">
            <a:avLst/>
          </a:prstGeom>
          <a:solidFill>
            <a:srgbClr val="0F4B90"/>
          </a:solidFill>
        </p:spPr>
      </p:pic>
      <p:sp>
        <p:nvSpPr>
          <p:cNvPr id="208" name="Oval 207"/>
          <p:cNvSpPr/>
          <p:nvPr/>
        </p:nvSpPr>
        <p:spPr>
          <a:xfrm>
            <a:off x="5320197"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724555"/>
            <a:ext cx="214402" cy="190103"/>
          </a:xfrm>
          <a:prstGeom prst="rect">
            <a:avLst/>
          </a:prstGeom>
          <a:solidFill>
            <a:srgbClr val="0F4B90"/>
          </a:solidFill>
        </p:spPr>
      </p:pic>
      <p:sp>
        <p:nvSpPr>
          <p:cNvPr id="210" name="Oval 209"/>
          <p:cNvSpPr/>
          <p:nvPr/>
        </p:nvSpPr>
        <p:spPr>
          <a:xfrm>
            <a:off x="5731911"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716997"/>
            <a:ext cx="214402" cy="190103"/>
          </a:xfrm>
          <a:prstGeom prst="rect">
            <a:avLst/>
          </a:prstGeom>
          <a:solidFill>
            <a:srgbClr val="0F4B90"/>
          </a:solidFill>
        </p:spPr>
      </p:pic>
      <p:sp>
        <p:nvSpPr>
          <p:cNvPr id="212" name="Rectangle 211"/>
          <p:cNvSpPr/>
          <p:nvPr/>
        </p:nvSpPr>
        <p:spPr>
          <a:xfrm>
            <a:off x="7052650" y="1464851"/>
            <a:ext cx="3920150" cy="3477875"/>
          </a:xfrm>
          <a:prstGeom prst="rect">
            <a:avLst/>
          </a:prstGeom>
        </p:spPr>
        <p:txBody>
          <a:bodyPr wrap="square">
            <a:spAutoFit/>
          </a:bodyPr>
          <a:lstStyle/>
          <a:p>
            <a:r>
              <a:rPr lang="en-US" sz="4400" b="1">
                <a:solidFill>
                  <a:srgbClr val="556774"/>
                </a:solidFill>
                <a:latin typeface="Arial" panose="020B0604020202020204" pitchFamily="34" charset="0"/>
                <a:ea typeface="Fedra Sans Condensed Std Book" charset="0"/>
                <a:cs typeface="Arial" panose="020B0604020202020204" pitchFamily="34" charset="0"/>
              </a:rPr>
              <a:t>1 in 5</a:t>
            </a:r>
            <a:r>
              <a:rPr lang="en-US" sz="4400">
                <a:solidFill>
                  <a:srgbClr val="556774"/>
                </a:solidFill>
                <a:latin typeface="Arial" panose="020B0604020202020204" pitchFamily="34" charset="0"/>
                <a:ea typeface="Fedra Sans Condensed Std Book" charset="0"/>
                <a:cs typeface="Arial" panose="020B0604020202020204" pitchFamily="34" charset="0"/>
              </a:rPr>
              <a:t> </a:t>
            </a:r>
            <a:r>
              <a:rPr lang="en-US" sz="4400" b="1">
                <a:solidFill>
                  <a:srgbClr val="556774"/>
                </a:solidFill>
                <a:latin typeface="Arial" panose="020B0604020202020204" pitchFamily="34" charset="0"/>
                <a:ea typeface="Fedra Sans Condensed Std Book" charset="0"/>
                <a:cs typeface="Arial" panose="020B0604020202020204" pitchFamily="34" charset="0"/>
              </a:rPr>
              <a:t>women</a:t>
            </a:r>
            <a:r>
              <a:rPr lang="en-US" sz="4400">
                <a:solidFill>
                  <a:srgbClr val="556774"/>
                </a:solidFill>
                <a:latin typeface="Arial" panose="020B0604020202020204" pitchFamily="34" charset="0"/>
                <a:ea typeface="Fedra Sans Condensed Std Book" charset="0"/>
                <a:cs typeface="Arial" panose="020B0604020202020204" pitchFamily="34" charset="0"/>
              </a:rPr>
              <a:t> will experience sexual violence while in college.</a:t>
            </a:r>
            <a:endParaRPr lang="en-US" sz="4400"/>
          </a:p>
        </p:txBody>
      </p:sp>
      <p:sp>
        <p:nvSpPr>
          <p:cNvPr id="213" name="Rectangle 212"/>
          <p:cNvSpPr/>
          <p:nvPr/>
        </p:nvSpPr>
        <p:spPr>
          <a:xfrm>
            <a:off x="1902395" y="6234453"/>
            <a:ext cx="4075128" cy="400110"/>
          </a:xfrm>
          <a:prstGeom prst="rect">
            <a:avLst/>
          </a:prstGeom>
        </p:spPr>
        <p:txBody>
          <a:bodyPr wrap="square">
            <a:spAutoFit/>
          </a:bodyPr>
          <a:lstStyle/>
          <a:p>
            <a:r>
              <a:rPr lang="en-US" sz="1000">
                <a:solidFill>
                  <a:srgbClr val="556774"/>
                </a:solidFill>
                <a:latin typeface="Arial" panose="020B0604020202020204" pitchFamily="34" charset="0"/>
                <a:cs typeface="Arial" panose="020B0604020202020204" pitchFamily="34" charset="0"/>
              </a:rPr>
              <a:t>Source: The National Intimate Partner and Sexual Violence Survey (2018): 2015 Data Brief. </a:t>
            </a:r>
          </a:p>
        </p:txBody>
      </p:sp>
      <p:sp>
        <p:nvSpPr>
          <p:cNvPr id="216" name="TextBox 215"/>
          <p:cNvSpPr txBox="1"/>
          <p:nvPr/>
        </p:nvSpPr>
        <p:spPr>
          <a:xfrm>
            <a:off x="11644313" y="6230580"/>
            <a:ext cx="527709" cy="461665"/>
          </a:xfrm>
          <a:prstGeom prst="rect">
            <a:avLst/>
          </a:prstGeom>
          <a:noFill/>
        </p:spPr>
        <p:txBody>
          <a:bodyPr wrap="none" rtlCol="0">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12</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3" name="Picture 3">
            <a:extLst>
              <a:ext uri="{FF2B5EF4-FFF2-40B4-BE49-F238E27FC236}">
                <a16:creationId xmlns:a16="http://schemas.microsoft.com/office/drawing/2014/main" id="{B5807760-0FCA-C26F-658B-AD430E600AAD}"/>
              </a:ext>
            </a:extLst>
          </p:cNvPr>
          <p:cNvPicPr>
            <a:picLocks noChangeAspect="1"/>
          </p:cNvPicPr>
          <p:nvPr/>
        </p:nvPicPr>
        <p:blipFill>
          <a:blip r:embed="rId4"/>
          <a:stretch>
            <a:fillRect/>
          </a:stretch>
        </p:blipFill>
        <p:spPr>
          <a:xfrm>
            <a:off x="9910852" y="5264720"/>
            <a:ext cx="1543050" cy="1590675"/>
          </a:xfrm>
          <a:prstGeom prst="rect">
            <a:avLst/>
          </a:prstGeom>
        </p:spPr>
      </p:pic>
    </p:spTree>
    <p:extLst>
      <p:ext uri="{BB962C8B-B14F-4D97-AF65-F5344CB8AC3E}">
        <p14:creationId xmlns:p14="http://schemas.microsoft.com/office/powerpoint/2010/main" val="414977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SEXUAL VIOLENCE IN OUR COMMUNITY</a:t>
            </a:r>
          </a:p>
        </p:txBody>
      </p:sp>
      <p:sp>
        <p:nvSpPr>
          <p:cNvPr id="10" name="Oval 9"/>
          <p:cNvSpPr/>
          <p:nvPr/>
        </p:nvSpPr>
        <p:spPr>
          <a:xfrm>
            <a:off x="1943865" y="146731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557104"/>
            <a:ext cx="214402" cy="190103"/>
          </a:xfrm>
          <a:prstGeom prst="rect">
            <a:avLst/>
          </a:prstGeom>
          <a:solidFill>
            <a:srgbClr val="FF0000"/>
          </a:solidFill>
          <a:ln>
            <a:solidFill>
              <a:srgbClr val="FF0000"/>
            </a:solidFill>
          </a:ln>
        </p:spPr>
      </p:pic>
      <p:sp>
        <p:nvSpPr>
          <p:cNvPr id="14" name="Oval 13"/>
          <p:cNvSpPr/>
          <p:nvPr/>
        </p:nvSpPr>
        <p:spPr>
          <a:xfrm>
            <a:off x="2361967" y="146778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557569"/>
            <a:ext cx="214402" cy="190103"/>
          </a:xfrm>
          <a:prstGeom prst="rect">
            <a:avLst/>
          </a:prstGeom>
          <a:solidFill>
            <a:srgbClr val="FF0000"/>
          </a:solidFill>
          <a:ln>
            <a:solidFill>
              <a:srgbClr val="FF0000"/>
            </a:solidFill>
          </a:ln>
        </p:spPr>
      </p:pic>
      <p:sp>
        <p:nvSpPr>
          <p:cNvPr id="16" name="Oval 15"/>
          <p:cNvSpPr/>
          <p:nvPr/>
        </p:nvSpPr>
        <p:spPr>
          <a:xfrm>
            <a:off x="278645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554640"/>
            <a:ext cx="214402" cy="190103"/>
          </a:xfrm>
          <a:prstGeom prst="rect">
            <a:avLst/>
          </a:prstGeom>
          <a:solidFill>
            <a:srgbClr val="FF0000"/>
          </a:solidFill>
          <a:ln>
            <a:solidFill>
              <a:srgbClr val="FF0000"/>
            </a:solidFill>
          </a:ln>
        </p:spPr>
      </p:pic>
      <p:sp>
        <p:nvSpPr>
          <p:cNvPr id="18" name="Oval 17"/>
          <p:cNvSpPr/>
          <p:nvPr/>
        </p:nvSpPr>
        <p:spPr>
          <a:xfrm>
            <a:off x="321094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554640"/>
            <a:ext cx="214402" cy="190103"/>
          </a:xfrm>
          <a:prstGeom prst="rect">
            <a:avLst/>
          </a:prstGeom>
          <a:solidFill>
            <a:srgbClr val="FF0000"/>
          </a:solidFill>
          <a:ln>
            <a:solidFill>
              <a:srgbClr val="FF0000"/>
            </a:solidFill>
          </a:ln>
        </p:spPr>
      </p:pic>
      <p:sp>
        <p:nvSpPr>
          <p:cNvPr id="20" name="Oval 19"/>
          <p:cNvSpPr/>
          <p:nvPr/>
        </p:nvSpPr>
        <p:spPr>
          <a:xfrm>
            <a:off x="3629049"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554640"/>
            <a:ext cx="214402" cy="190103"/>
          </a:xfrm>
          <a:prstGeom prst="rect">
            <a:avLst/>
          </a:prstGeom>
          <a:solidFill>
            <a:srgbClr val="FF0000"/>
          </a:solidFill>
          <a:ln>
            <a:solidFill>
              <a:srgbClr val="FF0000"/>
            </a:solidFill>
          </a:ln>
        </p:spPr>
      </p:pic>
      <p:sp>
        <p:nvSpPr>
          <p:cNvPr id="22" name="Oval 21"/>
          <p:cNvSpPr/>
          <p:nvPr/>
        </p:nvSpPr>
        <p:spPr>
          <a:xfrm>
            <a:off x="4059503"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1562198"/>
            <a:ext cx="214402" cy="190103"/>
          </a:xfrm>
          <a:prstGeom prst="rect">
            <a:avLst/>
          </a:prstGeom>
          <a:solidFill>
            <a:srgbClr val="FF0000"/>
          </a:solidFill>
          <a:ln>
            <a:solidFill>
              <a:srgbClr val="FF0000"/>
            </a:solidFill>
          </a:ln>
        </p:spPr>
      </p:pic>
      <p:sp>
        <p:nvSpPr>
          <p:cNvPr id="24" name="Oval 23"/>
          <p:cNvSpPr/>
          <p:nvPr/>
        </p:nvSpPr>
        <p:spPr>
          <a:xfrm>
            <a:off x="4490381"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1562198"/>
            <a:ext cx="214402" cy="190103"/>
          </a:xfrm>
          <a:prstGeom prst="rect">
            <a:avLst/>
          </a:prstGeom>
          <a:solidFill>
            <a:srgbClr val="FF0000"/>
          </a:solidFill>
          <a:ln>
            <a:solidFill>
              <a:srgbClr val="FF0000"/>
            </a:solidFill>
          </a:ln>
        </p:spPr>
      </p:pic>
      <p:sp>
        <p:nvSpPr>
          <p:cNvPr id="26" name="Oval 25"/>
          <p:cNvSpPr/>
          <p:nvPr/>
        </p:nvSpPr>
        <p:spPr>
          <a:xfrm>
            <a:off x="4902095" y="146485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554640"/>
            <a:ext cx="214402" cy="190103"/>
          </a:xfrm>
          <a:prstGeom prst="rect">
            <a:avLst/>
          </a:prstGeom>
          <a:solidFill>
            <a:srgbClr val="0F4B90"/>
          </a:solidFill>
          <a:ln>
            <a:solidFill>
              <a:srgbClr val="0F4B90"/>
            </a:solidFill>
          </a:ln>
        </p:spPr>
      </p:pic>
      <p:sp>
        <p:nvSpPr>
          <p:cNvPr id="28" name="Oval 27"/>
          <p:cNvSpPr/>
          <p:nvPr/>
        </p:nvSpPr>
        <p:spPr>
          <a:xfrm>
            <a:off x="5320197" y="1472409"/>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1562198"/>
            <a:ext cx="214402" cy="190103"/>
          </a:xfrm>
          <a:prstGeom prst="rect">
            <a:avLst/>
          </a:prstGeom>
          <a:solidFill>
            <a:srgbClr val="0F4B90"/>
          </a:solidFill>
          <a:ln>
            <a:solidFill>
              <a:srgbClr val="0F4B90"/>
            </a:solidFill>
          </a:ln>
        </p:spPr>
      </p:pic>
      <p:sp>
        <p:nvSpPr>
          <p:cNvPr id="30" name="Oval 29"/>
          <p:cNvSpPr/>
          <p:nvPr/>
        </p:nvSpPr>
        <p:spPr>
          <a:xfrm>
            <a:off x="5731911" y="146485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554640"/>
            <a:ext cx="214402" cy="190103"/>
          </a:xfrm>
          <a:prstGeom prst="rect">
            <a:avLst/>
          </a:prstGeom>
          <a:solidFill>
            <a:srgbClr val="0F4B90"/>
          </a:solidFill>
          <a:ln>
            <a:solidFill>
              <a:srgbClr val="0F4B90"/>
            </a:solidFill>
          </a:ln>
        </p:spPr>
      </p:pic>
      <p:sp>
        <p:nvSpPr>
          <p:cNvPr id="32" name="Oval 31"/>
          <p:cNvSpPr/>
          <p:nvPr/>
        </p:nvSpPr>
        <p:spPr>
          <a:xfrm>
            <a:off x="1943865" y="1905465"/>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995254"/>
            <a:ext cx="214402" cy="190103"/>
          </a:xfrm>
          <a:prstGeom prst="rect">
            <a:avLst/>
          </a:prstGeom>
          <a:solidFill>
            <a:srgbClr val="0F4B90"/>
          </a:solidFill>
          <a:ln>
            <a:solidFill>
              <a:srgbClr val="0F4B90"/>
            </a:solidFill>
          </a:ln>
        </p:spPr>
      </p:pic>
      <p:sp>
        <p:nvSpPr>
          <p:cNvPr id="34" name="Oval 33"/>
          <p:cNvSpPr/>
          <p:nvPr/>
        </p:nvSpPr>
        <p:spPr>
          <a:xfrm>
            <a:off x="2361967" y="190593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995719"/>
            <a:ext cx="214402" cy="190103"/>
          </a:xfrm>
          <a:prstGeom prst="rect">
            <a:avLst/>
          </a:prstGeom>
          <a:solidFill>
            <a:srgbClr val="0F4B90"/>
          </a:solidFill>
          <a:ln>
            <a:solidFill>
              <a:srgbClr val="0F4B90"/>
            </a:solidFill>
          </a:ln>
        </p:spPr>
      </p:pic>
      <p:sp>
        <p:nvSpPr>
          <p:cNvPr id="36" name="Oval 35"/>
          <p:cNvSpPr/>
          <p:nvPr/>
        </p:nvSpPr>
        <p:spPr>
          <a:xfrm>
            <a:off x="2786457"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992790"/>
            <a:ext cx="214402" cy="190103"/>
          </a:xfrm>
          <a:prstGeom prst="rect">
            <a:avLst/>
          </a:prstGeom>
          <a:solidFill>
            <a:srgbClr val="0F4B90"/>
          </a:solidFill>
          <a:ln>
            <a:solidFill>
              <a:srgbClr val="0F4B90"/>
            </a:solidFill>
          </a:ln>
        </p:spPr>
      </p:pic>
      <p:sp>
        <p:nvSpPr>
          <p:cNvPr id="38" name="Oval 37"/>
          <p:cNvSpPr/>
          <p:nvPr/>
        </p:nvSpPr>
        <p:spPr>
          <a:xfrm>
            <a:off x="3210947"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992790"/>
            <a:ext cx="214402" cy="190103"/>
          </a:xfrm>
          <a:prstGeom prst="rect">
            <a:avLst/>
          </a:prstGeom>
          <a:solidFill>
            <a:srgbClr val="0F4B90"/>
          </a:solidFill>
          <a:ln>
            <a:solidFill>
              <a:srgbClr val="0F4B90"/>
            </a:solidFill>
          </a:ln>
        </p:spPr>
      </p:pic>
      <p:sp>
        <p:nvSpPr>
          <p:cNvPr id="40" name="Oval 39"/>
          <p:cNvSpPr/>
          <p:nvPr/>
        </p:nvSpPr>
        <p:spPr>
          <a:xfrm>
            <a:off x="3629049"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992790"/>
            <a:ext cx="214402" cy="190103"/>
          </a:xfrm>
          <a:prstGeom prst="rect">
            <a:avLst/>
          </a:prstGeom>
          <a:solidFill>
            <a:srgbClr val="0F4B90"/>
          </a:solidFill>
          <a:ln>
            <a:solidFill>
              <a:srgbClr val="0F4B90"/>
            </a:solidFill>
          </a:ln>
        </p:spPr>
      </p:pic>
      <p:sp>
        <p:nvSpPr>
          <p:cNvPr id="42" name="Oval 41"/>
          <p:cNvSpPr/>
          <p:nvPr/>
        </p:nvSpPr>
        <p:spPr>
          <a:xfrm>
            <a:off x="4059503" y="1910559"/>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2000348"/>
            <a:ext cx="214402" cy="190103"/>
          </a:xfrm>
          <a:prstGeom prst="rect">
            <a:avLst/>
          </a:prstGeom>
          <a:solidFill>
            <a:srgbClr val="0F4B90"/>
          </a:solidFill>
          <a:ln>
            <a:solidFill>
              <a:srgbClr val="0F4B90"/>
            </a:solidFill>
          </a:ln>
        </p:spPr>
      </p:pic>
      <p:sp>
        <p:nvSpPr>
          <p:cNvPr id="44" name="Oval 43"/>
          <p:cNvSpPr/>
          <p:nvPr/>
        </p:nvSpPr>
        <p:spPr>
          <a:xfrm>
            <a:off x="4490381" y="1910559"/>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2000348"/>
            <a:ext cx="214402" cy="190103"/>
          </a:xfrm>
          <a:prstGeom prst="rect">
            <a:avLst/>
          </a:prstGeom>
          <a:solidFill>
            <a:srgbClr val="0F4B90"/>
          </a:solidFill>
          <a:ln>
            <a:solidFill>
              <a:srgbClr val="0F4B90"/>
            </a:solidFill>
          </a:ln>
        </p:spPr>
      </p:pic>
      <p:sp>
        <p:nvSpPr>
          <p:cNvPr id="46" name="Oval 45"/>
          <p:cNvSpPr/>
          <p:nvPr/>
        </p:nvSpPr>
        <p:spPr>
          <a:xfrm>
            <a:off x="4902095"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992790"/>
            <a:ext cx="214402" cy="190103"/>
          </a:xfrm>
          <a:prstGeom prst="rect">
            <a:avLst/>
          </a:prstGeom>
          <a:solidFill>
            <a:srgbClr val="0F4B90"/>
          </a:solidFill>
          <a:ln>
            <a:solidFill>
              <a:srgbClr val="0F4B90"/>
            </a:solidFill>
          </a:ln>
        </p:spPr>
      </p:pic>
      <p:sp>
        <p:nvSpPr>
          <p:cNvPr id="48" name="Oval 47"/>
          <p:cNvSpPr/>
          <p:nvPr/>
        </p:nvSpPr>
        <p:spPr>
          <a:xfrm>
            <a:off x="5320197" y="1910559"/>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2000348"/>
            <a:ext cx="214402" cy="190103"/>
          </a:xfrm>
          <a:prstGeom prst="rect">
            <a:avLst/>
          </a:prstGeom>
          <a:solidFill>
            <a:srgbClr val="0F4B90"/>
          </a:solidFill>
          <a:ln>
            <a:solidFill>
              <a:srgbClr val="0F4B90"/>
            </a:solidFill>
          </a:ln>
        </p:spPr>
      </p:pic>
      <p:sp>
        <p:nvSpPr>
          <p:cNvPr id="50" name="Oval 49"/>
          <p:cNvSpPr/>
          <p:nvPr/>
        </p:nvSpPr>
        <p:spPr>
          <a:xfrm>
            <a:off x="5731911"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992790"/>
            <a:ext cx="214402" cy="190103"/>
          </a:xfrm>
          <a:prstGeom prst="rect">
            <a:avLst/>
          </a:prstGeom>
          <a:solidFill>
            <a:srgbClr val="0F4B90"/>
          </a:solidFill>
          <a:ln>
            <a:solidFill>
              <a:srgbClr val="0F4B90"/>
            </a:solidFill>
          </a:ln>
        </p:spPr>
      </p:pic>
      <p:sp>
        <p:nvSpPr>
          <p:cNvPr id="52" name="Oval 51"/>
          <p:cNvSpPr/>
          <p:nvPr/>
        </p:nvSpPr>
        <p:spPr>
          <a:xfrm>
            <a:off x="1953390" y="237219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461979"/>
            <a:ext cx="214402" cy="190103"/>
          </a:xfrm>
          <a:prstGeom prst="rect">
            <a:avLst/>
          </a:prstGeom>
          <a:solidFill>
            <a:srgbClr val="0F4B90"/>
          </a:solidFill>
          <a:ln>
            <a:solidFill>
              <a:srgbClr val="0F4B90"/>
            </a:solidFill>
          </a:ln>
        </p:spPr>
      </p:pic>
      <p:sp>
        <p:nvSpPr>
          <p:cNvPr id="54" name="Oval 53"/>
          <p:cNvSpPr/>
          <p:nvPr/>
        </p:nvSpPr>
        <p:spPr>
          <a:xfrm>
            <a:off x="2371492" y="2372655"/>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462444"/>
            <a:ext cx="214402" cy="190103"/>
          </a:xfrm>
          <a:prstGeom prst="rect">
            <a:avLst/>
          </a:prstGeom>
          <a:solidFill>
            <a:srgbClr val="0F4B90"/>
          </a:solidFill>
          <a:ln>
            <a:solidFill>
              <a:srgbClr val="0F4B90"/>
            </a:solidFill>
          </a:ln>
        </p:spPr>
      </p:pic>
      <p:sp>
        <p:nvSpPr>
          <p:cNvPr id="56" name="Oval 55"/>
          <p:cNvSpPr/>
          <p:nvPr/>
        </p:nvSpPr>
        <p:spPr>
          <a:xfrm>
            <a:off x="2795982" y="236972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459515"/>
            <a:ext cx="214402" cy="190103"/>
          </a:xfrm>
          <a:prstGeom prst="rect">
            <a:avLst/>
          </a:prstGeom>
          <a:solidFill>
            <a:srgbClr val="0F4B90"/>
          </a:solidFill>
          <a:ln>
            <a:solidFill>
              <a:srgbClr val="0F4B90"/>
            </a:solidFill>
          </a:ln>
        </p:spPr>
      </p:pic>
      <p:sp>
        <p:nvSpPr>
          <p:cNvPr id="58" name="Oval 57"/>
          <p:cNvSpPr/>
          <p:nvPr/>
        </p:nvSpPr>
        <p:spPr>
          <a:xfrm>
            <a:off x="3220472" y="236972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459515"/>
            <a:ext cx="214402" cy="190103"/>
          </a:xfrm>
          <a:prstGeom prst="rect">
            <a:avLst/>
          </a:prstGeom>
          <a:solidFill>
            <a:srgbClr val="0F4B90"/>
          </a:solidFill>
          <a:ln>
            <a:solidFill>
              <a:srgbClr val="0F4B90"/>
            </a:solidFill>
          </a:ln>
        </p:spPr>
      </p:pic>
      <p:sp>
        <p:nvSpPr>
          <p:cNvPr id="60" name="Oval 59"/>
          <p:cNvSpPr/>
          <p:nvPr/>
        </p:nvSpPr>
        <p:spPr>
          <a:xfrm>
            <a:off x="3638574" y="237925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469040"/>
            <a:ext cx="214402" cy="190103"/>
          </a:xfrm>
          <a:prstGeom prst="rect">
            <a:avLst/>
          </a:prstGeom>
          <a:solidFill>
            <a:srgbClr val="0F4B90"/>
          </a:solidFill>
          <a:ln>
            <a:solidFill>
              <a:srgbClr val="0F4B90"/>
            </a:solidFill>
          </a:ln>
        </p:spPr>
      </p:pic>
      <p:sp>
        <p:nvSpPr>
          <p:cNvPr id="62" name="Oval 61"/>
          <p:cNvSpPr/>
          <p:nvPr/>
        </p:nvSpPr>
        <p:spPr>
          <a:xfrm>
            <a:off x="4069028" y="237728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467073"/>
            <a:ext cx="214402" cy="190103"/>
          </a:xfrm>
          <a:prstGeom prst="rect">
            <a:avLst/>
          </a:prstGeom>
          <a:solidFill>
            <a:srgbClr val="0F4B90"/>
          </a:solidFill>
          <a:ln>
            <a:solidFill>
              <a:srgbClr val="0F4B90"/>
            </a:solidFill>
          </a:ln>
        </p:spPr>
      </p:pic>
      <p:sp>
        <p:nvSpPr>
          <p:cNvPr id="64" name="Oval 63"/>
          <p:cNvSpPr/>
          <p:nvPr/>
        </p:nvSpPr>
        <p:spPr>
          <a:xfrm>
            <a:off x="4499906" y="237728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467073"/>
            <a:ext cx="214402" cy="190103"/>
          </a:xfrm>
          <a:prstGeom prst="rect">
            <a:avLst/>
          </a:prstGeom>
          <a:solidFill>
            <a:srgbClr val="0F4B90"/>
          </a:solidFill>
          <a:ln>
            <a:solidFill>
              <a:srgbClr val="0F4B90"/>
            </a:solidFill>
          </a:ln>
        </p:spPr>
      </p:pic>
      <p:sp>
        <p:nvSpPr>
          <p:cNvPr id="66" name="Oval 65"/>
          <p:cNvSpPr/>
          <p:nvPr/>
        </p:nvSpPr>
        <p:spPr>
          <a:xfrm>
            <a:off x="4911620" y="236972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459515"/>
            <a:ext cx="214402" cy="190103"/>
          </a:xfrm>
          <a:prstGeom prst="rect">
            <a:avLst/>
          </a:prstGeom>
          <a:solidFill>
            <a:srgbClr val="0F4B90"/>
          </a:solidFill>
          <a:ln>
            <a:solidFill>
              <a:srgbClr val="0F4B90"/>
            </a:solidFill>
          </a:ln>
        </p:spPr>
      </p:pic>
      <p:sp>
        <p:nvSpPr>
          <p:cNvPr id="68" name="Oval 67"/>
          <p:cNvSpPr/>
          <p:nvPr/>
        </p:nvSpPr>
        <p:spPr>
          <a:xfrm>
            <a:off x="5329722" y="237728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467073"/>
            <a:ext cx="214402" cy="190103"/>
          </a:xfrm>
          <a:prstGeom prst="rect">
            <a:avLst/>
          </a:prstGeom>
          <a:solidFill>
            <a:srgbClr val="0F4B90"/>
          </a:solidFill>
          <a:ln>
            <a:solidFill>
              <a:srgbClr val="0F4B90"/>
            </a:solidFill>
          </a:ln>
        </p:spPr>
      </p:pic>
      <p:sp>
        <p:nvSpPr>
          <p:cNvPr id="70" name="Oval 69"/>
          <p:cNvSpPr/>
          <p:nvPr/>
        </p:nvSpPr>
        <p:spPr>
          <a:xfrm>
            <a:off x="5741436" y="236972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459515"/>
            <a:ext cx="214402" cy="190103"/>
          </a:xfrm>
          <a:prstGeom prst="rect">
            <a:avLst/>
          </a:prstGeom>
          <a:solidFill>
            <a:srgbClr val="0F4B90"/>
          </a:solidFill>
          <a:ln>
            <a:solidFill>
              <a:srgbClr val="0F4B90"/>
            </a:solidFill>
          </a:ln>
        </p:spPr>
      </p:pic>
      <p:sp>
        <p:nvSpPr>
          <p:cNvPr id="72" name="Oval 71"/>
          <p:cNvSpPr/>
          <p:nvPr/>
        </p:nvSpPr>
        <p:spPr>
          <a:xfrm>
            <a:off x="1953390" y="281034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900129"/>
            <a:ext cx="214402" cy="190103"/>
          </a:xfrm>
          <a:prstGeom prst="rect">
            <a:avLst/>
          </a:prstGeom>
          <a:solidFill>
            <a:srgbClr val="0F4B90"/>
          </a:solidFill>
          <a:ln>
            <a:solidFill>
              <a:srgbClr val="0F4B90"/>
            </a:solidFill>
          </a:ln>
        </p:spPr>
      </p:pic>
      <p:sp>
        <p:nvSpPr>
          <p:cNvPr id="74" name="Oval 73"/>
          <p:cNvSpPr/>
          <p:nvPr/>
        </p:nvSpPr>
        <p:spPr>
          <a:xfrm>
            <a:off x="2371492" y="2810805"/>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900594"/>
            <a:ext cx="214402" cy="190103"/>
          </a:xfrm>
          <a:prstGeom prst="rect">
            <a:avLst/>
          </a:prstGeom>
          <a:solidFill>
            <a:srgbClr val="0F4B90"/>
          </a:solidFill>
          <a:ln>
            <a:solidFill>
              <a:srgbClr val="0F4B90"/>
            </a:solidFill>
          </a:ln>
        </p:spPr>
      </p:pic>
      <p:sp>
        <p:nvSpPr>
          <p:cNvPr id="76" name="Oval 75"/>
          <p:cNvSpPr/>
          <p:nvPr/>
        </p:nvSpPr>
        <p:spPr>
          <a:xfrm>
            <a:off x="2795982"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897665"/>
            <a:ext cx="214402" cy="190103"/>
          </a:xfrm>
          <a:prstGeom prst="rect">
            <a:avLst/>
          </a:prstGeom>
          <a:solidFill>
            <a:srgbClr val="0F4B90"/>
          </a:solidFill>
          <a:ln>
            <a:solidFill>
              <a:srgbClr val="0F4B90"/>
            </a:solidFill>
          </a:ln>
        </p:spPr>
      </p:pic>
      <p:sp>
        <p:nvSpPr>
          <p:cNvPr id="78" name="Oval 77"/>
          <p:cNvSpPr/>
          <p:nvPr/>
        </p:nvSpPr>
        <p:spPr>
          <a:xfrm>
            <a:off x="3220472"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897665"/>
            <a:ext cx="214402" cy="190103"/>
          </a:xfrm>
          <a:prstGeom prst="rect">
            <a:avLst/>
          </a:prstGeom>
          <a:solidFill>
            <a:srgbClr val="0F4B90"/>
          </a:solidFill>
          <a:ln>
            <a:solidFill>
              <a:srgbClr val="0F4B90"/>
            </a:solidFill>
          </a:ln>
        </p:spPr>
      </p:pic>
      <p:sp>
        <p:nvSpPr>
          <p:cNvPr id="80" name="Oval 79"/>
          <p:cNvSpPr/>
          <p:nvPr/>
        </p:nvSpPr>
        <p:spPr>
          <a:xfrm>
            <a:off x="3638574" y="28174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907190"/>
            <a:ext cx="214402" cy="190103"/>
          </a:xfrm>
          <a:prstGeom prst="rect">
            <a:avLst/>
          </a:prstGeom>
          <a:solidFill>
            <a:srgbClr val="0F4B90"/>
          </a:solidFill>
          <a:ln>
            <a:solidFill>
              <a:srgbClr val="0F4B90"/>
            </a:solidFill>
          </a:ln>
        </p:spPr>
      </p:pic>
      <p:sp>
        <p:nvSpPr>
          <p:cNvPr id="82" name="Oval 81"/>
          <p:cNvSpPr/>
          <p:nvPr/>
        </p:nvSpPr>
        <p:spPr>
          <a:xfrm>
            <a:off x="4069028" y="281543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905223"/>
            <a:ext cx="214402" cy="190103"/>
          </a:xfrm>
          <a:prstGeom prst="rect">
            <a:avLst/>
          </a:prstGeom>
          <a:solidFill>
            <a:srgbClr val="0F4B90"/>
          </a:solidFill>
          <a:ln>
            <a:solidFill>
              <a:srgbClr val="0F4B90"/>
            </a:solidFill>
          </a:ln>
        </p:spPr>
      </p:pic>
      <p:sp>
        <p:nvSpPr>
          <p:cNvPr id="84" name="Oval 83"/>
          <p:cNvSpPr/>
          <p:nvPr/>
        </p:nvSpPr>
        <p:spPr>
          <a:xfrm>
            <a:off x="4499906" y="281543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905223"/>
            <a:ext cx="214402" cy="190103"/>
          </a:xfrm>
          <a:prstGeom prst="rect">
            <a:avLst/>
          </a:prstGeom>
          <a:solidFill>
            <a:srgbClr val="0F4B90"/>
          </a:solidFill>
          <a:ln>
            <a:solidFill>
              <a:srgbClr val="0F4B90"/>
            </a:solidFill>
          </a:ln>
        </p:spPr>
      </p:pic>
      <p:sp>
        <p:nvSpPr>
          <p:cNvPr id="86" name="Oval 85"/>
          <p:cNvSpPr/>
          <p:nvPr/>
        </p:nvSpPr>
        <p:spPr>
          <a:xfrm>
            <a:off x="4911620"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897665"/>
            <a:ext cx="214402" cy="190103"/>
          </a:xfrm>
          <a:prstGeom prst="rect">
            <a:avLst/>
          </a:prstGeom>
          <a:solidFill>
            <a:srgbClr val="0F4B90"/>
          </a:solidFill>
          <a:ln>
            <a:solidFill>
              <a:srgbClr val="0F4B90"/>
            </a:solidFill>
          </a:ln>
        </p:spPr>
      </p:pic>
      <p:sp>
        <p:nvSpPr>
          <p:cNvPr id="88" name="Oval 87"/>
          <p:cNvSpPr/>
          <p:nvPr/>
        </p:nvSpPr>
        <p:spPr>
          <a:xfrm>
            <a:off x="5329722" y="281543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905223"/>
            <a:ext cx="214402" cy="190103"/>
          </a:xfrm>
          <a:prstGeom prst="rect">
            <a:avLst/>
          </a:prstGeom>
          <a:solidFill>
            <a:srgbClr val="0F4B90"/>
          </a:solidFill>
          <a:ln>
            <a:solidFill>
              <a:srgbClr val="0F4B90"/>
            </a:solidFill>
          </a:ln>
        </p:spPr>
      </p:pic>
      <p:sp>
        <p:nvSpPr>
          <p:cNvPr id="90" name="Oval 89"/>
          <p:cNvSpPr/>
          <p:nvPr/>
        </p:nvSpPr>
        <p:spPr>
          <a:xfrm>
            <a:off x="5741436"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897665"/>
            <a:ext cx="214402" cy="190103"/>
          </a:xfrm>
          <a:prstGeom prst="rect">
            <a:avLst/>
          </a:prstGeom>
          <a:solidFill>
            <a:srgbClr val="0F4B90"/>
          </a:solidFill>
          <a:ln>
            <a:solidFill>
              <a:srgbClr val="0F4B90"/>
            </a:solidFill>
          </a:ln>
        </p:spPr>
      </p:pic>
      <p:sp>
        <p:nvSpPr>
          <p:cNvPr id="92" name="Oval 91"/>
          <p:cNvSpPr/>
          <p:nvPr/>
        </p:nvSpPr>
        <p:spPr>
          <a:xfrm>
            <a:off x="1953390" y="335097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440759"/>
            <a:ext cx="214402" cy="190103"/>
          </a:xfrm>
          <a:prstGeom prst="rect">
            <a:avLst/>
          </a:prstGeom>
          <a:solidFill>
            <a:srgbClr val="0F4B90"/>
          </a:solidFill>
          <a:ln>
            <a:solidFill>
              <a:srgbClr val="0F4B90"/>
            </a:solidFill>
          </a:ln>
        </p:spPr>
      </p:pic>
      <p:sp>
        <p:nvSpPr>
          <p:cNvPr id="94" name="Oval 93"/>
          <p:cNvSpPr/>
          <p:nvPr/>
        </p:nvSpPr>
        <p:spPr>
          <a:xfrm>
            <a:off x="2371492" y="3351435"/>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441224"/>
            <a:ext cx="214402" cy="190103"/>
          </a:xfrm>
          <a:prstGeom prst="rect">
            <a:avLst/>
          </a:prstGeom>
          <a:solidFill>
            <a:srgbClr val="0F4B90"/>
          </a:solidFill>
          <a:ln>
            <a:solidFill>
              <a:srgbClr val="0F4B90"/>
            </a:solidFill>
          </a:ln>
        </p:spPr>
      </p:pic>
      <p:sp>
        <p:nvSpPr>
          <p:cNvPr id="96" name="Oval 95"/>
          <p:cNvSpPr/>
          <p:nvPr/>
        </p:nvSpPr>
        <p:spPr>
          <a:xfrm>
            <a:off x="2795982"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438295"/>
            <a:ext cx="214402" cy="190103"/>
          </a:xfrm>
          <a:prstGeom prst="rect">
            <a:avLst/>
          </a:prstGeom>
          <a:solidFill>
            <a:srgbClr val="0F4B90"/>
          </a:solidFill>
          <a:ln>
            <a:solidFill>
              <a:srgbClr val="0F4B90"/>
            </a:solidFill>
          </a:ln>
        </p:spPr>
      </p:pic>
      <p:sp>
        <p:nvSpPr>
          <p:cNvPr id="98" name="Oval 97"/>
          <p:cNvSpPr/>
          <p:nvPr/>
        </p:nvSpPr>
        <p:spPr>
          <a:xfrm>
            <a:off x="3220472"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438295"/>
            <a:ext cx="214402" cy="190103"/>
          </a:xfrm>
          <a:prstGeom prst="rect">
            <a:avLst/>
          </a:prstGeom>
          <a:solidFill>
            <a:srgbClr val="0F4B90"/>
          </a:solidFill>
          <a:ln>
            <a:solidFill>
              <a:srgbClr val="0F4B90"/>
            </a:solidFill>
          </a:ln>
        </p:spPr>
      </p:pic>
      <p:sp>
        <p:nvSpPr>
          <p:cNvPr id="100" name="Oval 99"/>
          <p:cNvSpPr/>
          <p:nvPr/>
        </p:nvSpPr>
        <p:spPr>
          <a:xfrm>
            <a:off x="3638574" y="335803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447820"/>
            <a:ext cx="214402" cy="190103"/>
          </a:xfrm>
          <a:prstGeom prst="rect">
            <a:avLst/>
          </a:prstGeom>
          <a:solidFill>
            <a:srgbClr val="0F4B90"/>
          </a:solidFill>
          <a:ln>
            <a:solidFill>
              <a:srgbClr val="0F4B90"/>
            </a:solidFill>
          </a:ln>
        </p:spPr>
      </p:pic>
      <p:sp>
        <p:nvSpPr>
          <p:cNvPr id="102" name="Oval 101"/>
          <p:cNvSpPr/>
          <p:nvPr/>
        </p:nvSpPr>
        <p:spPr>
          <a:xfrm>
            <a:off x="4069028" y="335606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445853"/>
            <a:ext cx="214402" cy="190103"/>
          </a:xfrm>
          <a:prstGeom prst="rect">
            <a:avLst/>
          </a:prstGeom>
          <a:solidFill>
            <a:srgbClr val="0F4B90"/>
          </a:solidFill>
          <a:ln>
            <a:solidFill>
              <a:srgbClr val="0F4B90"/>
            </a:solidFill>
          </a:ln>
        </p:spPr>
      </p:pic>
      <p:sp>
        <p:nvSpPr>
          <p:cNvPr id="104" name="Oval 103"/>
          <p:cNvSpPr/>
          <p:nvPr/>
        </p:nvSpPr>
        <p:spPr>
          <a:xfrm>
            <a:off x="4499906" y="335606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445853"/>
            <a:ext cx="214402" cy="190103"/>
          </a:xfrm>
          <a:prstGeom prst="rect">
            <a:avLst/>
          </a:prstGeom>
          <a:solidFill>
            <a:srgbClr val="0F4B90"/>
          </a:solidFill>
          <a:ln>
            <a:solidFill>
              <a:srgbClr val="0F4B90"/>
            </a:solidFill>
          </a:ln>
        </p:spPr>
      </p:pic>
      <p:sp>
        <p:nvSpPr>
          <p:cNvPr id="106" name="Oval 105"/>
          <p:cNvSpPr/>
          <p:nvPr/>
        </p:nvSpPr>
        <p:spPr>
          <a:xfrm>
            <a:off x="4911620"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438295"/>
            <a:ext cx="214402" cy="190103"/>
          </a:xfrm>
          <a:prstGeom prst="rect">
            <a:avLst/>
          </a:prstGeom>
          <a:solidFill>
            <a:srgbClr val="0F4B90"/>
          </a:solidFill>
          <a:ln>
            <a:solidFill>
              <a:srgbClr val="0F4B90"/>
            </a:solidFill>
          </a:ln>
        </p:spPr>
      </p:pic>
      <p:sp>
        <p:nvSpPr>
          <p:cNvPr id="108" name="Oval 107"/>
          <p:cNvSpPr/>
          <p:nvPr/>
        </p:nvSpPr>
        <p:spPr>
          <a:xfrm>
            <a:off x="5329722" y="335606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445853"/>
            <a:ext cx="214402" cy="190103"/>
          </a:xfrm>
          <a:prstGeom prst="rect">
            <a:avLst/>
          </a:prstGeom>
          <a:solidFill>
            <a:srgbClr val="0F4B90"/>
          </a:solidFill>
          <a:ln>
            <a:solidFill>
              <a:srgbClr val="0F4B90"/>
            </a:solidFill>
          </a:ln>
        </p:spPr>
      </p:pic>
      <p:sp>
        <p:nvSpPr>
          <p:cNvPr id="110" name="Oval 109"/>
          <p:cNvSpPr/>
          <p:nvPr/>
        </p:nvSpPr>
        <p:spPr>
          <a:xfrm>
            <a:off x="5741436"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438295"/>
            <a:ext cx="214402" cy="190103"/>
          </a:xfrm>
          <a:prstGeom prst="rect">
            <a:avLst/>
          </a:prstGeom>
          <a:solidFill>
            <a:srgbClr val="0F4B90"/>
          </a:solidFill>
          <a:ln>
            <a:solidFill>
              <a:srgbClr val="0F4B90"/>
            </a:solidFill>
          </a:ln>
        </p:spPr>
      </p:pic>
      <p:sp>
        <p:nvSpPr>
          <p:cNvPr id="112" name="Oval 111"/>
          <p:cNvSpPr/>
          <p:nvPr/>
        </p:nvSpPr>
        <p:spPr>
          <a:xfrm>
            <a:off x="1953390" y="378912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878909"/>
            <a:ext cx="214402" cy="190103"/>
          </a:xfrm>
          <a:prstGeom prst="rect">
            <a:avLst/>
          </a:prstGeom>
          <a:solidFill>
            <a:srgbClr val="0F4B90"/>
          </a:solidFill>
          <a:ln>
            <a:solidFill>
              <a:srgbClr val="0F4B90"/>
            </a:solidFill>
          </a:ln>
        </p:spPr>
      </p:pic>
      <p:sp>
        <p:nvSpPr>
          <p:cNvPr id="114" name="Oval 113"/>
          <p:cNvSpPr/>
          <p:nvPr/>
        </p:nvSpPr>
        <p:spPr>
          <a:xfrm>
            <a:off x="2371492" y="378958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879374"/>
            <a:ext cx="214402" cy="190103"/>
          </a:xfrm>
          <a:prstGeom prst="rect">
            <a:avLst/>
          </a:prstGeom>
          <a:solidFill>
            <a:srgbClr val="0F4B90"/>
          </a:solidFill>
        </p:spPr>
      </p:pic>
      <p:sp>
        <p:nvSpPr>
          <p:cNvPr id="116" name="Oval 115"/>
          <p:cNvSpPr/>
          <p:nvPr/>
        </p:nvSpPr>
        <p:spPr>
          <a:xfrm>
            <a:off x="279598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876445"/>
            <a:ext cx="214402" cy="190103"/>
          </a:xfrm>
          <a:prstGeom prst="rect">
            <a:avLst/>
          </a:prstGeom>
          <a:solidFill>
            <a:srgbClr val="0F4B90"/>
          </a:solidFill>
        </p:spPr>
      </p:pic>
      <p:sp>
        <p:nvSpPr>
          <p:cNvPr id="118" name="Oval 117"/>
          <p:cNvSpPr/>
          <p:nvPr/>
        </p:nvSpPr>
        <p:spPr>
          <a:xfrm>
            <a:off x="322047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876445"/>
            <a:ext cx="214402" cy="190103"/>
          </a:xfrm>
          <a:prstGeom prst="rect">
            <a:avLst/>
          </a:prstGeom>
          <a:solidFill>
            <a:srgbClr val="0F4B90"/>
          </a:solidFill>
        </p:spPr>
      </p:pic>
      <p:sp>
        <p:nvSpPr>
          <p:cNvPr id="120" name="Oval 119"/>
          <p:cNvSpPr/>
          <p:nvPr/>
        </p:nvSpPr>
        <p:spPr>
          <a:xfrm>
            <a:off x="3638574" y="379618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885970"/>
            <a:ext cx="214402" cy="190103"/>
          </a:xfrm>
          <a:prstGeom prst="rect">
            <a:avLst/>
          </a:prstGeom>
          <a:solidFill>
            <a:srgbClr val="0F4B90"/>
          </a:solidFill>
        </p:spPr>
      </p:pic>
      <p:sp>
        <p:nvSpPr>
          <p:cNvPr id="122" name="Oval 121"/>
          <p:cNvSpPr/>
          <p:nvPr/>
        </p:nvSpPr>
        <p:spPr>
          <a:xfrm>
            <a:off x="4069028"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884003"/>
            <a:ext cx="214402" cy="190103"/>
          </a:xfrm>
          <a:prstGeom prst="rect">
            <a:avLst/>
          </a:prstGeom>
          <a:solidFill>
            <a:srgbClr val="0F4B90"/>
          </a:solidFill>
        </p:spPr>
      </p:pic>
      <p:sp>
        <p:nvSpPr>
          <p:cNvPr id="124" name="Oval 123"/>
          <p:cNvSpPr/>
          <p:nvPr/>
        </p:nvSpPr>
        <p:spPr>
          <a:xfrm>
            <a:off x="4499906"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884003"/>
            <a:ext cx="214402" cy="190103"/>
          </a:xfrm>
          <a:prstGeom prst="rect">
            <a:avLst/>
          </a:prstGeom>
          <a:solidFill>
            <a:srgbClr val="0F4B90"/>
          </a:solidFill>
        </p:spPr>
      </p:pic>
      <p:sp>
        <p:nvSpPr>
          <p:cNvPr id="126" name="Oval 125"/>
          <p:cNvSpPr/>
          <p:nvPr/>
        </p:nvSpPr>
        <p:spPr>
          <a:xfrm>
            <a:off x="4911620"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876445"/>
            <a:ext cx="214402" cy="190103"/>
          </a:xfrm>
          <a:prstGeom prst="rect">
            <a:avLst/>
          </a:prstGeom>
          <a:solidFill>
            <a:srgbClr val="0F4B90"/>
          </a:solidFill>
        </p:spPr>
      </p:pic>
      <p:sp>
        <p:nvSpPr>
          <p:cNvPr id="128" name="Oval 127"/>
          <p:cNvSpPr/>
          <p:nvPr/>
        </p:nvSpPr>
        <p:spPr>
          <a:xfrm>
            <a:off x="5329722"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884003"/>
            <a:ext cx="214402" cy="190103"/>
          </a:xfrm>
          <a:prstGeom prst="rect">
            <a:avLst/>
          </a:prstGeom>
          <a:solidFill>
            <a:srgbClr val="0F4B90"/>
          </a:solidFill>
        </p:spPr>
      </p:pic>
      <p:sp>
        <p:nvSpPr>
          <p:cNvPr id="130" name="Oval 129"/>
          <p:cNvSpPr/>
          <p:nvPr/>
        </p:nvSpPr>
        <p:spPr>
          <a:xfrm>
            <a:off x="5741436"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876445"/>
            <a:ext cx="214402" cy="190103"/>
          </a:xfrm>
          <a:prstGeom prst="rect">
            <a:avLst/>
          </a:prstGeom>
          <a:solidFill>
            <a:srgbClr val="0F4B90"/>
          </a:solidFill>
        </p:spPr>
      </p:pic>
      <p:sp>
        <p:nvSpPr>
          <p:cNvPr id="132" name="Oval 131"/>
          <p:cNvSpPr/>
          <p:nvPr/>
        </p:nvSpPr>
        <p:spPr>
          <a:xfrm>
            <a:off x="1953390" y="428883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378621"/>
            <a:ext cx="214402" cy="190103"/>
          </a:xfrm>
          <a:prstGeom prst="rect">
            <a:avLst/>
          </a:prstGeom>
          <a:solidFill>
            <a:srgbClr val="0F4B90"/>
          </a:solidFill>
        </p:spPr>
      </p:pic>
      <p:sp>
        <p:nvSpPr>
          <p:cNvPr id="134" name="Oval 133"/>
          <p:cNvSpPr/>
          <p:nvPr/>
        </p:nvSpPr>
        <p:spPr>
          <a:xfrm>
            <a:off x="2371492" y="428929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379086"/>
            <a:ext cx="214402" cy="190103"/>
          </a:xfrm>
          <a:prstGeom prst="rect">
            <a:avLst/>
          </a:prstGeom>
          <a:solidFill>
            <a:srgbClr val="0F4B90"/>
          </a:solidFill>
        </p:spPr>
      </p:pic>
      <p:sp>
        <p:nvSpPr>
          <p:cNvPr id="136" name="Oval 135"/>
          <p:cNvSpPr/>
          <p:nvPr/>
        </p:nvSpPr>
        <p:spPr>
          <a:xfrm>
            <a:off x="279598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376157"/>
            <a:ext cx="214402" cy="190103"/>
          </a:xfrm>
          <a:prstGeom prst="rect">
            <a:avLst/>
          </a:prstGeom>
          <a:solidFill>
            <a:srgbClr val="0F4B90"/>
          </a:solidFill>
        </p:spPr>
      </p:pic>
      <p:sp>
        <p:nvSpPr>
          <p:cNvPr id="138" name="Oval 137"/>
          <p:cNvSpPr/>
          <p:nvPr/>
        </p:nvSpPr>
        <p:spPr>
          <a:xfrm>
            <a:off x="322047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376157"/>
            <a:ext cx="214402" cy="190103"/>
          </a:xfrm>
          <a:prstGeom prst="rect">
            <a:avLst/>
          </a:prstGeom>
          <a:solidFill>
            <a:srgbClr val="0F4B90"/>
          </a:solidFill>
        </p:spPr>
      </p:pic>
      <p:sp>
        <p:nvSpPr>
          <p:cNvPr id="140" name="Oval 139"/>
          <p:cNvSpPr/>
          <p:nvPr/>
        </p:nvSpPr>
        <p:spPr>
          <a:xfrm>
            <a:off x="3638574" y="429589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385682"/>
            <a:ext cx="214402" cy="190103"/>
          </a:xfrm>
          <a:prstGeom prst="rect">
            <a:avLst/>
          </a:prstGeom>
          <a:solidFill>
            <a:srgbClr val="0F4B90"/>
          </a:solidFill>
        </p:spPr>
      </p:pic>
      <p:sp>
        <p:nvSpPr>
          <p:cNvPr id="142" name="Oval 141"/>
          <p:cNvSpPr/>
          <p:nvPr/>
        </p:nvSpPr>
        <p:spPr>
          <a:xfrm>
            <a:off x="4069028"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383715"/>
            <a:ext cx="214402" cy="190103"/>
          </a:xfrm>
          <a:prstGeom prst="rect">
            <a:avLst/>
          </a:prstGeom>
          <a:solidFill>
            <a:srgbClr val="0F4B90"/>
          </a:solidFill>
        </p:spPr>
      </p:pic>
      <p:sp>
        <p:nvSpPr>
          <p:cNvPr id="144" name="Oval 143"/>
          <p:cNvSpPr/>
          <p:nvPr/>
        </p:nvSpPr>
        <p:spPr>
          <a:xfrm>
            <a:off x="4499906"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383715"/>
            <a:ext cx="214402" cy="190103"/>
          </a:xfrm>
          <a:prstGeom prst="rect">
            <a:avLst/>
          </a:prstGeom>
          <a:solidFill>
            <a:srgbClr val="0F4B90"/>
          </a:solidFill>
        </p:spPr>
      </p:pic>
      <p:sp>
        <p:nvSpPr>
          <p:cNvPr id="146" name="Oval 145"/>
          <p:cNvSpPr/>
          <p:nvPr/>
        </p:nvSpPr>
        <p:spPr>
          <a:xfrm>
            <a:off x="4911620"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376157"/>
            <a:ext cx="214402" cy="190103"/>
          </a:xfrm>
          <a:prstGeom prst="rect">
            <a:avLst/>
          </a:prstGeom>
          <a:solidFill>
            <a:srgbClr val="0F4B90"/>
          </a:solidFill>
        </p:spPr>
      </p:pic>
      <p:sp>
        <p:nvSpPr>
          <p:cNvPr id="148" name="Oval 147"/>
          <p:cNvSpPr/>
          <p:nvPr/>
        </p:nvSpPr>
        <p:spPr>
          <a:xfrm>
            <a:off x="5329722"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383715"/>
            <a:ext cx="214402" cy="190103"/>
          </a:xfrm>
          <a:prstGeom prst="rect">
            <a:avLst/>
          </a:prstGeom>
          <a:solidFill>
            <a:srgbClr val="0F4B90"/>
          </a:solidFill>
        </p:spPr>
      </p:pic>
      <p:sp>
        <p:nvSpPr>
          <p:cNvPr id="150" name="Oval 149"/>
          <p:cNvSpPr/>
          <p:nvPr/>
        </p:nvSpPr>
        <p:spPr>
          <a:xfrm>
            <a:off x="5741436"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376157"/>
            <a:ext cx="214402" cy="190103"/>
          </a:xfrm>
          <a:prstGeom prst="rect">
            <a:avLst/>
          </a:prstGeom>
          <a:solidFill>
            <a:srgbClr val="0F4B90"/>
          </a:solidFill>
        </p:spPr>
      </p:pic>
      <p:sp>
        <p:nvSpPr>
          <p:cNvPr id="152" name="Oval 151"/>
          <p:cNvSpPr/>
          <p:nvPr/>
        </p:nvSpPr>
        <p:spPr>
          <a:xfrm>
            <a:off x="1953390" y="472698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1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816771"/>
            <a:ext cx="214402" cy="190103"/>
          </a:xfrm>
          <a:prstGeom prst="rect">
            <a:avLst/>
          </a:prstGeom>
          <a:solidFill>
            <a:srgbClr val="0F4B90"/>
          </a:solidFill>
        </p:spPr>
      </p:pic>
      <p:sp>
        <p:nvSpPr>
          <p:cNvPr id="154" name="Oval 153"/>
          <p:cNvSpPr/>
          <p:nvPr/>
        </p:nvSpPr>
        <p:spPr>
          <a:xfrm>
            <a:off x="2371492" y="472744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817236"/>
            <a:ext cx="214402" cy="190103"/>
          </a:xfrm>
          <a:prstGeom prst="rect">
            <a:avLst/>
          </a:prstGeom>
          <a:solidFill>
            <a:srgbClr val="0F4B90"/>
          </a:solidFill>
        </p:spPr>
      </p:pic>
      <p:sp>
        <p:nvSpPr>
          <p:cNvPr id="156" name="Oval 155"/>
          <p:cNvSpPr/>
          <p:nvPr/>
        </p:nvSpPr>
        <p:spPr>
          <a:xfrm>
            <a:off x="279598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1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814307"/>
            <a:ext cx="214402" cy="190103"/>
          </a:xfrm>
          <a:prstGeom prst="rect">
            <a:avLst/>
          </a:prstGeom>
          <a:solidFill>
            <a:srgbClr val="0F4B90"/>
          </a:solidFill>
        </p:spPr>
      </p:pic>
      <p:sp>
        <p:nvSpPr>
          <p:cNvPr id="158" name="Oval 157"/>
          <p:cNvSpPr/>
          <p:nvPr/>
        </p:nvSpPr>
        <p:spPr>
          <a:xfrm>
            <a:off x="322047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814307"/>
            <a:ext cx="214402" cy="190103"/>
          </a:xfrm>
          <a:prstGeom prst="rect">
            <a:avLst/>
          </a:prstGeom>
          <a:solidFill>
            <a:srgbClr val="0F4B90"/>
          </a:solidFill>
        </p:spPr>
      </p:pic>
      <p:sp>
        <p:nvSpPr>
          <p:cNvPr id="160" name="Oval 159"/>
          <p:cNvSpPr/>
          <p:nvPr/>
        </p:nvSpPr>
        <p:spPr>
          <a:xfrm>
            <a:off x="3638574" y="473404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823832"/>
            <a:ext cx="214402" cy="190103"/>
          </a:xfrm>
          <a:prstGeom prst="rect">
            <a:avLst/>
          </a:prstGeom>
          <a:solidFill>
            <a:srgbClr val="0F4B90"/>
          </a:solidFill>
        </p:spPr>
      </p:pic>
      <p:sp>
        <p:nvSpPr>
          <p:cNvPr id="162" name="Oval 161"/>
          <p:cNvSpPr/>
          <p:nvPr/>
        </p:nvSpPr>
        <p:spPr>
          <a:xfrm>
            <a:off x="4069028"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821865"/>
            <a:ext cx="214402" cy="190103"/>
          </a:xfrm>
          <a:prstGeom prst="rect">
            <a:avLst/>
          </a:prstGeom>
          <a:solidFill>
            <a:srgbClr val="0F4B90"/>
          </a:solidFill>
        </p:spPr>
      </p:pic>
      <p:sp>
        <p:nvSpPr>
          <p:cNvPr id="164" name="Oval 163"/>
          <p:cNvSpPr/>
          <p:nvPr/>
        </p:nvSpPr>
        <p:spPr>
          <a:xfrm>
            <a:off x="4499906"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821865"/>
            <a:ext cx="214402" cy="190103"/>
          </a:xfrm>
          <a:prstGeom prst="rect">
            <a:avLst/>
          </a:prstGeom>
          <a:solidFill>
            <a:srgbClr val="0F4B90"/>
          </a:solidFill>
        </p:spPr>
      </p:pic>
      <p:sp>
        <p:nvSpPr>
          <p:cNvPr id="166" name="Oval 165"/>
          <p:cNvSpPr/>
          <p:nvPr/>
        </p:nvSpPr>
        <p:spPr>
          <a:xfrm>
            <a:off x="4911620"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814307"/>
            <a:ext cx="214402" cy="190103"/>
          </a:xfrm>
          <a:prstGeom prst="rect">
            <a:avLst/>
          </a:prstGeom>
          <a:solidFill>
            <a:srgbClr val="0F4B90"/>
          </a:solidFill>
        </p:spPr>
      </p:pic>
      <p:sp>
        <p:nvSpPr>
          <p:cNvPr id="168" name="Oval 167"/>
          <p:cNvSpPr/>
          <p:nvPr/>
        </p:nvSpPr>
        <p:spPr>
          <a:xfrm>
            <a:off x="5329722"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821865"/>
            <a:ext cx="214402" cy="190103"/>
          </a:xfrm>
          <a:prstGeom prst="rect">
            <a:avLst/>
          </a:prstGeom>
          <a:solidFill>
            <a:srgbClr val="0F4B90"/>
          </a:solidFill>
        </p:spPr>
      </p:pic>
      <p:sp>
        <p:nvSpPr>
          <p:cNvPr id="170" name="Oval 169"/>
          <p:cNvSpPr/>
          <p:nvPr/>
        </p:nvSpPr>
        <p:spPr>
          <a:xfrm>
            <a:off x="5741436"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814307"/>
            <a:ext cx="214402" cy="190103"/>
          </a:xfrm>
          <a:prstGeom prst="rect">
            <a:avLst/>
          </a:prstGeom>
          <a:solidFill>
            <a:srgbClr val="0F4B90"/>
          </a:solidFill>
        </p:spPr>
      </p:pic>
      <p:sp>
        <p:nvSpPr>
          <p:cNvPr id="172" name="Oval 171"/>
          <p:cNvSpPr/>
          <p:nvPr/>
        </p:nvSpPr>
        <p:spPr>
          <a:xfrm>
            <a:off x="1943865" y="519152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1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281311"/>
            <a:ext cx="214402" cy="190103"/>
          </a:xfrm>
          <a:prstGeom prst="rect">
            <a:avLst/>
          </a:prstGeom>
          <a:solidFill>
            <a:srgbClr val="0F4B90"/>
          </a:solidFill>
        </p:spPr>
      </p:pic>
      <p:sp>
        <p:nvSpPr>
          <p:cNvPr id="174" name="Oval 173"/>
          <p:cNvSpPr/>
          <p:nvPr/>
        </p:nvSpPr>
        <p:spPr>
          <a:xfrm>
            <a:off x="2361967" y="519198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281776"/>
            <a:ext cx="214402" cy="190103"/>
          </a:xfrm>
          <a:prstGeom prst="rect">
            <a:avLst/>
          </a:prstGeom>
          <a:solidFill>
            <a:srgbClr val="0F4B90"/>
          </a:solidFill>
        </p:spPr>
      </p:pic>
      <p:sp>
        <p:nvSpPr>
          <p:cNvPr id="176" name="Oval 175"/>
          <p:cNvSpPr/>
          <p:nvPr/>
        </p:nvSpPr>
        <p:spPr>
          <a:xfrm>
            <a:off x="278645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278847"/>
            <a:ext cx="214402" cy="190103"/>
          </a:xfrm>
          <a:prstGeom prst="rect">
            <a:avLst/>
          </a:prstGeom>
          <a:solidFill>
            <a:srgbClr val="0F4B90"/>
          </a:solidFill>
        </p:spPr>
      </p:pic>
      <p:sp>
        <p:nvSpPr>
          <p:cNvPr id="178" name="Oval 177"/>
          <p:cNvSpPr/>
          <p:nvPr/>
        </p:nvSpPr>
        <p:spPr>
          <a:xfrm>
            <a:off x="321094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278847"/>
            <a:ext cx="214402" cy="190103"/>
          </a:xfrm>
          <a:prstGeom prst="rect">
            <a:avLst/>
          </a:prstGeom>
          <a:solidFill>
            <a:srgbClr val="0F4B90"/>
          </a:solidFill>
        </p:spPr>
      </p:pic>
      <p:sp>
        <p:nvSpPr>
          <p:cNvPr id="180" name="Oval 179"/>
          <p:cNvSpPr/>
          <p:nvPr/>
        </p:nvSpPr>
        <p:spPr>
          <a:xfrm>
            <a:off x="3629049" y="519858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288372"/>
            <a:ext cx="214402" cy="190103"/>
          </a:xfrm>
          <a:prstGeom prst="rect">
            <a:avLst/>
          </a:prstGeom>
          <a:solidFill>
            <a:srgbClr val="0F4B90"/>
          </a:solidFill>
        </p:spPr>
      </p:pic>
      <p:sp>
        <p:nvSpPr>
          <p:cNvPr id="182" name="Oval 181"/>
          <p:cNvSpPr/>
          <p:nvPr/>
        </p:nvSpPr>
        <p:spPr>
          <a:xfrm>
            <a:off x="4059503"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1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286405"/>
            <a:ext cx="214402" cy="190103"/>
          </a:xfrm>
          <a:prstGeom prst="rect">
            <a:avLst/>
          </a:prstGeom>
          <a:solidFill>
            <a:srgbClr val="0F4B90"/>
          </a:solidFill>
        </p:spPr>
      </p:pic>
      <p:sp>
        <p:nvSpPr>
          <p:cNvPr id="184" name="Oval 183"/>
          <p:cNvSpPr/>
          <p:nvPr/>
        </p:nvSpPr>
        <p:spPr>
          <a:xfrm>
            <a:off x="4490381"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286405"/>
            <a:ext cx="214402" cy="190103"/>
          </a:xfrm>
          <a:prstGeom prst="rect">
            <a:avLst/>
          </a:prstGeom>
          <a:solidFill>
            <a:srgbClr val="0F4B90"/>
          </a:solidFill>
        </p:spPr>
      </p:pic>
      <p:sp>
        <p:nvSpPr>
          <p:cNvPr id="186" name="Oval 185"/>
          <p:cNvSpPr/>
          <p:nvPr/>
        </p:nvSpPr>
        <p:spPr>
          <a:xfrm>
            <a:off x="4902095"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Picture 1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278847"/>
            <a:ext cx="214402" cy="190103"/>
          </a:xfrm>
          <a:prstGeom prst="rect">
            <a:avLst/>
          </a:prstGeom>
          <a:solidFill>
            <a:srgbClr val="0F4B90"/>
          </a:solidFill>
        </p:spPr>
      </p:pic>
      <p:sp>
        <p:nvSpPr>
          <p:cNvPr id="188" name="Oval 187"/>
          <p:cNvSpPr/>
          <p:nvPr/>
        </p:nvSpPr>
        <p:spPr>
          <a:xfrm>
            <a:off x="5320197"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286405"/>
            <a:ext cx="214402" cy="190103"/>
          </a:xfrm>
          <a:prstGeom prst="rect">
            <a:avLst/>
          </a:prstGeom>
          <a:solidFill>
            <a:srgbClr val="0F4B90"/>
          </a:solidFill>
        </p:spPr>
      </p:pic>
      <p:sp>
        <p:nvSpPr>
          <p:cNvPr id="190" name="Oval 189"/>
          <p:cNvSpPr/>
          <p:nvPr/>
        </p:nvSpPr>
        <p:spPr>
          <a:xfrm>
            <a:off x="5731911"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1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278847"/>
            <a:ext cx="214402" cy="190103"/>
          </a:xfrm>
          <a:prstGeom prst="rect">
            <a:avLst/>
          </a:prstGeom>
          <a:solidFill>
            <a:srgbClr val="0F4B90"/>
          </a:solidFill>
        </p:spPr>
      </p:pic>
      <p:sp>
        <p:nvSpPr>
          <p:cNvPr id="192" name="Oval 191"/>
          <p:cNvSpPr/>
          <p:nvPr/>
        </p:nvSpPr>
        <p:spPr>
          <a:xfrm>
            <a:off x="1943865" y="562967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719461"/>
            <a:ext cx="214402" cy="190103"/>
          </a:xfrm>
          <a:prstGeom prst="rect">
            <a:avLst/>
          </a:prstGeom>
          <a:solidFill>
            <a:srgbClr val="0F4B90"/>
          </a:solidFill>
        </p:spPr>
      </p:pic>
      <p:sp>
        <p:nvSpPr>
          <p:cNvPr id="194" name="Oval 193"/>
          <p:cNvSpPr/>
          <p:nvPr/>
        </p:nvSpPr>
        <p:spPr>
          <a:xfrm>
            <a:off x="2361967" y="563013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719926"/>
            <a:ext cx="214402" cy="190103"/>
          </a:xfrm>
          <a:prstGeom prst="rect">
            <a:avLst/>
          </a:prstGeom>
          <a:solidFill>
            <a:srgbClr val="0F4B90"/>
          </a:solidFill>
        </p:spPr>
      </p:pic>
      <p:sp>
        <p:nvSpPr>
          <p:cNvPr id="196" name="Oval 195"/>
          <p:cNvSpPr/>
          <p:nvPr/>
        </p:nvSpPr>
        <p:spPr>
          <a:xfrm>
            <a:off x="278645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Picture 1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716997"/>
            <a:ext cx="214402" cy="190103"/>
          </a:xfrm>
          <a:prstGeom prst="rect">
            <a:avLst/>
          </a:prstGeom>
          <a:solidFill>
            <a:srgbClr val="0F4B90"/>
          </a:solidFill>
        </p:spPr>
      </p:pic>
      <p:sp>
        <p:nvSpPr>
          <p:cNvPr id="198" name="Oval 197"/>
          <p:cNvSpPr/>
          <p:nvPr/>
        </p:nvSpPr>
        <p:spPr>
          <a:xfrm>
            <a:off x="321094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Picture 1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716997"/>
            <a:ext cx="214402" cy="190103"/>
          </a:xfrm>
          <a:prstGeom prst="rect">
            <a:avLst/>
          </a:prstGeom>
          <a:solidFill>
            <a:srgbClr val="0F4B90"/>
          </a:solidFill>
        </p:spPr>
      </p:pic>
      <p:sp>
        <p:nvSpPr>
          <p:cNvPr id="200" name="Oval 199"/>
          <p:cNvSpPr/>
          <p:nvPr/>
        </p:nvSpPr>
        <p:spPr>
          <a:xfrm>
            <a:off x="3629049" y="563673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726522"/>
            <a:ext cx="214402" cy="190103"/>
          </a:xfrm>
          <a:prstGeom prst="rect">
            <a:avLst/>
          </a:prstGeom>
          <a:solidFill>
            <a:srgbClr val="0F4B90"/>
          </a:solidFill>
        </p:spPr>
      </p:pic>
      <p:sp>
        <p:nvSpPr>
          <p:cNvPr id="202" name="Oval 201"/>
          <p:cNvSpPr/>
          <p:nvPr/>
        </p:nvSpPr>
        <p:spPr>
          <a:xfrm>
            <a:off x="4059503"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724555"/>
            <a:ext cx="214402" cy="190103"/>
          </a:xfrm>
          <a:prstGeom prst="rect">
            <a:avLst/>
          </a:prstGeom>
          <a:solidFill>
            <a:srgbClr val="0F4B90"/>
          </a:solidFill>
        </p:spPr>
      </p:pic>
      <p:sp>
        <p:nvSpPr>
          <p:cNvPr id="204" name="Oval 203"/>
          <p:cNvSpPr/>
          <p:nvPr/>
        </p:nvSpPr>
        <p:spPr>
          <a:xfrm>
            <a:off x="4490381"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724555"/>
            <a:ext cx="214402" cy="190103"/>
          </a:xfrm>
          <a:prstGeom prst="rect">
            <a:avLst/>
          </a:prstGeom>
          <a:solidFill>
            <a:srgbClr val="0F4B90"/>
          </a:solidFill>
        </p:spPr>
      </p:pic>
      <p:sp>
        <p:nvSpPr>
          <p:cNvPr id="206" name="Oval 205"/>
          <p:cNvSpPr/>
          <p:nvPr/>
        </p:nvSpPr>
        <p:spPr>
          <a:xfrm>
            <a:off x="4902095"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716997"/>
            <a:ext cx="214402" cy="190103"/>
          </a:xfrm>
          <a:prstGeom prst="rect">
            <a:avLst/>
          </a:prstGeom>
          <a:solidFill>
            <a:srgbClr val="0F4B90"/>
          </a:solidFill>
        </p:spPr>
      </p:pic>
      <p:sp>
        <p:nvSpPr>
          <p:cNvPr id="208" name="Oval 207"/>
          <p:cNvSpPr/>
          <p:nvPr/>
        </p:nvSpPr>
        <p:spPr>
          <a:xfrm>
            <a:off x="5320197"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724555"/>
            <a:ext cx="214402" cy="190103"/>
          </a:xfrm>
          <a:prstGeom prst="rect">
            <a:avLst/>
          </a:prstGeom>
          <a:solidFill>
            <a:srgbClr val="0F4B90"/>
          </a:solidFill>
        </p:spPr>
      </p:pic>
      <p:sp>
        <p:nvSpPr>
          <p:cNvPr id="210" name="Oval 209"/>
          <p:cNvSpPr/>
          <p:nvPr/>
        </p:nvSpPr>
        <p:spPr>
          <a:xfrm>
            <a:off x="5731911"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716997"/>
            <a:ext cx="214402" cy="190103"/>
          </a:xfrm>
          <a:prstGeom prst="rect">
            <a:avLst/>
          </a:prstGeom>
          <a:solidFill>
            <a:srgbClr val="0F4B90"/>
          </a:solidFill>
        </p:spPr>
      </p:pic>
      <p:sp>
        <p:nvSpPr>
          <p:cNvPr id="212" name="Rectangle 211"/>
          <p:cNvSpPr/>
          <p:nvPr/>
        </p:nvSpPr>
        <p:spPr>
          <a:xfrm>
            <a:off x="7147899" y="1460399"/>
            <a:ext cx="4825025" cy="2800767"/>
          </a:xfrm>
          <a:prstGeom prst="rect">
            <a:avLst/>
          </a:prstGeom>
          <a:noFill/>
          <a:ln>
            <a:noFill/>
          </a:ln>
        </p:spPr>
        <p:txBody>
          <a:bodyPr wrap="square">
            <a:spAutoFit/>
          </a:bodyPr>
          <a:lstStyle/>
          <a:p>
            <a:r>
              <a:rPr lang="en-US" sz="4400" b="1">
                <a:solidFill>
                  <a:srgbClr val="556774"/>
                </a:solidFill>
                <a:latin typeface="Arial" panose="020B0604020202020204" pitchFamily="34" charset="0"/>
                <a:ea typeface="Fedra Sans Condensed Std Book" charset="0"/>
                <a:cs typeface="Arial" panose="020B0604020202020204" pitchFamily="34" charset="0"/>
              </a:rPr>
              <a:t>7% of men</a:t>
            </a:r>
            <a:r>
              <a:rPr lang="en-US" sz="4400">
                <a:solidFill>
                  <a:srgbClr val="556774"/>
                </a:solidFill>
                <a:latin typeface="Arial" panose="020B0604020202020204" pitchFamily="34" charset="0"/>
                <a:ea typeface="Fedra Sans Condensed Std Book" charset="0"/>
                <a:cs typeface="Arial" panose="020B0604020202020204" pitchFamily="34" charset="0"/>
              </a:rPr>
              <a:t> will experience sexual violence while in college.</a:t>
            </a:r>
            <a:endParaRPr lang="en-US" sz="4400"/>
          </a:p>
        </p:txBody>
      </p:sp>
      <p:sp>
        <p:nvSpPr>
          <p:cNvPr id="213" name="Rectangle 212"/>
          <p:cNvSpPr/>
          <p:nvPr/>
        </p:nvSpPr>
        <p:spPr>
          <a:xfrm>
            <a:off x="1902395" y="6234453"/>
            <a:ext cx="4075128" cy="400110"/>
          </a:xfrm>
          <a:prstGeom prst="rect">
            <a:avLst/>
          </a:prstGeom>
        </p:spPr>
        <p:txBody>
          <a:bodyPr wrap="square">
            <a:spAutoFit/>
          </a:bodyPr>
          <a:lstStyle/>
          <a:p>
            <a:r>
              <a:rPr lang="en-US" sz="1000">
                <a:solidFill>
                  <a:srgbClr val="556774"/>
                </a:solidFill>
                <a:latin typeface="Arial" panose="020B0604020202020204" pitchFamily="34" charset="0"/>
                <a:cs typeface="Arial" panose="020B0604020202020204" pitchFamily="34" charset="0"/>
              </a:rPr>
              <a:t>Source: The National Intimate Partner and Sexual Violence Survey (2018): 2015 Data Brief. </a:t>
            </a:r>
          </a:p>
        </p:txBody>
      </p:sp>
      <p:sp>
        <p:nvSpPr>
          <p:cNvPr id="216" name="TextBox 215"/>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lumMod val="50000"/>
                  </a:schemeClr>
                </a:solidFill>
                <a:latin typeface="Arial Bold"/>
                <a:cs typeface="Arial Bold"/>
              </a:rPr>
              <a:t>13</a:t>
            </a:r>
            <a:endParaRPr lang="en-US" sz="2400" b="1">
              <a:solidFill>
                <a:schemeClr val="bg1">
                  <a:lumMod val="50000"/>
                </a:schemeClr>
              </a:solidFill>
              <a:latin typeface="Arial Bold" panose="020B0704020202020204" pitchFamily="34" charset="0"/>
              <a:cs typeface="Arial Bold" panose="020B0704020202020204" pitchFamily="34" charset="0"/>
            </a:endParaRPr>
          </a:p>
        </p:txBody>
      </p:sp>
      <p:pic>
        <p:nvPicPr>
          <p:cNvPr id="3" name="Picture 3">
            <a:extLst>
              <a:ext uri="{FF2B5EF4-FFF2-40B4-BE49-F238E27FC236}">
                <a16:creationId xmlns:a16="http://schemas.microsoft.com/office/drawing/2014/main" id="{1CBE7813-83FA-474E-BC24-A89BE47E2428}"/>
              </a:ext>
            </a:extLst>
          </p:cNvPr>
          <p:cNvPicPr>
            <a:picLocks noChangeAspect="1"/>
          </p:cNvPicPr>
          <p:nvPr/>
        </p:nvPicPr>
        <p:blipFill>
          <a:blip r:embed="rId4"/>
          <a:stretch>
            <a:fillRect/>
          </a:stretch>
        </p:blipFill>
        <p:spPr>
          <a:xfrm>
            <a:off x="9910852" y="5264720"/>
            <a:ext cx="1543050" cy="1590675"/>
          </a:xfrm>
          <a:prstGeom prst="rect">
            <a:avLst/>
          </a:prstGeom>
        </p:spPr>
      </p:pic>
    </p:spTree>
    <p:extLst>
      <p:ext uri="{BB962C8B-B14F-4D97-AF65-F5344CB8AC3E}">
        <p14:creationId xmlns:p14="http://schemas.microsoft.com/office/powerpoint/2010/main" val="33246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SEXUAL VIOLENCE IN OUR COMMUNITY</a:t>
            </a:r>
          </a:p>
        </p:txBody>
      </p:sp>
      <p:sp>
        <p:nvSpPr>
          <p:cNvPr id="10" name="Oval 9"/>
          <p:cNvSpPr/>
          <p:nvPr/>
        </p:nvSpPr>
        <p:spPr>
          <a:xfrm>
            <a:off x="1943865" y="146731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557104"/>
            <a:ext cx="214402" cy="190103"/>
          </a:xfrm>
          <a:prstGeom prst="rect">
            <a:avLst/>
          </a:prstGeom>
          <a:solidFill>
            <a:srgbClr val="FF0000"/>
          </a:solidFill>
          <a:ln>
            <a:solidFill>
              <a:srgbClr val="FF0000"/>
            </a:solidFill>
          </a:ln>
        </p:spPr>
      </p:pic>
      <p:sp>
        <p:nvSpPr>
          <p:cNvPr id="14" name="Oval 13"/>
          <p:cNvSpPr/>
          <p:nvPr/>
        </p:nvSpPr>
        <p:spPr>
          <a:xfrm>
            <a:off x="2361967" y="146778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557569"/>
            <a:ext cx="214402" cy="190103"/>
          </a:xfrm>
          <a:prstGeom prst="rect">
            <a:avLst/>
          </a:prstGeom>
          <a:solidFill>
            <a:srgbClr val="FF0000"/>
          </a:solidFill>
          <a:ln>
            <a:solidFill>
              <a:srgbClr val="FF0000"/>
            </a:solidFill>
          </a:ln>
        </p:spPr>
      </p:pic>
      <p:sp>
        <p:nvSpPr>
          <p:cNvPr id="16" name="Oval 15"/>
          <p:cNvSpPr/>
          <p:nvPr/>
        </p:nvSpPr>
        <p:spPr>
          <a:xfrm>
            <a:off x="278645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554640"/>
            <a:ext cx="214402" cy="190103"/>
          </a:xfrm>
          <a:prstGeom prst="rect">
            <a:avLst/>
          </a:prstGeom>
          <a:solidFill>
            <a:srgbClr val="FF0000"/>
          </a:solidFill>
          <a:ln>
            <a:solidFill>
              <a:srgbClr val="FF0000"/>
            </a:solidFill>
          </a:ln>
        </p:spPr>
      </p:pic>
      <p:sp>
        <p:nvSpPr>
          <p:cNvPr id="18" name="Oval 17"/>
          <p:cNvSpPr/>
          <p:nvPr/>
        </p:nvSpPr>
        <p:spPr>
          <a:xfrm>
            <a:off x="321094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554640"/>
            <a:ext cx="214402" cy="190103"/>
          </a:xfrm>
          <a:prstGeom prst="rect">
            <a:avLst/>
          </a:prstGeom>
          <a:solidFill>
            <a:srgbClr val="FF0000"/>
          </a:solidFill>
          <a:ln>
            <a:solidFill>
              <a:srgbClr val="FF0000"/>
            </a:solidFill>
          </a:ln>
        </p:spPr>
      </p:pic>
      <p:sp>
        <p:nvSpPr>
          <p:cNvPr id="20" name="Oval 19"/>
          <p:cNvSpPr/>
          <p:nvPr/>
        </p:nvSpPr>
        <p:spPr>
          <a:xfrm>
            <a:off x="3629049"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554640"/>
            <a:ext cx="214402" cy="190103"/>
          </a:xfrm>
          <a:prstGeom prst="rect">
            <a:avLst/>
          </a:prstGeom>
          <a:solidFill>
            <a:srgbClr val="FF0000"/>
          </a:solidFill>
          <a:ln>
            <a:solidFill>
              <a:srgbClr val="FF0000"/>
            </a:solidFill>
          </a:ln>
        </p:spPr>
      </p:pic>
      <p:sp>
        <p:nvSpPr>
          <p:cNvPr id="22" name="Oval 21"/>
          <p:cNvSpPr/>
          <p:nvPr/>
        </p:nvSpPr>
        <p:spPr>
          <a:xfrm>
            <a:off x="4059503"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1562198"/>
            <a:ext cx="214402" cy="190103"/>
          </a:xfrm>
          <a:prstGeom prst="rect">
            <a:avLst/>
          </a:prstGeom>
          <a:solidFill>
            <a:srgbClr val="FF0000"/>
          </a:solidFill>
          <a:ln>
            <a:solidFill>
              <a:srgbClr val="FF0000"/>
            </a:solidFill>
          </a:ln>
        </p:spPr>
      </p:pic>
      <p:sp>
        <p:nvSpPr>
          <p:cNvPr id="24" name="Oval 23"/>
          <p:cNvSpPr/>
          <p:nvPr/>
        </p:nvSpPr>
        <p:spPr>
          <a:xfrm>
            <a:off x="4490381"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1562198"/>
            <a:ext cx="214402" cy="190103"/>
          </a:xfrm>
          <a:prstGeom prst="rect">
            <a:avLst/>
          </a:prstGeom>
          <a:solidFill>
            <a:srgbClr val="FF0000"/>
          </a:solidFill>
          <a:ln>
            <a:solidFill>
              <a:srgbClr val="FF0000"/>
            </a:solidFill>
          </a:ln>
        </p:spPr>
      </p:pic>
      <p:sp>
        <p:nvSpPr>
          <p:cNvPr id="26" name="Oval 25"/>
          <p:cNvSpPr/>
          <p:nvPr/>
        </p:nvSpPr>
        <p:spPr>
          <a:xfrm>
            <a:off x="4902095" y="146485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554640"/>
            <a:ext cx="214402" cy="190103"/>
          </a:xfrm>
          <a:prstGeom prst="rect">
            <a:avLst/>
          </a:prstGeom>
          <a:solidFill>
            <a:srgbClr val="0F4B90"/>
          </a:solidFill>
          <a:ln>
            <a:solidFill>
              <a:srgbClr val="0F4B90"/>
            </a:solidFill>
          </a:ln>
        </p:spPr>
      </p:pic>
      <p:sp>
        <p:nvSpPr>
          <p:cNvPr id="28" name="Oval 27"/>
          <p:cNvSpPr/>
          <p:nvPr/>
        </p:nvSpPr>
        <p:spPr>
          <a:xfrm>
            <a:off x="5320197" y="1472409"/>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1562198"/>
            <a:ext cx="214402" cy="190103"/>
          </a:xfrm>
          <a:prstGeom prst="rect">
            <a:avLst/>
          </a:prstGeom>
          <a:solidFill>
            <a:srgbClr val="0F4B90"/>
          </a:solidFill>
          <a:ln>
            <a:solidFill>
              <a:srgbClr val="0F4B90"/>
            </a:solidFill>
          </a:ln>
        </p:spPr>
      </p:pic>
      <p:sp>
        <p:nvSpPr>
          <p:cNvPr id="30" name="Oval 29"/>
          <p:cNvSpPr/>
          <p:nvPr/>
        </p:nvSpPr>
        <p:spPr>
          <a:xfrm>
            <a:off x="5731911" y="146485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554640"/>
            <a:ext cx="214402" cy="190103"/>
          </a:xfrm>
          <a:prstGeom prst="rect">
            <a:avLst/>
          </a:prstGeom>
          <a:solidFill>
            <a:srgbClr val="0F4B90"/>
          </a:solidFill>
          <a:ln>
            <a:solidFill>
              <a:srgbClr val="0F4B90"/>
            </a:solidFill>
          </a:ln>
        </p:spPr>
      </p:pic>
      <p:sp>
        <p:nvSpPr>
          <p:cNvPr id="32" name="Oval 31"/>
          <p:cNvSpPr/>
          <p:nvPr/>
        </p:nvSpPr>
        <p:spPr>
          <a:xfrm>
            <a:off x="1943865" y="1905465"/>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995254"/>
            <a:ext cx="214402" cy="190103"/>
          </a:xfrm>
          <a:prstGeom prst="rect">
            <a:avLst/>
          </a:prstGeom>
          <a:solidFill>
            <a:srgbClr val="0F4B90"/>
          </a:solidFill>
          <a:ln>
            <a:solidFill>
              <a:srgbClr val="0F4B90"/>
            </a:solidFill>
          </a:ln>
        </p:spPr>
      </p:pic>
      <p:sp>
        <p:nvSpPr>
          <p:cNvPr id="34" name="Oval 33"/>
          <p:cNvSpPr/>
          <p:nvPr/>
        </p:nvSpPr>
        <p:spPr>
          <a:xfrm>
            <a:off x="2361967" y="190593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995719"/>
            <a:ext cx="214402" cy="190103"/>
          </a:xfrm>
          <a:prstGeom prst="rect">
            <a:avLst/>
          </a:prstGeom>
          <a:solidFill>
            <a:srgbClr val="0F4B90"/>
          </a:solidFill>
          <a:ln>
            <a:solidFill>
              <a:srgbClr val="0F4B90"/>
            </a:solidFill>
          </a:ln>
        </p:spPr>
      </p:pic>
      <p:sp>
        <p:nvSpPr>
          <p:cNvPr id="36" name="Oval 35"/>
          <p:cNvSpPr/>
          <p:nvPr/>
        </p:nvSpPr>
        <p:spPr>
          <a:xfrm>
            <a:off x="2786457"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992790"/>
            <a:ext cx="214402" cy="190103"/>
          </a:xfrm>
          <a:prstGeom prst="rect">
            <a:avLst/>
          </a:prstGeom>
          <a:solidFill>
            <a:srgbClr val="0F4B90"/>
          </a:solidFill>
          <a:ln>
            <a:solidFill>
              <a:srgbClr val="0F4B90"/>
            </a:solidFill>
          </a:ln>
        </p:spPr>
      </p:pic>
      <p:sp>
        <p:nvSpPr>
          <p:cNvPr id="38" name="Oval 37"/>
          <p:cNvSpPr/>
          <p:nvPr/>
        </p:nvSpPr>
        <p:spPr>
          <a:xfrm>
            <a:off x="3210947"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992790"/>
            <a:ext cx="214402" cy="190103"/>
          </a:xfrm>
          <a:prstGeom prst="rect">
            <a:avLst/>
          </a:prstGeom>
          <a:solidFill>
            <a:srgbClr val="0F4B90"/>
          </a:solidFill>
          <a:ln>
            <a:solidFill>
              <a:srgbClr val="0F4B90"/>
            </a:solidFill>
          </a:ln>
        </p:spPr>
      </p:pic>
      <p:sp>
        <p:nvSpPr>
          <p:cNvPr id="40" name="Oval 39"/>
          <p:cNvSpPr/>
          <p:nvPr/>
        </p:nvSpPr>
        <p:spPr>
          <a:xfrm>
            <a:off x="3629049"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992790"/>
            <a:ext cx="214402" cy="190103"/>
          </a:xfrm>
          <a:prstGeom prst="rect">
            <a:avLst/>
          </a:prstGeom>
          <a:solidFill>
            <a:srgbClr val="0F4B90"/>
          </a:solidFill>
          <a:ln>
            <a:solidFill>
              <a:srgbClr val="0F4B90"/>
            </a:solidFill>
          </a:ln>
        </p:spPr>
      </p:pic>
      <p:sp>
        <p:nvSpPr>
          <p:cNvPr id="42" name="Oval 41"/>
          <p:cNvSpPr/>
          <p:nvPr/>
        </p:nvSpPr>
        <p:spPr>
          <a:xfrm>
            <a:off x="4059503" y="1910559"/>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2000348"/>
            <a:ext cx="214402" cy="190103"/>
          </a:xfrm>
          <a:prstGeom prst="rect">
            <a:avLst/>
          </a:prstGeom>
          <a:solidFill>
            <a:srgbClr val="0F4B90"/>
          </a:solidFill>
          <a:ln>
            <a:solidFill>
              <a:srgbClr val="0F4B90"/>
            </a:solidFill>
          </a:ln>
        </p:spPr>
      </p:pic>
      <p:sp>
        <p:nvSpPr>
          <p:cNvPr id="44" name="Oval 43"/>
          <p:cNvSpPr/>
          <p:nvPr/>
        </p:nvSpPr>
        <p:spPr>
          <a:xfrm>
            <a:off x="4490381" y="1910559"/>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2000348"/>
            <a:ext cx="214402" cy="190103"/>
          </a:xfrm>
          <a:prstGeom prst="rect">
            <a:avLst/>
          </a:prstGeom>
          <a:solidFill>
            <a:srgbClr val="0F4B90"/>
          </a:solidFill>
          <a:ln>
            <a:solidFill>
              <a:srgbClr val="0F4B90"/>
            </a:solidFill>
          </a:ln>
        </p:spPr>
      </p:pic>
      <p:sp>
        <p:nvSpPr>
          <p:cNvPr id="46" name="Oval 45"/>
          <p:cNvSpPr/>
          <p:nvPr/>
        </p:nvSpPr>
        <p:spPr>
          <a:xfrm>
            <a:off x="4902095"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992790"/>
            <a:ext cx="214402" cy="190103"/>
          </a:xfrm>
          <a:prstGeom prst="rect">
            <a:avLst/>
          </a:prstGeom>
          <a:solidFill>
            <a:srgbClr val="0F4B90"/>
          </a:solidFill>
          <a:ln>
            <a:solidFill>
              <a:srgbClr val="0F4B90"/>
            </a:solidFill>
          </a:ln>
        </p:spPr>
      </p:pic>
      <p:sp>
        <p:nvSpPr>
          <p:cNvPr id="48" name="Oval 47"/>
          <p:cNvSpPr/>
          <p:nvPr/>
        </p:nvSpPr>
        <p:spPr>
          <a:xfrm>
            <a:off x="5320197" y="1910559"/>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2000348"/>
            <a:ext cx="214402" cy="190103"/>
          </a:xfrm>
          <a:prstGeom prst="rect">
            <a:avLst/>
          </a:prstGeom>
          <a:solidFill>
            <a:srgbClr val="0F4B90"/>
          </a:solidFill>
          <a:ln>
            <a:solidFill>
              <a:srgbClr val="0F4B90"/>
            </a:solidFill>
          </a:ln>
        </p:spPr>
      </p:pic>
      <p:sp>
        <p:nvSpPr>
          <p:cNvPr id="50" name="Oval 49"/>
          <p:cNvSpPr/>
          <p:nvPr/>
        </p:nvSpPr>
        <p:spPr>
          <a:xfrm>
            <a:off x="5731911"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992790"/>
            <a:ext cx="214402" cy="190103"/>
          </a:xfrm>
          <a:prstGeom prst="rect">
            <a:avLst/>
          </a:prstGeom>
          <a:solidFill>
            <a:srgbClr val="0F4B90"/>
          </a:solidFill>
          <a:ln>
            <a:solidFill>
              <a:srgbClr val="0F4B90"/>
            </a:solidFill>
          </a:ln>
        </p:spPr>
      </p:pic>
      <p:sp>
        <p:nvSpPr>
          <p:cNvPr id="52" name="Oval 51"/>
          <p:cNvSpPr/>
          <p:nvPr/>
        </p:nvSpPr>
        <p:spPr>
          <a:xfrm>
            <a:off x="1953390" y="237219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461979"/>
            <a:ext cx="214402" cy="190103"/>
          </a:xfrm>
          <a:prstGeom prst="rect">
            <a:avLst/>
          </a:prstGeom>
          <a:solidFill>
            <a:srgbClr val="0F4B90"/>
          </a:solidFill>
          <a:ln>
            <a:solidFill>
              <a:srgbClr val="0F4B90"/>
            </a:solidFill>
          </a:ln>
        </p:spPr>
      </p:pic>
      <p:sp>
        <p:nvSpPr>
          <p:cNvPr id="54" name="Oval 53"/>
          <p:cNvSpPr/>
          <p:nvPr/>
        </p:nvSpPr>
        <p:spPr>
          <a:xfrm>
            <a:off x="2371492" y="2372655"/>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462444"/>
            <a:ext cx="214402" cy="190103"/>
          </a:xfrm>
          <a:prstGeom prst="rect">
            <a:avLst/>
          </a:prstGeom>
          <a:solidFill>
            <a:srgbClr val="0F4B90"/>
          </a:solidFill>
          <a:ln>
            <a:solidFill>
              <a:srgbClr val="0F4B90"/>
            </a:solidFill>
          </a:ln>
        </p:spPr>
      </p:pic>
      <p:sp>
        <p:nvSpPr>
          <p:cNvPr id="56" name="Oval 55"/>
          <p:cNvSpPr/>
          <p:nvPr/>
        </p:nvSpPr>
        <p:spPr>
          <a:xfrm>
            <a:off x="2795982" y="236972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459515"/>
            <a:ext cx="214402" cy="190103"/>
          </a:xfrm>
          <a:prstGeom prst="rect">
            <a:avLst/>
          </a:prstGeom>
          <a:solidFill>
            <a:srgbClr val="0F4B90"/>
          </a:solidFill>
          <a:ln>
            <a:solidFill>
              <a:srgbClr val="0F4B90"/>
            </a:solidFill>
          </a:ln>
        </p:spPr>
      </p:pic>
      <p:sp>
        <p:nvSpPr>
          <p:cNvPr id="58" name="Oval 57"/>
          <p:cNvSpPr/>
          <p:nvPr/>
        </p:nvSpPr>
        <p:spPr>
          <a:xfrm>
            <a:off x="3220472" y="236972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459515"/>
            <a:ext cx="214402" cy="190103"/>
          </a:xfrm>
          <a:prstGeom prst="rect">
            <a:avLst/>
          </a:prstGeom>
          <a:solidFill>
            <a:srgbClr val="0F4B90"/>
          </a:solidFill>
          <a:ln>
            <a:solidFill>
              <a:srgbClr val="0F4B90"/>
            </a:solidFill>
          </a:ln>
        </p:spPr>
      </p:pic>
      <p:sp>
        <p:nvSpPr>
          <p:cNvPr id="60" name="Oval 59"/>
          <p:cNvSpPr/>
          <p:nvPr/>
        </p:nvSpPr>
        <p:spPr>
          <a:xfrm>
            <a:off x="3638574" y="237925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469040"/>
            <a:ext cx="214402" cy="190103"/>
          </a:xfrm>
          <a:prstGeom prst="rect">
            <a:avLst/>
          </a:prstGeom>
          <a:solidFill>
            <a:srgbClr val="0F4B90"/>
          </a:solidFill>
          <a:ln>
            <a:solidFill>
              <a:srgbClr val="0F4B90"/>
            </a:solidFill>
          </a:ln>
        </p:spPr>
      </p:pic>
      <p:sp>
        <p:nvSpPr>
          <p:cNvPr id="62" name="Oval 61"/>
          <p:cNvSpPr/>
          <p:nvPr/>
        </p:nvSpPr>
        <p:spPr>
          <a:xfrm>
            <a:off x="4069028" y="237728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467073"/>
            <a:ext cx="214402" cy="190103"/>
          </a:xfrm>
          <a:prstGeom prst="rect">
            <a:avLst/>
          </a:prstGeom>
          <a:solidFill>
            <a:srgbClr val="0F4B90"/>
          </a:solidFill>
          <a:ln>
            <a:solidFill>
              <a:srgbClr val="0F4B90"/>
            </a:solidFill>
          </a:ln>
        </p:spPr>
      </p:pic>
      <p:sp>
        <p:nvSpPr>
          <p:cNvPr id="64" name="Oval 63"/>
          <p:cNvSpPr/>
          <p:nvPr/>
        </p:nvSpPr>
        <p:spPr>
          <a:xfrm>
            <a:off x="4499906" y="237728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467073"/>
            <a:ext cx="214402" cy="190103"/>
          </a:xfrm>
          <a:prstGeom prst="rect">
            <a:avLst/>
          </a:prstGeom>
          <a:solidFill>
            <a:srgbClr val="0F4B90"/>
          </a:solidFill>
          <a:ln>
            <a:solidFill>
              <a:srgbClr val="0F4B90"/>
            </a:solidFill>
          </a:ln>
        </p:spPr>
      </p:pic>
      <p:sp>
        <p:nvSpPr>
          <p:cNvPr id="66" name="Oval 65"/>
          <p:cNvSpPr/>
          <p:nvPr/>
        </p:nvSpPr>
        <p:spPr>
          <a:xfrm>
            <a:off x="4911620" y="236972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459515"/>
            <a:ext cx="214402" cy="190103"/>
          </a:xfrm>
          <a:prstGeom prst="rect">
            <a:avLst/>
          </a:prstGeom>
          <a:solidFill>
            <a:srgbClr val="0F4B90"/>
          </a:solidFill>
          <a:ln>
            <a:solidFill>
              <a:srgbClr val="0F4B90"/>
            </a:solidFill>
          </a:ln>
        </p:spPr>
      </p:pic>
      <p:sp>
        <p:nvSpPr>
          <p:cNvPr id="68" name="Oval 67"/>
          <p:cNvSpPr/>
          <p:nvPr/>
        </p:nvSpPr>
        <p:spPr>
          <a:xfrm>
            <a:off x="5329722" y="237728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467073"/>
            <a:ext cx="214402" cy="190103"/>
          </a:xfrm>
          <a:prstGeom prst="rect">
            <a:avLst/>
          </a:prstGeom>
          <a:solidFill>
            <a:srgbClr val="0F4B90"/>
          </a:solidFill>
          <a:ln>
            <a:solidFill>
              <a:srgbClr val="0F4B90"/>
            </a:solidFill>
          </a:ln>
        </p:spPr>
      </p:pic>
      <p:sp>
        <p:nvSpPr>
          <p:cNvPr id="70" name="Oval 69"/>
          <p:cNvSpPr/>
          <p:nvPr/>
        </p:nvSpPr>
        <p:spPr>
          <a:xfrm>
            <a:off x="5741436" y="236972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459515"/>
            <a:ext cx="214402" cy="190103"/>
          </a:xfrm>
          <a:prstGeom prst="rect">
            <a:avLst/>
          </a:prstGeom>
          <a:solidFill>
            <a:srgbClr val="0F4B90"/>
          </a:solidFill>
          <a:ln>
            <a:solidFill>
              <a:srgbClr val="0F4B90"/>
            </a:solidFill>
          </a:ln>
        </p:spPr>
      </p:pic>
      <p:sp>
        <p:nvSpPr>
          <p:cNvPr id="72" name="Oval 71"/>
          <p:cNvSpPr/>
          <p:nvPr/>
        </p:nvSpPr>
        <p:spPr>
          <a:xfrm>
            <a:off x="1953390" y="281034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900129"/>
            <a:ext cx="214402" cy="190103"/>
          </a:xfrm>
          <a:prstGeom prst="rect">
            <a:avLst/>
          </a:prstGeom>
          <a:solidFill>
            <a:srgbClr val="0F4B90"/>
          </a:solidFill>
          <a:ln>
            <a:solidFill>
              <a:srgbClr val="0F4B90"/>
            </a:solidFill>
          </a:ln>
        </p:spPr>
      </p:pic>
      <p:sp>
        <p:nvSpPr>
          <p:cNvPr id="74" name="Oval 73"/>
          <p:cNvSpPr/>
          <p:nvPr/>
        </p:nvSpPr>
        <p:spPr>
          <a:xfrm>
            <a:off x="2371492" y="2810805"/>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900594"/>
            <a:ext cx="214402" cy="190103"/>
          </a:xfrm>
          <a:prstGeom prst="rect">
            <a:avLst/>
          </a:prstGeom>
          <a:solidFill>
            <a:srgbClr val="0F4B90"/>
          </a:solidFill>
          <a:ln>
            <a:solidFill>
              <a:srgbClr val="0F4B90"/>
            </a:solidFill>
          </a:ln>
        </p:spPr>
      </p:pic>
      <p:sp>
        <p:nvSpPr>
          <p:cNvPr id="76" name="Oval 75"/>
          <p:cNvSpPr/>
          <p:nvPr/>
        </p:nvSpPr>
        <p:spPr>
          <a:xfrm>
            <a:off x="2795982"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897665"/>
            <a:ext cx="214402" cy="190103"/>
          </a:xfrm>
          <a:prstGeom prst="rect">
            <a:avLst/>
          </a:prstGeom>
          <a:solidFill>
            <a:srgbClr val="0F4B90"/>
          </a:solidFill>
          <a:ln>
            <a:solidFill>
              <a:srgbClr val="0F4B90"/>
            </a:solidFill>
          </a:ln>
        </p:spPr>
      </p:pic>
      <p:sp>
        <p:nvSpPr>
          <p:cNvPr id="78" name="Oval 77"/>
          <p:cNvSpPr/>
          <p:nvPr/>
        </p:nvSpPr>
        <p:spPr>
          <a:xfrm>
            <a:off x="3220472"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897665"/>
            <a:ext cx="214402" cy="190103"/>
          </a:xfrm>
          <a:prstGeom prst="rect">
            <a:avLst/>
          </a:prstGeom>
          <a:solidFill>
            <a:srgbClr val="0F4B90"/>
          </a:solidFill>
          <a:ln>
            <a:solidFill>
              <a:srgbClr val="0F4B90"/>
            </a:solidFill>
          </a:ln>
        </p:spPr>
      </p:pic>
      <p:sp>
        <p:nvSpPr>
          <p:cNvPr id="80" name="Oval 79"/>
          <p:cNvSpPr/>
          <p:nvPr/>
        </p:nvSpPr>
        <p:spPr>
          <a:xfrm>
            <a:off x="3638574" y="28174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907190"/>
            <a:ext cx="214402" cy="190103"/>
          </a:xfrm>
          <a:prstGeom prst="rect">
            <a:avLst/>
          </a:prstGeom>
          <a:solidFill>
            <a:srgbClr val="0F4B90"/>
          </a:solidFill>
          <a:ln>
            <a:solidFill>
              <a:srgbClr val="0F4B90"/>
            </a:solidFill>
          </a:ln>
        </p:spPr>
      </p:pic>
      <p:sp>
        <p:nvSpPr>
          <p:cNvPr id="82" name="Oval 81"/>
          <p:cNvSpPr/>
          <p:nvPr/>
        </p:nvSpPr>
        <p:spPr>
          <a:xfrm>
            <a:off x="4069028" y="281543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905223"/>
            <a:ext cx="214402" cy="190103"/>
          </a:xfrm>
          <a:prstGeom prst="rect">
            <a:avLst/>
          </a:prstGeom>
          <a:solidFill>
            <a:srgbClr val="0F4B90"/>
          </a:solidFill>
          <a:ln>
            <a:solidFill>
              <a:srgbClr val="0F4B90"/>
            </a:solidFill>
          </a:ln>
        </p:spPr>
      </p:pic>
      <p:sp>
        <p:nvSpPr>
          <p:cNvPr id="84" name="Oval 83"/>
          <p:cNvSpPr/>
          <p:nvPr/>
        </p:nvSpPr>
        <p:spPr>
          <a:xfrm>
            <a:off x="4499906" y="281543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905223"/>
            <a:ext cx="214402" cy="190103"/>
          </a:xfrm>
          <a:prstGeom prst="rect">
            <a:avLst/>
          </a:prstGeom>
          <a:solidFill>
            <a:srgbClr val="0F4B90"/>
          </a:solidFill>
          <a:ln>
            <a:solidFill>
              <a:srgbClr val="0F4B90"/>
            </a:solidFill>
          </a:ln>
        </p:spPr>
      </p:pic>
      <p:sp>
        <p:nvSpPr>
          <p:cNvPr id="86" name="Oval 85"/>
          <p:cNvSpPr/>
          <p:nvPr/>
        </p:nvSpPr>
        <p:spPr>
          <a:xfrm>
            <a:off x="4911620"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897665"/>
            <a:ext cx="214402" cy="190103"/>
          </a:xfrm>
          <a:prstGeom prst="rect">
            <a:avLst/>
          </a:prstGeom>
          <a:solidFill>
            <a:srgbClr val="0F4B90"/>
          </a:solidFill>
          <a:ln>
            <a:solidFill>
              <a:srgbClr val="0F4B90"/>
            </a:solidFill>
          </a:ln>
        </p:spPr>
      </p:pic>
      <p:sp>
        <p:nvSpPr>
          <p:cNvPr id="88" name="Oval 87"/>
          <p:cNvSpPr/>
          <p:nvPr/>
        </p:nvSpPr>
        <p:spPr>
          <a:xfrm>
            <a:off x="5329722" y="281543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905223"/>
            <a:ext cx="214402" cy="190103"/>
          </a:xfrm>
          <a:prstGeom prst="rect">
            <a:avLst/>
          </a:prstGeom>
          <a:solidFill>
            <a:srgbClr val="0F4B90"/>
          </a:solidFill>
          <a:ln>
            <a:solidFill>
              <a:srgbClr val="0F4B90"/>
            </a:solidFill>
          </a:ln>
        </p:spPr>
      </p:pic>
      <p:sp>
        <p:nvSpPr>
          <p:cNvPr id="90" name="Oval 89"/>
          <p:cNvSpPr/>
          <p:nvPr/>
        </p:nvSpPr>
        <p:spPr>
          <a:xfrm>
            <a:off x="5741436"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897665"/>
            <a:ext cx="214402" cy="190103"/>
          </a:xfrm>
          <a:prstGeom prst="rect">
            <a:avLst/>
          </a:prstGeom>
          <a:solidFill>
            <a:srgbClr val="0F4B90"/>
          </a:solidFill>
          <a:ln>
            <a:solidFill>
              <a:srgbClr val="0F4B90"/>
            </a:solidFill>
          </a:ln>
        </p:spPr>
      </p:pic>
      <p:sp>
        <p:nvSpPr>
          <p:cNvPr id="92" name="Oval 91"/>
          <p:cNvSpPr/>
          <p:nvPr/>
        </p:nvSpPr>
        <p:spPr>
          <a:xfrm>
            <a:off x="1953390" y="335097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440759"/>
            <a:ext cx="214402" cy="190103"/>
          </a:xfrm>
          <a:prstGeom prst="rect">
            <a:avLst/>
          </a:prstGeom>
          <a:solidFill>
            <a:srgbClr val="0F4B90"/>
          </a:solidFill>
          <a:ln>
            <a:solidFill>
              <a:srgbClr val="0F4B90"/>
            </a:solidFill>
          </a:ln>
        </p:spPr>
      </p:pic>
      <p:sp>
        <p:nvSpPr>
          <p:cNvPr id="94" name="Oval 93"/>
          <p:cNvSpPr/>
          <p:nvPr/>
        </p:nvSpPr>
        <p:spPr>
          <a:xfrm>
            <a:off x="2371492" y="3351435"/>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441224"/>
            <a:ext cx="214402" cy="190103"/>
          </a:xfrm>
          <a:prstGeom prst="rect">
            <a:avLst/>
          </a:prstGeom>
          <a:solidFill>
            <a:srgbClr val="0F4B90"/>
          </a:solidFill>
          <a:ln>
            <a:solidFill>
              <a:srgbClr val="0F4B90"/>
            </a:solidFill>
          </a:ln>
        </p:spPr>
      </p:pic>
      <p:sp>
        <p:nvSpPr>
          <p:cNvPr id="96" name="Oval 95"/>
          <p:cNvSpPr/>
          <p:nvPr/>
        </p:nvSpPr>
        <p:spPr>
          <a:xfrm>
            <a:off x="2795982"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438295"/>
            <a:ext cx="214402" cy="190103"/>
          </a:xfrm>
          <a:prstGeom prst="rect">
            <a:avLst/>
          </a:prstGeom>
          <a:solidFill>
            <a:srgbClr val="0F4B90"/>
          </a:solidFill>
          <a:ln>
            <a:solidFill>
              <a:srgbClr val="0F4B90"/>
            </a:solidFill>
          </a:ln>
        </p:spPr>
      </p:pic>
      <p:sp>
        <p:nvSpPr>
          <p:cNvPr id="98" name="Oval 97"/>
          <p:cNvSpPr/>
          <p:nvPr/>
        </p:nvSpPr>
        <p:spPr>
          <a:xfrm>
            <a:off x="3220472"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438295"/>
            <a:ext cx="214402" cy="190103"/>
          </a:xfrm>
          <a:prstGeom prst="rect">
            <a:avLst/>
          </a:prstGeom>
          <a:solidFill>
            <a:srgbClr val="0F4B90"/>
          </a:solidFill>
          <a:ln>
            <a:solidFill>
              <a:srgbClr val="0F4B90"/>
            </a:solidFill>
          </a:ln>
        </p:spPr>
      </p:pic>
      <p:sp>
        <p:nvSpPr>
          <p:cNvPr id="100" name="Oval 99"/>
          <p:cNvSpPr/>
          <p:nvPr/>
        </p:nvSpPr>
        <p:spPr>
          <a:xfrm>
            <a:off x="3638574" y="335803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447820"/>
            <a:ext cx="214402" cy="190103"/>
          </a:xfrm>
          <a:prstGeom prst="rect">
            <a:avLst/>
          </a:prstGeom>
          <a:solidFill>
            <a:srgbClr val="0F4B90"/>
          </a:solidFill>
          <a:ln>
            <a:solidFill>
              <a:srgbClr val="0F4B90"/>
            </a:solidFill>
          </a:ln>
        </p:spPr>
      </p:pic>
      <p:sp>
        <p:nvSpPr>
          <p:cNvPr id="102" name="Oval 101"/>
          <p:cNvSpPr/>
          <p:nvPr/>
        </p:nvSpPr>
        <p:spPr>
          <a:xfrm>
            <a:off x="4069028" y="335606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445853"/>
            <a:ext cx="214402" cy="190103"/>
          </a:xfrm>
          <a:prstGeom prst="rect">
            <a:avLst/>
          </a:prstGeom>
          <a:solidFill>
            <a:srgbClr val="0F4B90"/>
          </a:solidFill>
          <a:ln>
            <a:solidFill>
              <a:srgbClr val="0F4B90"/>
            </a:solidFill>
          </a:ln>
        </p:spPr>
      </p:pic>
      <p:sp>
        <p:nvSpPr>
          <p:cNvPr id="104" name="Oval 103"/>
          <p:cNvSpPr/>
          <p:nvPr/>
        </p:nvSpPr>
        <p:spPr>
          <a:xfrm>
            <a:off x="4499906"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445853"/>
            <a:ext cx="214402" cy="190103"/>
          </a:xfrm>
          <a:prstGeom prst="rect">
            <a:avLst/>
          </a:prstGeom>
          <a:solidFill>
            <a:srgbClr val="0F4B90"/>
          </a:solidFill>
        </p:spPr>
      </p:pic>
      <p:sp>
        <p:nvSpPr>
          <p:cNvPr id="106" name="Oval 105"/>
          <p:cNvSpPr/>
          <p:nvPr/>
        </p:nvSpPr>
        <p:spPr>
          <a:xfrm>
            <a:off x="4911620"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438295"/>
            <a:ext cx="214402" cy="190103"/>
          </a:xfrm>
          <a:prstGeom prst="rect">
            <a:avLst/>
          </a:prstGeom>
          <a:solidFill>
            <a:srgbClr val="0F4B90"/>
          </a:solidFill>
        </p:spPr>
      </p:pic>
      <p:sp>
        <p:nvSpPr>
          <p:cNvPr id="108" name="Oval 107"/>
          <p:cNvSpPr/>
          <p:nvPr/>
        </p:nvSpPr>
        <p:spPr>
          <a:xfrm>
            <a:off x="5329722"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445853"/>
            <a:ext cx="214402" cy="190103"/>
          </a:xfrm>
          <a:prstGeom prst="rect">
            <a:avLst/>
          </a:prstGeom>
          <a:solidFill>
            <a:srgbClr val="0F4B90"/>
          </a:solidFill>
        </p:spPr>
      </p:pic>
      <p:sp>
        <p:nvSpPr>
          <p:cNvPr id="110" name="Oval 109"/>
          <p:cNvSpPr/>
          <p:nvPr/>
        </p:nvSpPr>
        <p:spPr>
          <a:xfrm>
            <a:off x="5741436"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438295"/>
            <a:ext cx="214402" cy="190103"/>
          </a:xfrm>
          <a:prstGeom prst="rect">
            <a:avLst/>
          </a:prstGeom>
          <a:solidFill>
            <a:srgbClr val="0F4B90"/>
          </a:solidFill>
        </p:spPr>
      </p:pic>
      <p:sp>
        <p:nvSpPr>
          <p:cNvPr id="112" name="Oval 111"/>
          <p:cNvSpPr/>
          <p:nvPr/>
        </p:nvSpPr>
        <p:spPr>
          <a:xfrm>
            <a:off x="1953390" y="378912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878909"/>
            <a:ext cx="214402" cy="190103"/>
          </a:xfrm>
          <a:prstGeom prst="rect">
            <a:avLst/>
          </a:prstGeom>
          <a:solidFill>
            <a:srgbClr val="0F4B90"/>
          </a:solidFill>
        </p:spPr>
      </p:pic>
      <p:sp>
        <p:nvSpPr>
          <p:cNvPr id="114" name="Oval 113"/>
          <p:cNvSpPr/>
          <p:nvPr/>
        </p:nvSpPr>
        <p:spPr>
          <a:xfrm>
            <a:off x="2371492" y="378958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879374"/>
            <a:ext cx="214402" cy="190103"/>
          </a:xfrm>
          <a:prstGeom prst="rect">
            <a:avLst/>
          </a:prstGeom>
          <a:solidFill>
            <a:srgbClr val="0F4B90"/>
          </a:solidFill>
        </p:spPr>
      </p:pic>
      <p:sp>
        <p:nvSpPr>
          <p:cNvPr id="116" name="Oval 115"/>
          <p:cNvSpPr/>
          <p:nvPr/>
        </p:nvSpPr>
        <p:spPr>
          <a:xfrm>
            <a:off x="279598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876445"/>
            <a:ext cx="214402" cy="190103"/>
          </a:xfrm>
          <a:prstGeom prst="rect">
            <a:avLst/>
          </a:prstGeom>
          <a:solidFill>
            <a:srgbClr val="0F4B90"/>
          </a:solidFill>
        </p:spPr>
      </p:pic>
      <p:sp>
        <p:nvSpPr>
          <p:cNvPr id="118" name="Oval 117"/>
          <p:cNvSpPr/>
          <p:nvPr/>
        </p:nvSpPr>
        <p:spPr>
          <a:xfrm>
            <a:off x="322047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876445"/>
            <a:ext cx="214402" cy="190103"/>
          </a:xfrm>
          <a:prstGeom prst="rect">
            <a:avLst/>
          </a:prstGeom>
          <a:solidFill>
            <a:srgbClr val="0F4B90"/>
          </a:solidFill>
        </p:spPr>
      </p:pic>
      <p:sp>
        <p:nvSpPr>
          <p:cNvPr id="120" name="Oval 119"/>
          <p:cNvSpPr/>
          <p:nvPr/>
        </p:nvSpPr>
        <p:spPr>
          <a:xfrm>
            <a:off x="3638574" y="379618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885970"/>
            <a:ext cx="214402" cy="190103"/>
          </a:xfrm>
          <a:prstGeom prst="rect">
            <a:avLst/>
          </a:prstGeom>
          <a:solidFill>
            <a:srgbClr val="0F4B90"/>
          </a:solidFill>
        </p:spPr>
      </p:pic>
      <p:sp>
        <p:nvSpPr>
          <p:cNvPr id="122" name="Oval 121"/>
          <p:cNvSpPr/>
          <p:nvPr/>
        </p:nvSpPr>
        <p:spPr>
          <a:xfrm>
            <a:off x="4069028"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884003"/>
            <a:ext cx="214402" cy="190103"/>
          </a:xfrm>
          <a:prstGeom prst="rect">
            <a:avLst/>
          </a:prstGeom>
          <a:solidFill>
            <a:srgbClr val="0F4B90"/>
          </a:solidFill>
        </p:spPr>
      </p:pic>
      <p:sp>
        <p:nvSpPr>
          <p:cNvPr id="124" name="Oval 123"/>
          <p:cNvSpPr/>
          <p:nvPr/>
        </p:nvSpPr>
        <p:spPr>
          <a:xfrm>
            <a:off x="4499906"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884003"/>
            <a:ext cx="214402" cy="190103"/>
          </a:xfrm>
          <a:prstGeom prst="rect">
            <a:avLst/>
          </a:prstGeom>
          <a:solidFill>
            <a:srgbClr val="0F4B90"/>
          </a:solidFill>
        </p:spPr>
      </p:pic>
      <p:sp>
        <p:nvSpPr>
          <p:cNvPr id="126" name="Oval 125"/>
          <p:cNvSpPr/>
          <p:nvPr/>
        </p:nvSpPr>
        <p:spPr>
          <a:xfrm>
            <a:off x="4911620"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876445"/>
            <a:ext cx="214402" cy="190103"/>
          </a:xfrm>
          <a:prstGeom prst="rect">
            <a:avLst/>
          </a:prstGeom>
          <a:solidFill>
            <a:srgbClr val="0F4B90"/>
          </a:solidFill>
        </p:spPr>
      </p:pic>
      <p:sp>
        <p:nvSpPr>
          <p:cNvPr id="128" name="Oval 127"/>
          <p:cNvSpPr/>
          <p:nvPr/>
        </p:nvSpPr>
        <p:spPr>
          <a:xfrm>
            <a:off x="5329722"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884003"/>
            <a:ext cx="214402" cy="190103"/>
          </a:xfrm>
          <a:prstGeom prst="rect">
            <a:avLst/>
          </a:prstGeom>
          <a:solidFill>
            <a:srgbClr val="0F4B90"/>
          </a:solidFill>
        </p:spPr>
      </p:pic>
      <p:sp>
        <p:nvSpPr>
          <p:cNvPr id="130" name="Oval 129"/>
          <p:cNvSpPr/>
          <p:nvPr/>
        </p:nvSpPr>
        <p:spPr>
          <a:xfrm>
            <a:off x="5741436"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876445"/>
            <a:ext cx="214402" cy="190103"/>
          </a:xfrm>
          <a:prstGeom prst="rect">
            <a:avLst/>
          </a:prstGeom>
          <a:solidFill>
            <a:srgbClr val="0F4B90"/>
          </a:solidFill>
        </p:spPr>
      </p:pic>
      <p:sp>
        <p:nvSpPr>
          <p:cNvPr id="132" name="Oval 131"/>
          <p:cNvSpPr/>
          <p:nvPr/>
        </p:nvSpPr>
        <p:spPr>
          <a:xfrm>
            <a:off x="1953390" y="428883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378621"/>
            <a:ext cx="214402" cy="190103"/>
          </a:xfrm>
          <a:prstGeom prst="rect">
            <a:avLst/>
          </a:prstGeom>
          <a:solidFill>
            <a:srgbClr val="0F4B90"/>
          </a:solidFill>
        </p:spPr>
      </p:pic>
      <p:sp>
        <p:nvSpPr>
          <p:cNvPr id="134" name="Oval 133"/>
          <p:cNvSpPr/>
          <p:nvPr/>
        </p:nvSpPr>
        <p:spPr>
          <a:xfrm>
            <a:off x="2371492" y="428929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379086"/>
            <a:ext cx="214402" cy="190103"/>
          </a:xfrm>
          <a:prstGeom prst="rect">
            <a:avLst/>
          </a:prstGeom>
          <a:solidFill>
            <a:srgbClr val="0F4B90"/>
          </a:solidFill>
        </p:spPr>
      </p:pic>
      <p:sp>
        <p:nvSpPr>
          <p:cNvPr id="136" name="Oval 135"/>
          <p:cNvSpPr/>
          <p:nvPr/>
        </p:nvSpPr>
        <p:spPr>
          <a:xfrm>
            <a:off x="279598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376157"/>
            <a:ext cx="214402" cy="190103"/>
          </a:xfrm>
          <a:prstGeom prst="rect">
            <a:avLst/>
          </a:prstGeom>
          <a:solidFill>
            <a:srgbClr val="0F4B90"/>
          </a:solidFill>
        </p:spPr>
      </p:pic>
      <p:sp>
        <p:nvSpPr>
          <p:cNvPr id="138" name="Oval 137"/>
          <p:cNvSpPr/>
          <p:nvPr/>
        </p:nvSpPr>
        <p:spPr>
          <a:xfrm>
            <a:off x="322047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376157"/>
            <a:ext cx="214402" cy="190103"/>
          </a:xfrm>
          <a:prstGeom prst="rect">
            <a:avLst/>
          </a:prstGeom>
          <a:solidFill>
            <a:srgbClr val="0F4B90"/>
          </a:solidFill>
        </p:spPr>
      </p:pic>
      <p:sp>
        <p:nvSpPr>
          <p:cNvPr id="140" name="Oval 139"/>
          <p:cNvSpPr/>
          <p:nvPr/>
        </p:nvSpPr>
        <p:spPr>
          <a:xfrm>
            <a:off x="3638574" y="429589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385682"/>
            <a:ext cx="214402" cy="190103"/>
          </a:xfrm>
          <a:prstGeom prst="rect">
            <a:avLst/>
          </a:prstGeom>
          <a:solidFill>
            <a:srgbClr val="0F4B90"/>
          </a:solidFill>
        </p:spPr>
      </p:pic>
      <p:sp>
        <p:nvSpPr>
          <p:cNvPr id="142" name="Oval 141"/>
          <p:cNvSpPr/>
          <p:nvPr/>
        </p:nvSpPr>
        <p:spPr>
          <a:xfrm>
            <a:off x="4069028"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383715"/>
            <a:ext cx="214402" cy="190103"/>
          </a:xfrm>
          <a:prstGeom prst="rect">
            <a:avLst/>
          </a:prstGeom>
          <a:solidFill>
            <a:srgbClr val="0F4B90"/>
          </a:solidFill>
        </p:spPr>
      </p:pic>
      <p:sp>
        <p:nvSpPr>
          <p:cNvPr id="144" name="Oval 143"/>
          <p:cNvSpPr/>
          <p:nvPr/>
        </p:nvSpPr>
        <p:spPr>
          <a:xfrm>
            <a:off x="4499906"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383715"/>
            <a:ext cx="214402" cy="190103"/>
          </a:xfrm>
          <a:prstGeom prst="rect">
            <a:avLst/>
          </a:prstGeom>
          <a:solidFill>
            <a:srgbClr val="0F4B90"/>
          </a:solidFill>
        </p:spPr>
      </p:pic>
      <p:sp>
        <p:nvSpPr>
          <p:cNvPr id="146" name="Oval 145"/>
          <p:cNvSpPr/>
          <p:nvPr/>
        </p:nvSpPr>
        <p:spPr>
          <a:xfrm>
            <a:off x="4911620"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376157"/>
            <a:ext cx="214402" cy="190103"/>
          </a:xfrm>
          <a:prstGeom prst="rect">
            <a:avLst/>
          </a:prstGeom>
          <a:solidFill>
            <a:srgbClr val="0F4B90"/>
          </a:solidFill>
        </p:spPr>
      </p:pic>
      <p:sp>
        <p:nvSpPr>
          <p:cNvPr id="148" name="Oval 147"/>
          <p:cNvSpPr/>
          <p:nvPr/>
        </p:nvSpPr>
        <p:spPr>
          <a:xfrm>
            <a:off x="5329722"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383715"/>
            <a:ext cx="214402" cy="190103"/>
          </a:xfrm>
          <a:prstGeom prst="rect">
            <a:avLst/>
          </a:prstGeom>
          <a:solidFill>
            <a:srgbClr val="0F4B90"/>
          </a:solidFill>
        </p:spPr>
      </p:pic>
      <p:sp>
        <p:nvSpPr>
          <p:cNvPr id="150" name="Oval 149"/>
          <p:cNvSpPr/>
          <p:nvPr/>
        </p:nvSpPr>
        <p:spPr>
          <a:xfrm>
            <a:off x="5741436"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376157"/>
            <a:ext cx="214402" cy="190103"/>
          </a:xfrm>
          <a:prstGeom prst="rect">
            <a:avLst/>
          </a:prstGeom>
          <a:solidFill>
            <a:srgbClr val="0F4B90"/>
          </a:solidFill>
        </p:spPr>
      </p:pic>
      <p:sp>
        <p:nvSpPr>
          <p:cNvPr id="152" name="Oval 151"/>
          <p:cNvSpPr/>
          <p:nvPr/>
        </p:nvSpPr>
        <p:spPr>
          <a:xfrm>
            <a:off x="1953390" y="472698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1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816771"/>
            <a:ext cx="214402" cy="190103"/>
          </a:xfrm>
          <a:prstGeom prst="rect">
            <a:avLst/>
          </a:prstGeom>
          <a:solidFill>
            <a:srgbClr val="0F4B90"/>
          </a:solidFill>
        </p:spPr>
      </p:pic>
      <p:sp>
        <p:nvSpPr>
          <p:cNvPr id="154" name="Oval 153"/>
          <p:cNvSpPr/>
          <p:nvPr/>
        </p:nvSpPr>
        <p:spPr>
          <a:xfrm>
            <a:off x="2371492" y="472744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817236"/>
            <a:ext cx="214402" cy="190103"/>
          </a:xfrm>
          <a:prstGeom prst="rect">
            <a:avLst/>
          </a:prstGeom>
          <a:solidFill>
            <a:srgbClr val="0F4B90"/>
          </a:solidFill>
        </p:spPr>
      </p:pic>
      <p:sp>
        <p:nvSpPr>
          <p:cNvPr id="156" name="Oval 155"/>
          <p:cNvSpPr/>
          <p:nvPr/>
        </p:nvSpPr>
        <p:spPr>
          <a:xfrm>
            <a:off x="279598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1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814307"/>
            <a:ext cx="214402" cy="190103"/>
          </a:xfrm>
          <a:prstGeom prst="rect">
            <a:avLst/>
          </a:prstGeom>
          <a:solidFill>
            <a:srgbClr val="0F4B90"/>
          </a:solidFill>
        </p:spPr>
      </p:pic>
      <p:sp>
        <p:nvSpPr>
          <p:cNvPr id="158" name="Oval 157"/>
          <p:cNvSpPr/>
          <p:nvPr/>
        </p:nvSpPr>
        <p:spPr>
          <a:xfrm>
            <a:off x="322047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814307"/>
            <a:ext cx="214402" cy="190103"/>
          </a:xfrm>
          <a:prstGeom prst="rect">
            <a:avLst/>
          </a:prstGeom>
          <a:solidFill>
            <a:srgbClr val="0F4B90"/>
          </a:solidFill>
        </p:spPr>
      </p:pic>
      <p:sp>
        <p:nvSpPr>
          <p:cNvPr id="160" name="Oval 159"/>
          <p:cNvSpPr/>
          <p:nvPr/>
        </p:nvSpPr>
        <p:spPr>
          <a:xfrm>
            <a:off x="3638574" y="473404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823832"/>
            <a:ext cx="214402" cy="190103"/>
          </a:xfrm>
          <a:prstGeom prst="rect">
            <a:avLst/>
          </a:prstGeom>
          <a:solidFill>
            <a:srgbClr val="0F4B90"/>
          </a:solidFill>
        </p:spPr>
      </p:pic>
      <p:sp>
        <p:nvSpPr>
          <p:cNvPr id="162" name="Oval 161"/>
          <p:cNvSpPr/>
          <p:nvPr/>
        </p:nvSpPr>
        <p:spPr>
          <a:xfrm>
            <a:off x="4069028"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821865"/>
            <a:ext cx="214402" cy="190103"/>
          </a:xfrm>
          <a:prstGeom prst="rect">
            <a:avLst/>
          </a:prstGeom>
          <a:solidFill>
            <a:srgbClr val="0F4B90"/>
          </a:solidFill>
        </p:spPr>
      </p:pic>
      <p:sp>
        <p:nvSpPr>
          <p:cNvPr id="164" name="Oval 163"/>
          <p:cNvSpPr/>
          <p:nvPr/>
        </p:nvSpPr>
        <p:spPr>
          <a:xfrm>
            <a:off x="4499906"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821865"/>
            <a:ext cx="214402" cy="190103"/>
          </a:xfrm>
          <a:prstGeom prst="rect">
            <a:avLst/>
          </a:prstGeom>
          <a:solidFill>
            <a:srgbClr val="0F4B90"/>
          </a:solidFill>
        </p:spPr>
      </p:pic>
      <p:sp>
        <p:nvSpPr>
          <p:cNvPr id="166" name="Oval 165"/>
          <p:cNvSpPr/>
          <p:nvPr/>
        </p:nvSpPr>
        <p:spPr>
          <a:xfrm>
            <a:off x="4911620"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814307"/>
            <a:ext cx="214402" cy="190103"/>
          </a:xfrm>
          <a:prstGeom prst="rect">
            <a:avLst/>
          </a:prstGeom>
          <a:solidFill>
            <a:srgbClr val="0F4B90"/>
          </a:solidFill>
        </p:spPr>
      </p:pic>
      <p:sp>
        <p:nvSpPr>
          <p:cNvPr id="168" name="Oval 167"/>
          <p:cNvSpPr/>
          <p:nvPr/>
        </p:nvSpPr>
        <p:spPr>
          <a:xfrm>
            <a:off x="5329722"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821865"/>
            <a:ext cx="214402" cy="190103"/>
          </a:xfrm>
          <a:prstGeom prst="rect">
            <a:avLst/>
          </a:prstGeom>
          <a:solidFill>
            <a:srgbClr val="0F4B90"/>
          </a:solidFill>
        </p:spPr>
      </p:pic>
      <p:sp>
        <p:nvSpPr>
          <p:cNvPr id="170" name="Oval 169"/>
          <p:cNvSpPr/>
          <p:nvPr/>
        </p:nvSpPr>
        <p:spPr>
          <a:xfrm>
            <a:off x="5741436"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814307"/>
            <a:ext cx="214402" cy="190103"/>
          </a:xfrm>
          <a:prstGeom prst="rect">
            <a:avLst/>
          </a:prstGeom>
          <a:solidFill>
            <a:srgbClr val="0F4B90"/>
          </a:solidFill>
        </p:spPr>
      </p:pic>
      <p:sp>
        <p:nvSpPr>
          <p:cNvPr id="172" name="Oval 171"/>
          <p:cNvSpPr/>
          <p:nvPr/>
        </p:nvSpPr>
        <p:spPr>
          <a:xfrm>
            <a:off x="1943865" y="519152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1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281311"/>
            <a:ext cx="214402" cy="190103"/>
          </a:xfrm>
          <a:prstGeom prst="rect">
            <a:avLst/>
          </a:prstGeom>
          <a:solidFill>
            <a:srgbClr val="0F4B90"/>
          </a:solidFill>
        </p:spPr>
      </p:pic>
      <p:sp>
        <p:nvSpPr>
          <p:cNvPr id="174" name="Oval 173"/>
          <p:cNvSpPr/>
          <p:nvPr/>
        </p:nvSpPr>
        <p:spPr>
          <a:xfrm>
            <a:off x="2361967" y="519198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281776"/>
            <a:ext cx="214402" cy="190103"/>
          </a:xfrm>
          <a:prstGeom prst="rect">
            <a:avLst/>
          </a:prstGeom>
          <a:solidFill>
            <a:srgbClr val="0F4B90"/>
          </a:solidFill>
        </p:spPr>
      </p:pic>
      <p:sp>
        <p:nvSpPr>
          <p:cNvPr id="176" name="Oval 175"/>
          <p:cNvSpPr/>
          <p:nvPr/>
        </p:nvSpPr>
        <p:spPr>
          <a:xfrm>
            <a:off x="278645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278847"/>
            <a:ext cx="214402" cy="190103"/>
          </a:xfrm>
          <a:prstGeom prst="rect">
            <a:avLst/>
          </a:prstGeom>
          <a:solidFill>
            <a:srgbClr val="0F4B90"/>
          </a:solidFill>
        </p:spPr>
      </p:pic>
      <p:sp>
        <p:nvSpPr>
          <p:cNvPr id="178" name="Oval 177"/>
          <p:cNvSpPr/>
          <p:nvPr/>
        </p:nvSpPr>
        <p:spPr>
          <a:xfrm>
            <a:off x="321094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278847"/>
            <a:ext cx="214402" cy="190103"/>
          </a:xfrm>
          <a:prstGeom prst="rect">
            <a:avLst/>
          </a:prstGeom>
          <a:solidFill>
            <a:srgbClr val="0F4B90"/>
          </a:solidFill>
        </p:spPr>
      </p:pic>
      <p:sp>
        <p:nvSpPr>
          <p:cNvPr id="180" name="Oval 179"/>
          <p:cNvSpPr/>
          <p:nvPr/>
        </p:nvSpPr>
        <p:spPr>
          <a:xfrm>
            <a:off x="3629049" y="519858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288372"/>
            <a:ext cx="214402" cy="190103"/>
          </a:xfrm>
          <a:prstGeom prst="rect">
            <a:avLst/>
          </a:prstGeom>
          <a:solidFill>
            <a:srgbClr val="0F4B90"/>
          </a:solidFill>
        </p:spPr>
      </p:pic>
      <p:sp>
        <p:nvSpPr>
          <p:cNvPr id="182" name="Oval 181"/>
          <p:cNvSpPr/>
          <p:nvPr/>
        </p:nvSpPr>
        <p:spPr>
          <a:xfrm>
            <a:off x="4059503"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1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286405"/>
            <a:ext cx="214402" cy="190103"/>
          </a:xfrm>
          <a:prstGeom prst="rect">
            <a:avLst/>
          </a:prstGeom>
          <a:solidFill>
            <a:srgbClr val="0F4B90"/>
          </a:solidFill>
        </p:spPr>
      </p:pic>
      <p:sp>
        <p:nvSpPr>
          <p:cNvPr id="184" name="Oval 183"/>
          <p:cNvSpPr/>
          <p:nvPr/>
        </p:nvSpPr>
        <p:spPr>
          <a:xfrm>
            <a:off x="4490381"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286405"/>
            <a:ext cx="214402" cy="190103"/>
          </a:xfrm>
          <a:prstGeom prst="rect">
            <a:avLst/>
          </a:prstGeom>
          <a:solidFill>
            <a:srgbClr val="0F4B90"/>
          </a:solidFill>
        </p:spPr>
      </p:pic>
      <p:sp>
        <p:nvSpPr>
          <p:cNvPr id="186" name="Oval 185"/>
          <p:cNvSpPr/>
          <p:nvPr/>
        </p:nvSpPr>
        <p:spPr>
          <a:xfrm>
            <a:off x="4902095"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Picture 1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278847"/>
            <a:ext cx="214402" cy="190103"/>
          </a:xfrm>
          <a:prstGeom prst="rect">
            <a:avLst/>
          </a:prstGeom>
          <a:solidFill>
            <a:srgbClr val="0F4B90"/>
          </a:solidFill>
        </p:spPr>
      </p:pic>
      <p:sp>
        <p:nvSpPr>
          <p:cNvPr id="188" name="Oval 187"/>
          <p:cNvSpPr/>
          <p:nvPr/>
        </p:nvSpPr>
        <p:spPr>
          <a:xfrm>
            <a:off x="5320197"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286405"/>
            <a:ext cx="214402" cy="190103"/>
          </a:xfrm>
          <a:prstGeom prst="rect">
            <a:avLst/>
          </a:prstGeom>
          <a:solidFill>
            <a:srgbClr val="0F4B90"/>
          </a:solidFill>
        </p:spPr>
      </p:pic>
      <p:sp>
        <p:nvSpPr>
          <p:cNvPr id="190" name="Oval 189"/>
          <p:cNvSpPr/>
          <p:nvPr/>
        </p:nvSpPr>
        <p:spPr>
          <a:xfrm>
            <a:off x="5731911"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1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278847"/>
            <a:ext cx="214402" cy="190103"/>
          </a:xfrm>
          <a:prstGeom prst="rect">
            <a:avLst/>
          </a:prstGeom>
          <a:solidFill>
            <a:srgbClr val="0F4B90"/>
          </a:solidFill>
        </p:spPr>
      </p:pic>
      <p:sp>
        <p:nvSpPr>
          <p:cNvPr id="192" name="Oval 191"/>
          <p:cNvSpPr/>
          <p:nvPr/>
        </p:nvSpPr>
        <p:spPr>
          <a:xfrm>
            <a:off x="1943865" y="562967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719461"/>
            <a:ext cx="214402" cy="190103"/>
          </a:xfrm>
          <a:prstGeom prst="rect">
            <a:avLst/>
          </a:prstGeom>
          <a:solidFill>
            <a:srgbClr val="0F4B90"/>
          </a:solidFill>
        </p:spPr>
      </p:pic>
      <p:sp>
        <p:nvSpPr>
          <p:cNvPr id="194" name="Oval 193"/>
          <p:cNvSpPr/>
          <p:nvPr/>
        </p:nvSpPr>
        <p:spPr>
          <a:xfrm>
            <a:off x="2361967" y="563013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719926"/>
            <a:ext cx="214402" cy="190103"/>
          </a:xfrm>
          <a:prstGeom prst="rect">
            <a:avLst/>
          </a:prstGeom>
          <a:solidFill>
            <a:srgbClr val="0F4B90"/>
          </a:solidFill>
        </p:spPr>
      </p:pic>
      <p:sp>
        <p:nvSpPr>
          <p:cNvPr id="196" name="Oval 195"/>
          <p:cNvSpPr/>
          <p:nvPr/>
        </p:nvSpPr>
        <p:spPr>
          <a:xfrm>
            <a:off x="278645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Picture 1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716997"/>
            <a:ext cx="214402" cy="190103"/>
          </a:xfrm>
          <a:prstGeom prst="rect">
            <a:avLst/>
          </a:prstGeom>
          <a:solidFill>
            <a:srgbClr val="0F4B90"/>
          </a:solidFill>
        </p:spPr>
      </p:pic>
      <p:sp>
        <p:nvSpPr>
          <p:cNvPr id="198" name="Oval 197"/>
          <p:cNvSpPr/>
          <p:nvPr/>
        </p:nvSpPr>
        <p:spPr>
          <a:xfrm>
            <a:off x="321094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Picture 1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716997"/>
            <a:ext cx="214402" cy="190103"/>
          </a:xfrm>
          <a:prstGeom prst="rect">
            <a:avLst/>
          </a:prstGeom>
          <a:solidFill>
            <a:srgbClr val="0F4B90"/>
          </a:solidFill>
        </p:spPr>
      </p:pic>
      <p:sp>
        <p:nvSpPr>
          <p:cNvPr id="200" name="Oval 199"/>
          <p:cNvSpPr/>
          <p:nvPr/>
        </p:nvSpPr>
        <p:spPr>
          <a:xfrm>
            <a:off x="3629049" y="563673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726522"/>
            <a:ext cx="214402" cy="190103"/>
          </a:xfrm>
          <a:prstGeom prst="rect">
            <a:avLst/>
          </a:prstGeom>
          <a:solidFill>
            <a:srgbClr val="0F4B90"/>
          </a:solidFill>
        </p:spPr>
      </p:pic>
      <p:sp>
        <p:nvSpPr>
          <p:cNvPr id="202" name="Oval 201"/>
          <p:cNvSpPr/>
          <p:nvPr/>
        </p:nvSpPr>
        <p:spPr>
          <a:xfrm>
            <a:off x="4059503"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724555"/>
            <a:ext cx="214402" cy="190103"/>
          </a:xfrm>
          <a:prstGeom prst="rect">
            <a:avLst/>
          </a:prstGeom>
          <a:solidFill>
            <a:srgbClr val="0F4B90"/>
          </a:solidFill>
        </p:spPr>
      </p:pic>
      <p:sp>
        <p:nvSpPr>
          <p:cNvPr id="204" name="Oval 203"/>
          <p:cNvSpPr/>
          <p:nvPr/>
        </p:nvSpPr>
        <p:spPr>
          <a:xfrm>
            <a:off x="4490381"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724555"/>
            <a:ext cx="214402" cy="190103"/>
          </a:xfrm>
          <a:prstGeom prst="rect">
            <a:avLst/>
          </a:prstGeom>
          <a:solidFill>
            <a:srgbClr val="0F4B90"/>
          </a:solidFill>
        </p:spPr>
      </p:pic>
      <p:sp>
        <p:nvSpPr>
          <p:cNvPr id="206" name="Oval 205"/>
          <p:cNvSpPr/>
          <p:nvPr/>
        </p:nvSpPr>
        <p:spPr>
          <a:xfrm>
            <a:off x="4902095"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716997"/>
            <a:ext cx="214402" cy="190103"/>
          </a:xfrm>
          <a:prstGeom prst="rect">
            <a:avLst/>
          </a:prstGeom>
          <a:solidFill>
            <a:srgbClr val="0F4B90"/>
          </a:solidFill>
        </p:spPr>
      </p:pic>
      <p:sp>
        <p:nvSpPr>
          <p:cNvPr id="208" name="Oval 207"/>
          <p:cNvSpPr/>
          <p:nvPr/>
        </p:nvSpPr>
        <p:spPr>
          <a:xfrm>
            <a:off x="5320197"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724555"/>
            <a:ext cx="214402" cy="190103"/>
          </a:xfrm>
          <a:prstGeom prst="rect">
            <a:avLst/>
          </a:prstGeom>
          <a:solidFill>
            <a:srgbClr val="0F4B90"/>
          </a:solidFill>
        </p:spPr>
      </p:pic>
      <p:sp>
        <p:nvSpPr>
          <p:cNvPr id="210" name="Oval 209"/>
          <p:cNvSpPr/>
          <p:nvPr/>
        </p:nvSpPr>
        <p:spPr>
          <a:xfrm>
            <a:off x="5731911"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716997"/>
            <a:ext cx="214402" cy="190103"/>
          </a:xfrm>
          <a:prstGeom prst="rect">
            <a:avLst/>
          </a:prstGeom>
          <a:solidFill>
            <a:srgbClr val="0F4B90"/>
          </a:solidFill>
        </p:spPr>
      </p:pic>
      <p:sp>
        <p:nvSpPr>
          <p:cNvPr id="212" name="Rectangle 211"/>
          <p:cNvSpPr/>
          <p:nvPr/>
        </p:nvSpPr>
        <p:spPr>
          <a:xfrm>
            <a:off x="7147899" y="1460399"/>
            <a:ext cx="4825025" cy="4154984"/>
          </a:xfrm>
          <a:prstGeom prst="rect">
            <a:avLst/>
          </a:prstGeom>
          <a:noFill/>
          <a:ln>
            <a:noFill/>
          </a:ln>
        </p:spPr>
        <p:txBody>
          <a:bodyPr wrap="square">
            <a:spAutoFit/>
          </a:bodyPr>
          <a:lstStyle/>
          <a:p>
            <a:r>
              <a:rPr lang="en-US" sz="4400" b="1">
                <a:solidFill>
                  <a:srgbClr val="556774"/>
                </a:solidFill>
                <a:latin typeface="Arial" panose="020B0604020202020204" pitchFamily="34" charset="0"/>
                <a:ea typeface="Fedra Sans Condensed Std Book" charset="0"/>
                <a:cs typeface="Arial" panose="020B0604020202020204" pitchFamily="34" charset="0"/>
              </a:rPr>
              <a:t>7%* of Asian/Pacific Islander women</a:t>
            </a:r>
            <a:r>
              <a:rPr lang="en-US" sz="4400">
                <a:solidFill>
                  <a:srgbClr val="556774"/>
                </a:solidFill>
                <a:latin typeface="Arial" panose="020B0604020202020204" pitchFamily="34" charset="0"/>
                <a:ea typeface="Fedra Sans Condensed Std Book" charset="0"/>
                <a:cs typeface="Arial" panose="020B0604020202020204" pitchFamily="34" charset="0"/>
              </a:rPr>
              <a:t> will experience sexual violence in their lifetimes.</a:t>
            </a:r>
            <a:endParaRPr lang="en-US" sz="4400"/>
          </a:p>
        </p:txBody>
      </p:sp>
      <p:sp>
        <p:nvSpPr>
          <p:cNvPr id="213" name="Rectangle 212"/>
          <p:cNvSpPr/>
          <p:nvPr/>
        </p:nvSpPr>
        <p:spPr>
          <a:xfrm>
            <a:off x="1902395" y="6234453"/>
            <a:ext cx="4643260" cy="553998"/>
          </a:xfrm>
          <a:prstGeom prst="rect">
            <a:avLst/>
          </a:prstGeom>
        </p:spPr>
        <p:txBody>
          <a:bodyPr wrap="square">
            <a:spAutoFit/>
          </a:bodyPr>
          <a:lstStyle/>
          <a:p>
            <a:r>
              <a:rPr lang="en-US" sz="1000">
                <a:solidFill>
                  <a:srgbClr val="0F4B90"/>
                </a:solidFill>
                <a:latin typeface="Arial" panose="020B0604020202020204" pitchFamily="34" charset="0"/>
                <a:cs typeface="Arial" panose="020B0604020202020204" pitchFamily="34" charset="0"/>
              </a:rPr>
              <a:t>*Likely underreported.</a:t>
            </a:r>
          </a:p>
          <a:p>
            <a:r>
              <a:rPr lang="en-US" sz="1000">
                <a:solidFill>
                  <a:srgbClr val="0F4B90"/>
                </a:solidFill>
                <a:latin typeface="Arial" panose="020B0604020202020204" pitchFamily="34" charset="0"/>
                <a:cs typeface="Arial" panose="020B0604020202020204" pitchFamily="34" charset="0"/>
              </a:rPr>
              <a:t>Source: </a:t>
            </a:r>
            <a:r>
              <a:rPr lang="en-US" sz="1000">
                <a:solidFill>
                  <a:srgbClr val="0F4B90"/>
                </a:solidFill>
              </a:rPr>
              <a:t>Extent, Nature, and Consequences of Rape Victimization: Findings From the National Violence Against Women Survey from the Department of Justice.</a:t>
            </a:r>
          </a:p>
        </p:txBody>
      </p:sp>
      <p:sp>
        <p:nvSpPr>
          <p:cNvPr id="216" name="TextBox 215"/>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lumMod val="50000"/>
                  </a:schemeClr>
                </a:solidFill>
                <a:latin typeface="Arial Bold"/>
                <a:cs typeface="Arial Bold"/>
              </a:rPr>
              <a:t>14</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146A950C-42BA-8542-A9C4-E6538C603F4D}"/>
              </a:ext>
            </a:extLst>
          </p:cNvPr>
          <p:cNvPicPr>
            <a:picLocks noChangeAspect="1"/>
          </p:cNvPicPr>
          <p:nvPr/>
        </p:nvPicPr>
        <p:blipFill>
          <a:blip r:embed="rId4"/>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165106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SEXUAL VIOLENCE IN OUR COMMUNITY</a:t>
            </a:r>
          </a:p>
        </p:txBody>
      </p:sp>
      <p:sp>
        <p:nvSpPr>
          <p:cNvPr id="10" name="Oval 9"/>
          <p:cNvSpPr/>
          <p:nvPr/>
        </p:nvSpPr>
        <p:spPr>
          <a:xfrm>
            <a:off x="1943865" y="146731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557104"/>
            <a:ext cx="214402" cy="190103"/>
          </a:xfrm>
          <a:prstGeom prst="rect">
            <a:avLst/>
          </a:prstGeom>
          <a:solidFill>
            <a:srgbClr val="FF0000"/>
          </a:solidFill>
          <a:ln>
            <a:solidFill>
              <a:srgbClr val="FF0000"/>
            </a:solidFill>
          </a:ln>
        </p:spPr>
      </p:pic>
      <p:sp>
        <p:nvSpPr>
          <p:cNvPr id="14" name="Oval 13"/>
          <p:cNvSpPr/>
          <p:nvPr/>
        </p:nvSpPr>
        <p:spPr>
          <a:xfrm>
            <a:off x="2361967" y="146778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557569"/>
            <a:ext cx="214402" cy="190103"/>
          </a:xfrm>
          <a:prstGeom prst="rect">
            <a:avLst/>
          </a:prstGeom>
          <a:solidFill>
            <a:srgbClr val="FF0000"/>
          </a:solidFill>
          <a:ln>
            <a:solidFill>
              <a:srgbClr val="FF0000"/>
            </a:solidFill>
          </a:ln>
        </p:spPr>
      </p:pic>
      <p:sp>
        <p:nvSpPr>
          <p:cNvPr id="16" name="Oval 15"/>
          <p:cNvSpPr/>
          <p:nvPr/>
        </p:nvSpPr>
        <p:spPr>
          <a:xfrm>
            <a:off x="278645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554640"/>
            <a:ext cx="214402" cy="190103"/>
          </a:xfrm>
          <a:prstGeom prst="rect">
            <a:avLst/>
          </a:prstGeom>
          <a:solidFill>
            <a:srgbClr val="FF0000"/>
          </a:solidFill>
          <a:ln>
            <a:solidFill>
              <a:srgbClr val="FF0000"/>
            </a:solidFill>
          </a:ln>
        </p:spPr>
      </p:pic>
      <p:sp>
        <p:nvSpPr>
          <p:cNvPr id="18" name="Oval 17"/>
          <p:cNvSpPr/>
          <p:nvPr/>
        </p:nvSpPr>
        <p:spPr>
          <a:xfrm>
            <a:off x="321094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554640"/>
            <a:ext cx="214402" cy="190103"/>
          </a:xfrm>
          <a:prstGeom prst="rect">
            <a:avLst/>
          </a:prstGeom>
          <a:solidFill>
            <a:srgbClr val="FF0000"/>
          </a:solidFill>
          <a:ln>
            <a:solidFill>
              <a:srgbClr val="FF0000"/>
            </a:solidFill>
          </a:ln>
        </p:spPr>
      </p:pic>
      <p:sp>
        <p:nvSpPr>
          <p:cNvPr id="20" name="Oval 19"/>
          <p:cNvSpPr/>
          <p:nvPr/>
        </p:nvSpPr>
        <p:spPr>
          <a:xfrm>
            <a:off x="3629049"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554640"/>
            <a:ext cx="214402" cy="190103"/>
          </a:xfrm>
          <a:prstGeom prst="rect">
            <a:avLst/>
          </a:prstGeom>
          <a:solidFill>
            <a:srgbClr val="FF0000"/>
          </a:solidFill>
          <a:ln>
            <a:solidFill>
              <a:srgbClr val="FF0000"/>
            </a:solidFill>
          </a:ln>
        </p:spPr>
      </p:pic>
      <p:sp>
        <p:nvSpPr>
          <p:cNvPr id="22" name="Oval 21"/>
          <p:cNvSpPr/>
          <p:nvPr/>
        </p:nvSpPr>
        <p:spPr>
          <a:xfrm>
            <a:off x="4059503"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1562198"/>
            <a:ext cx="214402" cy="190103"/>
          </a:xfrm>
          <a:prstGeom prst="rect">
            <a:avLst/>
          </a:prstGeom>
          <a:solidFill>
            <a:srgbClr val="FF0000"/>
          </a:solidFill>
          <a:ln>
            <a:solidFill>
              <a:srgbClr val="FF0000"/>
            </a:solidFill>
          </a:ln>
        </p:spPr>
      </p:pic>
      <p:sp>
        <p:nvSpPr>
          <p:cNvPr id="24" name="Oval 23"/>
          <p:cNvSpPr/>
          <p:nvPr/>
        </p:nvSpPr>
        <p:spPr>
          <a:xfrm>
            <a:off x="4490381"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1562198"/>
            <a:ext cx="214402" cy="190103"/>
          </a:xfrm>
          <a:prstGeom prst="rect">
            <a:avLst/>
          </a:prstGeom>
          <a:solidFill>
            <a:srgbClr val="FF0000"/>
          </a:solidFill>
          <a:ln>
            <a:solidFill>
              <a:srgbClr val="FF0000"/>
            </a:solidFill>
          </a:ln>
        </p:spPr>
      </p:pic>
      <p:sp>
        <p:nvSpPr>
          <p:cNvPr id="26" name="Oval 25"/>
          <p:cNvSpPr/>
          <p:nvPr/>
        </p:nvSpPr>
        <p:spPr>
          <a:xfrm>
            <a:off x="4902095"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554640"/>
            <a:ext cx="214402" cy="190103"/>
          </a:xfrm>
          <a:prstGeom prst="rect">
            <a:avLst/>
          </a:prstGeom>
          <a:solidFill>
            <a:srgbClr val="FF0000"/>
          </a:solidFill>
          <a:ln>
            <a:solidFill>
              <a:srgbClr val="FF0000"/>
            </a:solidFill>
          </a:ln>
        </p:spPr>
      </p:pic>
      <p:sp>
        <p:nvSpPr>
          <p:cNvPr id="28" name="Oval 27"/>
          <p:cNvSpPr/>
          <p:nvPr/>
        </p:nvSpPr>
        <p:spPr>
          <a:xfrm>
            <a:off x="5320197"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1562198"/>
            <a:ext cx="214402" cy="190103"/>
          </a:xfrm>
          <a:prstGeom prst="rect">
            <a:avLst/>
          </a:prstGeom>
          <a:solidFill>
            <a:srgbClr val="FF0000"/>
          </a:solidFill>
          <a:ln>
            <a:solidFill>
              <a:srgbClr val="FF0000"/>
            </a:solidFill>
          </a:ln>
        </p:spPr>
      </p:pic>
      <p:sp>
        <p:nvSpPr>
          <p:cNvPr id="30" name="Oval 29"/>
          <p:cNvSpPr/>
          <p:nvPr/>
        </p:nvSpPr>
        <p:spPr>
          <a:xfrm>
            <a:off x="5731911"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554640"/>
            <a:ext cx="214402" cy="190103"/>
          </a:xfrm>
          <a:prstGeom prst="rect">
            <a:avLst/>
          </a:prstGeom>
          <a:solidFill>
            <a:srgbClr val="FF0000"/>
          </a:solidFill>
          <a:ln>
            <a:solidFill>
              <a:srgbClr val="FF0000"/>
            </a:solidFill>
          </a:ln>
        </p:spPr>
      </p:pic>
      <p:sp>
        <p:nvSpPr>
          <p:cNvPr id="32" name="Oval 31"/>
          <p:cNvSpPr/>
          <p:nvPr/>
        </p:nvSpPr>
        <p:spPr>
          <a:xfrm>
            <a:off x="1943865" y="190546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995254"/>
            <a:ext cx="214402" cy="190103"/>
          </a:xfrm>
          <a:prstGeom prst="rect">
            <a:avLst/>
          </a:prstGeom>
          <a:solidFill>
            <a:srgbClr val="FF0000"/>
          </a:solidFill>
          <a:ln>
            <a:solidFill>
              <a:srgbClr val="FF0000"/>
            </a:solidFill>
          </a:ln>
        </p:spPr>
      </p:pic>
      <p:sp>
        <p:nvSpPr>
          <p:cNvPr id="34" name="Oval 33"/>
          <p:cNvSpPr/>
          <p:nvPr/>
        </p:nvSpPr>
        <p:spPr>
          <a:xfrm>
            <a:off x="2361967" y="190593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995719"/>
            <a:ext cx="214402" cy="190103"/>
          </a:xfrm>
          <a:prstGeom prst="rect">
            <a:avLst/>
          </a:prstGeom>
          <a:solidFill>
            <a:srgbClr val="FF0000"/>
          </a:solidFill>
          <a:ln>
            <a:solidFill>
              <a:srgbClr val="FF0000"/>
            </a:solidFill>
          </a:ln>
        </p:spPr>
      </p:pic>
      <p:sp>
        <p:nvSpPr>
          <p:cNvPr id="36" name="Oval 35"/>
          <p:cNvSpPr/>
          <p:nvPr/>
        </p:nvSpPr>
        <p:spPr>
          <a:xfrm>
            <a:off x="278645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992790"/>
            <a:ext cx="214402" cy="190103"/>
          </a:xfrm>
          <a:prstGeom prst="rect">
            <a:avLst/>
          </a:prstGeom>
          <a:solidFill>
            <a:srgbClr val="FF0000"/>
          </a:solidFill>
          <a:ln>
            <a:solidFill>
              <a:srgbClr val="FF0000"/>
            </a:solidFill>
          </a:ln>
        </p:spPr>
      </p:pic>
      <p:sp>
        <p:nvSpPr>
          <p:cNvPr id="38" name="Oval 37"/>
          <p:cNvSpPr/>
          <p:nvPr/>
        </p:nvSpPr>
        <p:spPr>
          <a:xfrm>
            <a:off x="321094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992790"/>
            <a:ext cx="214402" cy="190103"/>
          </a:xfrm>
          <a:prstGeom prst="rect">
            <a:avLst/>
          </a:prstGeom>
          <a:solidFill>
            <a:srgbClr val="FF0000"/>
          </a:solidFill>
          <a:ln>
            <a:solidFill>
              <a:srgbClr val="FF0000"/>
            </a:solidFill>
          </a:ln>
        </p:spPr>
      </p:pic>
      <p:sp>
        <p:nvSpPr>
          <p:cNvPr id="40" name="Oval 39"/>
          <p:cNvSpPr/>
          <p:nvPr/>
        </p:nvSpPr>
        <p:spPr>
          <a:xfrm>
            <a:off x="3629049"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992790"/>
            <a:ext cx="214402" cy="190103"/>
          </a:xfrm>
          <a:prstGeom prst="rect">
            <a:avLst/>
          </a:prstGeom>
          <a:solidFill>
            <a:srgbClr val="FF0000"/>
          </a:solidFill>
          <a:ln>
            <a:solidFill>
              <a:srgbClr val="FF0000"/>
            </a:solidFill>
          </a:ln>
        </p:spPr>
      </p:pic>
      <p:sp>
        <p:nvSpPr>
          <p:cNvPr id="42" name="Oval 41"/>
          <p:cNvSpPr/>
          <p:nvPr/>
        </p:nvSpPr>
        <p:spPr>
          <a:xfrm>
            <a:off x="4059503" y="1910559"/>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2000348"/>
            <a:ext cx="214402" cy="190103"/>
          </a:xfrm>
          <a:prstGeom prst="rect">
            <a:avLst/>
          </a:prstGeom>
          <a:solidFill>
            <a:srgbClr val="0F4B90"/>
          </a:solidFill>
          <a:ln>
            <a:solidFill>
              <a:srgbClr val="0F4B90"/>
            </a:solidFill>
          </a:ln>
        </p:spPr>
      </p:pic>
      <p:sp>
        <p:nvSpPr>
          <p:cNvPr id="44" name="Oval 43"/>
          <p:cNvSpPr/>
          <p:nvPr/>
        </p:nvSpPr>
        <p:spPr>
          <a:xfrm>
            <a:off x="4490381" y="1910559"/>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2000348"/>
            <a:ext cx="214402" cy="190103"/>
          </a:xfrm>
          <a:prstGeom prst="rect">
            <a:avLst/>
          </a:prstGeom>
          <a:solidFill>
            <a:srgbClr val="0F4B90"/>
          </a:solidFill>
          <a:ln>
            <a:solidFill>
              <a:srgbClr val="0F4B90"/>
            </a:solidFill>
          </a:ln>
        </p:spPr>
      </p:pic>
      <p:sp>
        <p:nvSpPr>
          <p:cNvPr id="46" name="Oval 45"/>
          <p:cNvSpPr/>
          <p:nvPr/>
        </p:nvSpPr>
        <p:spPr>
          <a:xfrm>
            <a:off x="4902095"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992790"/>
            <a:ext cx="214402" cy="190103"/>
          </a:xfrm>
          <a:prstGeom prst="rect">
            <a:avLst/>
          </a:prstGeom>
          <a:solidFill>
            <a:srgbClr val="0F4B90"/>
          </a:solidFill>
          <a:ln>
            <a:solidFill>
              <a:srgbClr val="0F4B90"/>
            </a:solidFill>
          </a:ln>
        </p:spPr>
      </p:pic>
      <p:sp>
        <p:nvSpPr>
          <p:cNvPr id="48" name="Oval 47"/>
          <p:cNvSpPr/>
          <p:nvPr/>
        </p:nvSpPr>
        <p:spPr>
          <a:xfrm>
            <a:off x="5320197" y="1910559"/>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2000348"/>
            <a:ext cx="214402" cy="190103"/>
          </a:xfrm>
          <a:prstGeom prst="rect">
            <a:avLst/>
          </a:prstGeom>
          <a:solidFill>
            <a:srgbClr val="0F4B90"/>
          </a:solidFill>
          <a:ln>
            <a:solidFill>
              <a:srgbClr val="0F4B90"/>
            </a:solidFill>
          </a:ln>
        </p:spPr>
      </p:pic>
      <p:sp>
        <p:nvSpPr>
          <p:cNvPr id="50" name="Oval 49"/>
          <p:cNvSpPr/>
          <p:nvPr/>
        </p:nvSpPr>
        <p:spPr>
          <a:xfrm>
            <a:off x="5731911"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992790"/>
            <a:ext cx="214402" cy="190103"/>
          </a:xfrm>
          <a:prstGeom prst="rect">
            <a:avLst/>
          </a:prstGeom>
          <a:solidFill>
            <a:srgbClr val="0F4B90"/>
          </a:solidFill>
          <a:ln>
            <a:solidFill>
              <a:srgbClr val="0F4B90"/>
            </a:solidFill>
          </a:ln>
        </p:spPr>
      </p:pic>
      <p:sp>
        <p:nvSpPr>
          <p:cNvPr id="52" name="Oval 51"/>
          <p:cNvSpPr/>
          <p:nvPr/>
        </p:nvSpPr>
        <p:spPr>
          <a:xfrm>
            <a:off x="1953390" y="237219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461979"/>
            <a:ext cx="214402" cy="190103"/>
          </a:xfrm>
          <a:prstGeom prst="rect">
            <a:avLst/>
          </a:prstGeom>
          <a:solidFill>
            <a:srgbClr val="0F4B90"/>
          </a:solidFill>
        </p:spPr>
      </p:pic>
      <p:sp>
        <p:nvSpPr>
          <p:cNvPr id="54" name="Oval 53"/>
          <p:cNvSpPr/>
          <p:nvPr/>
        </p:nvSpPr>
        <p:spPr>
          <a:xfrm>
            <a:off x="2371492" y="237265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462444"/>
            <a:ext cx="214402" cy="190103"/>
          </a:xfrm>
          <a:prstGeom prst="rect">
            <a:avLst/>
          </a:prstGeom>
          <a:solidFill>
            <a:srgbClr val="0F4B90"/>
          </a:solidFill>
        </p:spPr>
      </p:pic>
      <p:sp>
        <p:nvSpPr>
          <p:cNvPr id="56" name="Oval 55"/>
          <p:cNvSpPr/>
          <p:nvPr/>
        </p:nvSpPr>
        <p:spPr>
          <a:xfrm>
            <a:off x="2795982"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459515"/>
            <a:ext cx="214402" cy="190103"/>
          </a:xfrm>
          <a:prstGeom prst="rect">
            <a:avLst/>
          </a:prstGeom>
          <a:solidFill>
            <a:srgbClr val="0F4B90"/>
          </a:solidFill>
        </p:spPr>
      </p:pic>
      <p:sp>
        <p:nvSpPr>
          <p:cNvPr id="58" name="Oval 57"/>
          <p:cNvSpPr/>
          <p:nvPr/>
        </p:nvSpPr>
        <p:spPr>
          <a:xfrm>
            <a:off x="3220472"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459515"/>
            <a:ext cx="214402" cy="190103"/>
          </a:xfrm>
          <a:prstGeom prst="rect">
            <a:avLst/>
          </a:prstGeom>
          <a:solidFill>
            <a:srgbClr val="0F4B90"/>
          </a:solidFill>
        </p:spPr>
      </p:pic>
      <p:sp>
        <p:nvSpPr>
          <p:cNvPr id="60" name="Oval 59"/>
          <p:cNvSpPr/>
          <p:nvPr/>
        </p:nvSpPr>
        <p:spPr>
          <a:xfrm>
            <a:off x="3638574" y="237925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469040"/>
            <a:ext cx="214402" cy="190103"/>
          </a:xfrm>
          <a:prstGeom prst="rect">
            <a:avLst/>
          </a:prstGeom>
          <a:solidFill>
            <a:srgbClr val="0F4B90"/>
          </a:solidFill>
        </p:spPr>
      </p:pic>
      <p:sp>
        <p:nvSpPr>
          <p:cNvPr id="62" name="Oval 61"/>
          <p:cNvSpPr/>
          <p:nvPr/>
        </p:nvSpPr>
        <p:spPr>
          <a:xfrm>
            <a:off x="4069028" y="237728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467073"/>
            <a:ext cx="214402" cy="190103"/>
          </a:xfrm>
          <a:prstGeom prst="rect">
            <a:avLst/>
          </a:prstGeom>
          <a:solidFill>
            <a:srgbClr val="0F4B90"/>
          </a:solidFill>
        </p:spPr>
      </p:pic>
      <p:sp>
        <p:nvSpPr>
          <p:cNvPr id="64" name="Oval 63"/>
          <p:cNvSpPr/>
          <p:nvPr/>
        </p:nvSpPr>
        <p:spPr>
          <a:xfrm>
            <a:off x="4499906" y="237728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467073"/>
            <a:ext cx="214402" cy="190103"/>
          </a:xfrm>
          <a:prstGeom prst="rect">
            <a:avLst/>
          </a:prstGeom>
          <a:solidFill>
            <a:srgbClr val="0F4B90"/>
          </a:solidFill>
        </p:spPr>
      </p:pic>
      <p:sp>
        <p:nvSpPr>
          <p:cNvPr id="66" name="Oval 65"/>
          <p:cNvSpPr/>
          <p:nvPr/>
        </p:nvSpPr>
        <p:spPr>
          <a:xfrm>
            <a:off x="4911620"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459515"/>
            <a:ext cx="214402" cy="190103"/>
          </a:xfrm>
          <a:prstGeom prst="rect">
            <a:avLst/>
          </a:prstGeom>
          <a:solidFill>
            <a:srgbClr val="0F4B90"/>
          </a:solidFill>
        </p:spPr>
      </p:pic>
      <p:sp>
        <p:nvSpPr>
          <p:cNvPr id="68" name="Oval 67"/>
          <p:cNvSpPr/>
          <p:nvPr/>
        </p:nvSpPr>
        <p:spPr>
          <a:xfrm>
            <a:off x="5329722" y="237728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467073"/>
            <a:ext cx="214402" cy="190103"/>
          </a:xfrm>
          <a:prstGeom prst="rect">
            <a:avLst/>
          </a:prstGeom>
          <a:solidFill>
            <a:srgbClr val="0F4B90"/>
          </a:solidFill>
        </p:spPr>
      </p:pic>
      <p:sp>
        <p:nvSpPr>
          <p:cNvPr id="70" name="Oval 69"/>
          <p:cNvSpPr/>
          <p:nvPr/>
        </p:nvSpPr>
        <p:spPr>
          <a:xfrm>
            <a:off x="5741436"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459515"/>
            <a:ext cx="214402" cy="190103"/>
          </a:xfrm>
          <a:prstGeom prst="rect">
            <a:avLst/>
          </a:prstGeom>
          <a:solidFill>
            <a:srgbClr val="0F4B90"/>
          </a:solidFill>
        </p:spPr>
      </p:pic>
      <p:sp>
        <p:nvSpPr>
          <p:cNvPr id="72" name="Oval 71"/>
          <p:cNvSpPr/>
          <p:nvPr/>
        </p:nvSpPr>
        <p:spPr>
          <a:xfrm>
            <a:off x="1953390" y="281034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900129"/>
            <a:ext cx="214402" cy="190103"/>
          </a:xfrm>
          <a:prstGeom prst="rect">
            <a:avLst/>
          </a:prstGeom>
          <a:solidFill>
            <a:srgbClr val="0F4B90"/>
          </a:solidFill>
        </p:spPr>
      </p:pic>
      <p:sp>
        <p:nvSpPr>
          <p:cNvPr id="74" name="Oval 73"/>
          <p:cNvSpPr/>
          <p:nvPr/>
        </p:nvSpPr>
        <p:spPr>
          <a:xfrm>
            <a:off x="2371492" y="281080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900594"/>
            <a:ext cx="214402" cy="190103"/>
          </a:xfrm>
          <a:prstGeom prst="rect">
            <a:avLst/>
          </a:prstGeom>
          <a:solidFill>
            <a:srgbClr val="0F4B90"/>
          </a:solidFill>
        </p:spPr>
      </p:pic>
      <p:sp>
        <p:nvSpPr>
          <p:cNvPr id="76" name="Oval 75"/>
          <p:cNvSpPr/>
          <p:nvPr/>
        </p:nvSpPr>
        <p:spPr>
          <a:xfrm>
            <a:off x="2795982"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897665"/>
            <a:ext cx="214402" cy="190103"/>
          </a:xfrm>
          <a:prstGeom prst="rect">
            <a:avLst/>
          </a:prstGeom>
          <a:solidFill>
            <a:srgbClr val="0F4B90"/>
          </a:solidFill>
        </p:spPr>
      </p:pic>
      <p:sp>
        <p:nvSpPr>
          <p:cNvPr id="78" name="Oval 77"/>
          <p:cNvSpPr/>
          <p:nvPr/>
        </p:nvSpPr>
        <p:spPr>
          <a:xfrm>
            <a:off x="3220472"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897665"/>
            <a:ext cx="214402" cy="190103"/>
          </a:xfrm>
          <a:prstGeom prst="rect">
            <a:avLst/>
          </a:prstGeom>
          <a:solidFill>
            <a:srgbClr val="0F4B90"/>
          </a:solidFill>
        </p:spPr>
      </p:pic>
      <p:sp>
        <p:nvSpPr>
          <p:cNvPr id="80" name="Oval 79"/>
          <p:cNvSpPr/>
          <p:nvPr/>
        </p:nvSpPr>
        <p:spPr>
          <a:xfrm>
            <a:off x="3638574" y="281740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907190"/>
            <a:ext cx="214402" cy="190103"/>
          </a:xfrm>
          <a:prstGeom prst="rect">
            <a:avLst/>
          </a:prstGeom>
          <a:solidFill>
            <a:srgbClr val="0F4B90"/>
          </a:solidFill>
        </p:spPr>
      </p:pic>
      <p:sp>
        <p:nvSpPr>
          <p:cNvPr id="82" name="Oval 81"/>
          <p:cNvSpPr/>
          <p:nvPr/>
        </p:nvSpPr>
        <p:spPr>
          <a:xfrm>
            <a:off x="4069028"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905223"/>
            <a:ext cx="214402" cy="190103"/>
          </a:xfrm>
          <a:prstGeom prst="rect">
            <a:avLst/>
          </a:prstGeom>
          <a:solidFill>
            <a:srgbClr val="0F4B90"/>
          </a:solidFill>
        </p:spPr>
      </p:pic>
      <p:sp>
        <p:nvSpPr>
          <p:cNvPr id="84" name="Oval 83"/>
          <p:cNvSpPr/>
          <p:nvPr/>
        </p:nvSpPr>
        <p:spPr>
          <a:xfrm>
            <a:off x="4499906"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905223"/>
            <a:ext cx="214402" cy="190103"/>
          </a:xfrm>
          <a:prstGeom prst="rect">
            <a:avLst/>
          </a:prstGeom>
          <a:solidFill>
            <a:srgbClr val="0F4B90"/>
          </a:solidFill>
        </p:spPr>
      </p:pic>
      <p:sp>
        <p:nvSpPr>
          <p:cNvPr id="86" name="Oval 85"/>
          <p:cNvSpPr/>
          <p:nvPr/>
        </p:nvSpPr>
        <p:spPr>
          <a:xfrm>
            <a:off x="4911620"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897665"/>
            <a:ext cx="214402" cy="190103"/>
          </a:xfrm>
          <a:prstGeom prst="rect">
            <a:avLst/>
          </a:prstGeom>
          <a:solidFill>
            <a:srgbClr val="0F4B90"/>
          </a:solidFill>
        </p:spPr>
      </p:pic>
      <p:sp>
        <p:nvSpPr>
          <p:cNvPr id="88" name="Oval 87"/>
          <p:cNvSpPr/>
          <p:nvPr/>
        </p:nvSpPr>
        <p:spPr>
          <a:xfrm>
            <a:off x="5329722"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905223"/>
            <a:ext cx="214402" cy="190103"/>
          </a:xfrm>
          <a:prstGeom prst="rect">
            <a:avLst/>
          </a:prstGeom>
          <a:solidFill>
            <a:srgbClr val="0F4B90"/>
          </a:solidFill>
        </p:spPr>
      </p:pic>
      <p:sp>
        <p:nvSpPr>
          <p:cNvPr id="90" name="Oval 89"/>
          <p:cNvSpPr/>
          <p:nvPr/>
        </p:nvSpPr>
        <p:spPr>
          <a:xfrm>
            <a:off x="5741436"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897665"/>
            <a:ext cx="214402" cy="190103"/>
          </a:xfrm>
          <a:prstGeom prst="rect">
            <a:avLst/>
          </a:prstGeom>
          <a:solidFill>
            <a:srgbClr val="0F4B90"/>
          </a:solidFill>
        </p:spPr>
      </p:pic>
      <p:sp>
        <p:nvSpPr>
          <p:cNvPr id="92" name="Oval 91"/>
          <p:cNvSpPr/>
          <p:nvPr/>
        </p:nvSpPr>
        <p:spPr>
          <a:xfrm>
            <a:off x="1953390" y="335097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440759"/>
            <a:ext cx="214402" cy="190103"/>
          </a:xfrm>
          <a:prstGeom prst="rect">
            <a:avLst/>
          </a:prstGeom>
          <a:solidFill>
            <a:srgbClr val="0F4B90"/>
          </a:solidFill>
        </p:spPr>
      </p:pic>
      <p:sp>
        <p:nvSpPr>
          <p:cNvPr id="94" name="Oval 93"/>
          <p:cNvSpPr/>
          <p:nvPr/>
        </p:nvSpPr>
        <p:spPr>
          <a:xfrm>
            <a:off x="2371492" y="335143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441224"/>
            <a:ext cx="214402" cy="190103"/>
          </a:xfrm>
          <a:prstGeom prst="rect">
            <a:avLst/>
          </a:prstGeom>
          <a:solidFill>
            <a:srgbClr val="0F4B90"/>
          </a:solidFill>
        </p:spPr>
      </p:pic>
      <p:sp>
        <p:nvSpPr>
          <p:cNvPr id="96" name="Oval 95"/>
          <p:cNvSpPr/>
          <p:nvPr/>
        </p:nvSpPr>
        <p:spPr>
          <a:xfrm>
            <a:off x="2795982"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438295"/>
            <a:ext cx="214402" cy="190103"/>
          </a:xfrm>
          <a:prstGeom prst="rect">
            <a:avLst/>
          </a:prstGeom>
          <a:solidFill>
            <a:srgbClr val="0F4B90"/>
          </a:solidFill>
        </p:spPr>
      </p:pic>
      <p:sp>
        <p:nvSpPr>
          <p:cNvPr id="98" name="Oval 97"/>
          <p:cNvSpPr/>
          <p:nvPr/>
        </p:nvSpPr>
        <p:spPr>
          <a:xfrm>
            <a:off x="3220472"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438295"/>
            <a:ext cx="214402" cy="190103"/>
          </a:xfrm>
          <a:prstGeom prst="rect">
            <a:avLst/>
          </a:prstGeom>
          <a:solidFill>
            <a:srgbClr val="0F4B90"/>
          </a:solidFill>
        </p:spPr>
      </p:pic>
      <p:sp>
        <p:nvSpPr>
          <p:cNvPr id="100" name="Oval 99"/>
          <p:cNvSpPr/>
          <p:nvPr/>
        </p:nvSpPr>
        <p:spPr>
          <a:xfrm>
            <a:off x="3638574" y="335803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447820"/>
            <a:ext cx="214402" cy="190103"/>
          </a:xfrm>
          <a:prstGeom prst="rect">
            <a:avLst/>
          </a:prstGeom>
          <a:solidFill>
            <a:srgbClr val="0F4B90"/>
          </a:solidFill>
        </p:spPr>
      </p:pic>
      <p:sp>
        <p:nvSpPr>
          <p:cNvPr id="102" name="Oval 101"/>
          <p:cNvSpPr/>
          <p:nvPr/>
        </p:nvSpPr>
        <p:spPr>
          <a:xfrm>
            <a:off x="4069028"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445853"/>
            <a:ext cx="214402" cy="190103"/>
          </a:xfrm>
          <a:prstGeom prst="rect">
            <a:avLst/>
          </a:prstGeom>
          <a:solidFill>
            <a:srgbClr val="0F4B90"/>
          </a:solidFill>
        </p:spPr>
      </p:pic>
      <p:sp>
        <p:nvSpPr>
          <p:cNvPr id="104" name="Oval 103"/>
          <p:cNvSpPr/>
          <p:nvPr/>
        </p:nvSpPr>
        <p:spPr>
          <a:xfrm>
            <a:off x="4499906"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445853"/>
            <a:ext cx="214402" cy="190103"/>
          </a:xfrm>
          <a:prstGeom prst="rect">
            <a:avLst/>
          </a:prstGeom>
          <a:solidFill>
            <a:srgbClr val="0F4B90"/>
          </a:solidFill>
        </p:spPr>
      </p:pic>
      <p:sp>
        <p:nvSpPr>
          <p:cNvPr id="106" name="Oval 105"/>
          <p:cNvSpPr/>
          <p:nvPr/>
        </p:nvSpPr>
        <p:spPr>
          <a:xfrm>
            <a:off x="4911620"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438295"/>
            <a:ext cx="214402" cy="190103"/>
          </a:xfrm>
          <a:prstGeom prst="rect">
            <a:avLst/>
          </a:prstGeom>
          <a:solidFill>
            <a:srgbClr val="0F4B90"/>
          </a:solidFill>
        </p:spPr>
      </p:pic>
      <p:sp>
        <p:nvSpPr>
          <p:cNvPr id="108" name="Oval 107"/>
          <p:cNvSpPr/>
          <p:nvPr/>
        </p:nvSpPr>
        <p:spPr>
          <a:xfrm>
            <a:off x="5329722"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445853"/>
            <a:ext cx="214402" cy="190103"/>
          </a:xfrm>
          <a:prstGeom prst="rect">
            <a:avLst/>
          </a:prstGeom>
          <a:solidFill>
            <a:srgbClr val="0F4B90"/>
          </a:solidFill>
        </p:spPr>
      </p:pic>
      <p:sp>
        <p:nvSpPr>
          <p:cNvPr id="110" name="Oval 109"/>
          <p:cNvSpPr/>
          <p:nvPr/>
        </p:nvSpPr>
        <p:spPr>
          <a:xfrm>
            <a:off x="5741436"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438295"/>
            <a:ext cx="214402" cy="190103"/>
          </a:xfrm>
          <a:prstGeom prst="rect">
            <a:avLst/>
          </a:prstGeom>
          <a:solidFill>
            <a:srgbClr val="0F4B90"/>
          </a:solidFill>
        </p:spPr>
      </p:pic>
      <p:sp>
        <p:nvSpPr>
          <p:cNvPr id="112" name="Oval 111"/>
          <p:cNvSpPr/>
          <p:nvPr/>
        </p:nvSpPr>
        <p:spPr>
          <a:xfrm>
            <a:off x="1953390" y="378912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878909"/>
            <a:ext cx="214402" cy="190103"/>
          </a:xfrm>
          <a:prstGeom prst="rect">
            <a:avLst/>
          </a:prstGeom>
          <a:solidFill>
            <a:srgbClr val="0F4B90"/>
          </a:solidFill>
        </p:spPr>
      </p:pic>
      <p:sp>
        <p:nvSpPr>
          <p:cNvPr id="114" name="Oval 113"/>
          <p:cNvSpPr/>
          <p:nvPr/>
        </p:nvSpPr>
        <p:spPr>
          <a:xfrm>
            <a:off x="2371492" y="378958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879374"/>
            <a:ext cx="214402" cy="190103"/>
          </a:xfrm>
          <a:prstGeom prst="rect">
            <a:avLst/>
          </a:prstGeom>
          <a:solidFill>
            <a:srgbClr val="0F4B90"/>
          </a:solidFill>
        </p:spPr>
      </p:pic>
      <p:sp>
        <p:nvSpPr>
          <p:cNvPr id="116" name="Oval 115"/>
          <p:cNvSpPr/>
          <p:nvPr/>
        </p:nvSpPr>
        <p:spPr>
          <a:xfrm>
            <a:off x="279598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876445"/>
            <a:ext cx="214402" cy="190103"/>
          </a:xfrm>
          <a:prstGeom prst="rect">
            <a:avLst/>
          </a:prstGeom>
          <a:solidFill>
            <a:srgbClr val="0F4B90"/>
          </a:solidFill>
        </p:spPr>
      </p:pic>
      <p:sp>
        <p:nvSpPr>
          <p:cNvPr id="118" name="Oval 117"/>
          <p:cNvSpPr/>
          <p:nvPr/>
        </p:nvSpPr>
        <p:spPr>
          <a:xfrm>
            <a:off x="322047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876445"/>
            <a:ext cx="214402" cy="190103"/>
          </a:xfrm>
          <a:prstGeom prst="rect">
            <a:avLst/>
          </a:prstGeom>
          <a:solidFill>
            <a:srgbClr val="0F4B90"/>
          </a:solidFill>
        </p:spPr>
      </p:pic>
      <p:sp>
        <p:nvSpPr>
          <p:cNvPr id="120" name="Oval 119"/>
          <p:cNvSpPr/>
          <p:nvPr/>
        </p:nvSpPr>
        <p:spPr>
          <a:xfrm>
            <a:off x="3638574" y="379618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885970"/>
            <a:ext cx="214402" cy="190103"/>
          </a:xfrm>
          <a:prstGeom prst="rect">
            <a:avLst/>
          </a:prstGeom>
          <a:solidFill>
            <a:srgbClr val="0F4B90"/>
          </a:solidFill>
        </p:spPr>
      </p:pic>
      <p:sp>
        <p:nvSpPr>
          <p:cNvPr id="122" name="Oval 121"/>
          <p:cNvSpPr/>
          <p:nvPr/>
        </p:nvSpPr>
        <p:spPr>
          <a:xfrm>
            <a:off x="4069028"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884003"/>
            <a:ext cx="214402" cy="190103"/>
          </a:xfrm>
          <a:prstGeom prst="rect">
            <a:avLst/>
          </a:prstGeom>
          <a:solidFill>
            <a:srgbClr val="0F4B90"/>
          </a:solidFill>
        </p:spPr>
      </p:pic>
      <p:sp>
        <p:nvSpPr>
          <p:cNvPr id="124" name="Oval 123"/>
          <p:cNvSpPr/>
          <p:nvPr/>
        </p:nvSpPr>
        <p:spPr>
          <a:xfrm>
            <a:off x="4499906"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884003"/>
            <a:ext cx="214402" cy="190103"/>
          </a:xfrm>
          <a:prstGeom prst="rect">
            <a:avLst/>
          </a:prstGeom>
          <a:solidFill>
            <a:srgbClr val="0F4B90"/>
          </a:solidFill>
        </p:spPr>
      </p:pic>
      <p:sp>
        <p:nvSpPr>
          <p:cNvPr id="126" name="Oval 125"/>
          <p:cNvSpPr/>
          <p:nvPr/>
        </p:nvSpPr>
        <p:spPr>
          <a:xfrm>
            <a:off x="4911620"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876445"/>
            <a:ext cx="214402" cy="190103"/>
          </a:xfrm>
          <a:prstGeom prst="rect">
            <a:avLst/>
          </a:prstGeom>
          <a:solidFill>
            <a:srgbClr val="0F4B90"/>
          </a:solidFill>
        </p:spPr>
      </p:pic>
      <p:sp>
        <p:nvSpPr>
          <p:cNvPr id="128" name="Oval 127"/>
          <p:cNvSpPr/>
          <p:nvPr/>
        </p:nvSpPr>
        <p:spPr>
          <a:xfrm>
            <a:off x="5329722"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884003"/>
            <a:ext cx="214402" cy="190103"/>
          </a:xfrm>
          <a:prstGeom prst="rect">
            <a:avLst/>
          </a:prstGeom>
          <a:solidFill>
            <a:srgbClr val="0F4B90"/>
          </a:solidFill>
        </p:spPr>
      </p:pic>
      <p:sp>
        <p:nvSpPr>
          <p:cNvPr id="130" name="Oval 129"/>
          <p:cNvSpPr/>
          <p:nvPr/>
        </p:nvSpPr>
        <p:spPr>
          <a:xfrm>
            <a:off x="5741436"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876445"/>
            <a:ext cx="214402" cy="190103"/>
          </a:xfrm>
          <a:prstGeom prst="rect">
            <a:avLst/>
          </a:prstGeom>
          <a:solidFill>
            <a:srgbClr val="0F4B90"/>
          </a:solidFill>
        </p:spPr>
      </p:pic>
      <p:sp>
        <p:nvSpPr>
          <p:cNvPr id="132" name="Oval 131"/>
          <p:cNvSpPr/>
          <p:nvPr/>
        </p:nvSpPr>
        <p:spPr>
          <a:xfrm>
            <a:off x="1953390" y="428883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378621"/>
            <a:ext cx="214402" cy="190103"/>
          </a:xfrm>
          <a:prstGeom prst="rect">
            <a:avLst/>
          </a:prstGeom>
          <a:solidFill>
            <a:srgbClr val="0F4B90"/>
          </a:solidFill>
        </p:spPr>
      </p:pic>
      <p:sp>
        <p:nvSpPr>
          <p:cNvPr id="134" name="Oval 133"/>
          <p:cNvSpPr/>
          <p:nvPr/>
        </p:nvSpPr>
        <p:spPr>
          <a:xfrm>
            <a:off x="2371492" y="428929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379086"/>
            <a:ext cx="214402" cy="190103"/>
          </a:xfrm>
          <a:prstGeom prst="rect">
            <a:avLst/>
          </a:prstGeom>
          <a:solidFill>
            <a:srgbClr val="0F4B90"/>
          </a:solidFill>
        </p:spPr>
      </p:pic>
      <p:sp>
        <p:nvSpPr>
          <p:cNvPr id="136" name="Oval 135"/>
          <p:cNvSpPr/>
          <p:nvPr/>
        </p:nvSpPr>
        <p:spPr>
          <a:xfrm>
            <a:off x="279598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376157"/>
            <a:ext cx="214402" cy="190103"/>
          </a:xfrm>
          <a:prstGeom prst="rect">
            <a:avLst/>
          </a:prstGeom>
          <a:solidFill>
            <a:srgbClr val="0F4B90"/>
          </a:solidFill>
        </p:spPr>
      </p:pic>
      <p:sp>
        <p:nvSpPr>
          <p:cNvPr id="138" name="Oval 137"/>
          <p:cNvSpPr/>
          <p:nvPr/>
        </p:nvSpPr>
        <p:spPr>
          <a:xfrm>
            <a:off x="322047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376157"/>
            <a:ext cx="214402" cy="190103"/>
          </a:xfrm>
          <a:prstGeom prst="rect">
            <a:avLst/>
          </a:prstGeom>
          <a:solidFill>
            <a:srgbClr val="0F4B90"/>
          </a:solidFill>
        </p:spPr>
      </p:pic>
      <p:sp>
        <p:nvSpPr>
          <p:cNvPr id="140" name="Oval 139"/>
          <p:cNvSpPr/>
          <p:nvPr/>
        </p:nvSpPr>
        <p:spPr>
          <a:xfrm>
            <a:off x="3638574" y="429589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385682"/>
            <a:ext cx="214402" cy="190103"/>
          </a:xfrm>
          <a:prstGeom prst="rect">
            <a:avLst/>
          </a:prstGeom>
          <a:solidFill>
            <a:srgbClr val="0F4B90"/>
          </a:solidFill>
        </p:spPr>
      </p:pic>
      <p:sp>
        <p:nvSpPr>
          <p:cNvPr id="142" name="Oval 141"/>
          <p:cNvSpPr/>
          <p:nvPr/>
        </p:nvSpPr>
        <p:spPr>
          <a:xfrm>
            <a:off x="4069028"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383715"/>
            <a:ext cx="214402" cy="190103"/>
          </a:xfrm>
          <a:prstGeom prst="rect">
            <a:avLst/>
          </a:prstGeom>
          <a:solidFill>
            <a:srgbClr val="0F4B90"/>
          </a:solidFill>
        </p:spPr>
      </p:pic>
      <p:sp>
        <p:nvSpPr>
          <p:cNvPr id="144" name="Oval 143"/>
          <p:cNvSpPr/>
          <p:nvPr/>
        </p:nvSpPr>
        <p:spPr>
          <a:xfrm>
            <a:off x="4499906"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383715"/>
            <a:ext cx="214402" cy="190103"/>
          </a:xfrm>
          <a:prstGeom prst="rect">
            <a:avLst/>
          </a:prstGeom>
          <a:solidFill>
            <a:srgbClr val="0F4B90"/>
          </a:solidFill>
        </p:spPr>
      </p:pic>
      <p:sp>
        <p:nvSpPr>
          <p:cNvPr id="146" name="Oval 145"/>
          <p:cNvSpPr/>
          <p:nvPr/>
        </p:nvSpPr>
        <p:spPr>
          <a:xfrm>
            <a:off x="4911620"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376157"/>
            <a:ext cx="214402" cy="190103"/>
          </a:xfrm>
          <a:prstGeom prst="rect">
            <a:avLst/>
          </a:prstGeom>
          <a:solidFill>
            <a:srgbClr val="0F4B90"/>
          </a:solidFill>
        </p:spPr>
      </p:pic>
      <p:sp>
        <p:nvSpPr>
          <p:cNvPr id="148" name="Oval 147"/>
          <p:cNvSpPr/>
          <p:nvPr/>
        </p:nvSpPr>
        <p:spPr>
          <a:xfrm>
            <a:off x="5329722"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383715"/>
            <a:ext cx="214402" cy="190103"/>
          </a:xfrm>
          <a:prstGeom prst="rect">
            <a:avLst/>
          </a:prstGeom>
          <a:solidFill>
            <a:srgbClr val="0F4B90"/>
          </a:solidFill>
        </p:spPr>
      </p:pic>
      <p:sp>
        <p:nvSpPr>
          <p:cNvPr id="150" name="Oval 149"/>
          <p:cNvSpPr/>
          <p:nvPr/>
        </p:nvSpPr>
        <p:spPr>
          <a:xfrm>
            <a:off x="5741436"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376157"/>
            <a:ext cx="214402" cy="190103"/>
          </a:xfrm>
          <a:prstGeom prst="rect">
            <a:avLst/>
          </a:prstGeom>
          <a:solidFill>
            <a:srgbClr val="0F4B90"/>
          </a:solidFill>
        </p:spPr>
      </p:pic>
      <p:sp>
        <p:nvSpPr>
          <p:cNvPr id="152" name="Oval 151"/>
          <p:cNvSpPr/>
          <p:nvPr/>
        </p:nvSpPr>
        <p:spPr>
          <a:xfrm>
            <a:off x="1953390" y="472698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1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816771"/>
            <a:ext cx="214402" cy="190103"/>
          </a:xfrm>
          <a:prstGeom prst="rect">
            <a:avLst/>
          </a:prstGeom>
          <a:solidFill>
            <a:srgbClr val="0F4B90"/>
          </a:solidFill>
        </p:spPr>
      </p:pic>
      <p:sp>
        <p:nvSpPr>
          <p:cNvPr id="154" name="Oval 153"/>
          <p:cNvSpPr/>
          <p:nvPr/>
        </p:nvSpPr>
        <p:spPr>
          <a:xfrm>
            <a:off x="2371492" y="472744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817236"/>
            <a:ext cx="214402" cy="190103"/>
          </a:xfrm>
          <a:prstGeom prst="rect">
            <a:avLst/>
          </a:prstGeom>
          <a:solidFill>
            <a:srgbClr val="0F4B90"/>
          </a:solidFill>
        </p:spPr>
      </p:pic>
      <p:sp>
        <p:nvSpPr>
          <p:cNvPr id="156" name="Oval 155"/>
          <p:cNvSpPr/>
          <p:nvPr/>
        </p:nvSpPr>
        <p:spPr>
          <a:xfrm>
            <a:off x="279598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1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814307"/>
            <a:ext cx="214402" cy="190103"/>
          </a:xfrm>
          <a:prstGeom prst="rect">
            <a:avLst/>
          </a:prstGeom>
          <a:solidFill>
            <a:srgbClr val="0F4B90"/>
          </a:solidFill>
        </p:spPr>
      </p:pic>
      <p:sp>
        <p:nvSpPr>
          <p:cNvPr id="158" name="Oval 157"/>
          <p:cNvSpPr/>
          <p:nvPr/>
        </p:nvSpPr>
        <p:spPr>
          <a:xfrm>
            <a:off x="322047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814307"/>
            <a:ext cx="214402" cy="190103"/>
          </a:xfrm>
          <a:prstGeom prst="rect">
            <a:avLst/>
          </a:prstGeom>
          <a:solidFill>
            <a:srgbClr val="0F4B90"/>
          </a:solidFill>
        </p:spPr>
      </p:pic>
      <p:sp>
        <p:nvSpPr>
          <p:cNvPr id="160" name="Oval 159"/>
          <p:cNvSpPr/>
          <p:nvPr/>
        </p:nvSpPr>
        <p:spPr>
          <a:xfrm>
            <a:off x="3638574" y="473404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823832"/>
            <a:ext cx="214402" cy="190103"/>
          </a:xfrm>
          <a:prstGeom prst="rect">
            <a:avLst/>
          </a:prstGeom>
          <a:solidFill>
            <a:srgbClr val="0F4B90"/>
          </a:solidFill>
        </p:spPr>
      </p:pic>
      <p:sp>
        <p:nvSpPr>
          <p:cNvPr id="162" name="Oval 161"/>
          <p:cNvSpPr/>
          <p:nvPr/>
        </p:nvSpPr>
        <p:spPr>
          <a:xfrm>
            <a:off x="4069028"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821865"/>
            <a:ext cx="214402" cy="190103"/>
          </a:xfrm>
          <a:prstGeom prst="rect">
            <a:avLst/>
          </a:prstGeom>
          <a:solidFill>
            <a:srgbClr val="0F4B90"/>
          </a:solidFill>
        </p:spPr>
      </p:pic>
      <p:sp>
        <p:nvSpPr>
          <p:cNvPr id="164" name="Oval 163"/>
          <p:cNvSpPr/>
          <p:nvPr/>
        </p:nvSpPr>
        <p:spPr>
          <a:xfrm>
            <a:off x="4499906"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821865"/>
            <a:ext cx="214402" cy="190103"/>
          </a:xfrm>
          <a:prstGeom prst="rect">
            <a:avLst/>
          </a:prstGeom>
          <a:solidFill>
            <a:srgbClr val="0F4B90"/>
          </a:solidFill>
        </p:spPr>
      </p:pic>
      <p:sp>
        <p:nvSpPr>
          <p:cNvPr id="166" name="Oval 165"/>
          <p:cNvSpPr/>
          <p:nvPr/>
        </p:nvSpPr>
        <p:spPr>
          <a:xfrm>
            <a:off x="4911620"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814307"/>
            <a:ext cx="214402" cy="190103"/>
          </a:xfrm>
          <a:prstGeom prst="rect">
            <a:avLst/>
          </a:prstGeom>
          <a:solidFill>
            <a:srgbClr val="0F4B90"/>
          </a:solidFill>
        </p:spPr>
      </p:pic>
      <p:sp>
        <p:nvSpPr>
          <p:cNvPr id="168" name="Oval 167"/>
          <p:cNvSpPr/>
          <p:nvPr/>
        </p:nvSpPr>
        <p:spPr>
          <a:xfrm>
            <a:off x="5329722"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821865"/>
            <a:ext cx="214402" cy="190103"/>
          </a:xfrm>
          <a:prstGeom prst="rect">
            <a:avLst/>
          </a:prstGeom>
          <a:solidFill>
            <a:srgbClr val="0F4B90"/>
          </a:solidFill>
        </p:spPr>
      </p:pic>
      <p:sp>
        <p:nvSpPr>
          <p:cNvPr id="170" name="Oval 169"/>
          <p:cNvSpPr/>
          <p:nvPr/>
        </p:nvSpPr>
        <p:spPr>
          <a:xfrm>
            <a:off x="5741436"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814307"/>
            <a:ext cx="214402" cy="190103"/>
          </a:xfrm>
          <a:prstGeom prst="rect">
            <a:avLst/>
          </a:prstGeom>
          <a:solidFill>
            <a:srgbClr val="0F4B90"/>
          </a:solidFill>
        </p:spPr>
      </p:pic>
      <p:sp>
        <p:nvSpPr>
          <p:cNvPr id="172" name="Oval 171"/>
          <p:cNvSpPr/>
          <p:nvPr/>
        </p:nvSpPr>
        <p:spPr>
          <a:xfrm>
            <a:off x="1943865" y="519152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1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281311"/>
            <a:ext cx="214402" cy="190103"/>
          </a:xfrm>
          <a:prstGeom prst="rect">
            <a:avLst/>
          </a:prstGeom>
          <a:solidFill>
            <a:srgbClr val="0F4B90"/>
          </a:solidFill>
        </p:spPr>
      </p:pic>
      <p:sp>
        <p:nvSpPr>
          <p:cNvPr id="174" name="Oval 173"/>
          <p:cNvSpPr/>
          <p:nvPr/>
        </p:nvSpPr>
        <p:spPr>
          <a:xfrm>
            <a:off x="2361967" y="519198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281776"/>
            <a:ext cx="214402" cy="190103"/>
          </a:xfrm>
          <a:prstGeom prst="rect">
            <a:avLst/>
          </a:prstGeom>
          <a:solidFill>
            <a:srgbClr val="0F4B90"/>
          </a:solidFill>
        </p:spPr>
      </p:pic>
      <p:sp>
        <p:nvSpPr>
          <p:cNvPr id="176" name="Oval 175"/>
          <p:cNvSpPr/>
          <p:nvPr/>
        </p:nvSpPr>
        <p:spPr>
          <a:xfrm>
            <a:off x="278645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278847"/>
            <a:ext cx="214402" cy="190103"/>
          </a:xfrm>
          <a:prstGeom prst="rect">
            <a:avLst/>
          </a:prstGeom>
          <a:solidFill>
            <a:srgbClr val="0F4B90"/>
          </a:solidFill>
        </p:spPr>
      </p:pic>
      <p:sp>
        <p:nvSpPr>
          <p:cNvPr id="178" name="Oval 177"/>
          <p:cNvSpPr/>
          <p:nvPr/>
        </p:nvSpPr>
        <p:spPr>
          <a:xfrm>
            <a:off x="321094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278847"/>
            <a:ext cx="214402" cy="190103"/>
          </a:xfrm>
          <a:prstGeom prst="rect">
            <a:avLst/>
          </a:prstGeom>
          <a:solidFill>
            <a:srgbClr val="0F4B90"/>
          </a:solidFill>
        </p:spPr>
      </p:pic>
      <p:sp>
        <p:nvSpPr>
          <p:cNvPr id="180" name="Oval 179"/>
          <p:cNvSpPr/>
          <p:nvPr/>
        </p:nvSpPr>
        <p:spPr>
          <a:xfrm>
            <a:off x="3629049" y="519858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288372"/>
            <a:ext cx="214402" cy="190103"/>
          </a:xfrm>
          <a:prstGeom prst="rect">
            <a:avLst/>
          </a:prstGeom>
          <a:solidFill>
            <a:srgbClr val="0F4B90"/>
          </a:solidFill>
        </p:spPr>
      </p:pic>
      <p:sp>
        <p:nvSpPr>
          <p:cNvPr id="182" name="Oval 181"/>
          <p:cNvSpPr/>
          <p:nvPr/>
        </p:nvSpPr>
        <p:spPr>
          <a:xfrm>
            <a:off x="4059503"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1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286405"/>
            <a:ext cx="214402" cy="190103"/>
          </a:xfrm>
          <a:prstGeom prst="rect">
            <a:avLst/>
          </a:prstGeom>
          <a:solidFill>
            <a:srgbClr val="0F4B90"/>
          </a:solidFill>
        </p:spPr>
      </p:pic>
      <p:sp>
        <p:nvSpPr>
          <p:cNvPr id="184" name="Oval 183"/>
          <p:cNvSpPr/>
          <p:nvPr/>
        </p:nvSpPr>
        <p:spPr>
          <a:xfrm>
            <a:off x="4490381"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286405"/>
            <a:ext cx="214402" cy="190103"/>
          </a:xfrm>
          <a:prstGeom prst="rect">
            <a:avLst/>
          </a:prstGeom>
          <a:solidFill>
            <a:srgbClr val="0F4B90"/>
          </a:solidFill>
        </p:spPr>
      </p:pic>
      <p:sp>
        <p:nvSpPr>
          <p:cNvPr id="186" name="Oval 185"/>
          <p:cNvSpPr/>
          <p:nvPr/>
        </p:nvSpPr>
        <p:spPr>
          <a:xfrm>
            <a:off x="4902095"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Picture 1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278847"/>
            <a:ext cx="214402" cy="190103"/>
          </a:xfrm>
          <a:prstGeom prst="rect">
            <a:avLst/>
          </a:prstGeom>
          <a:solidFill>
            <a:srgbClr val="0F4B90"/>
          </a:solidFill>
        </p:spPr>
      </p:pic>
      <p:sp>
        <p:nvSpPr>
          <p:cNvPr id="188" name="Oval 187"/>
          <p:cNvSpPr/>
          <p:nvPr/>
        </p:nvSpPr>
        <p:spPr>
          <a:xfrm>
            <a:off x="5320197"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286405"/>
            <a:ext cx="214402" cy="190103"/>
          </a:xfrm>
          <a:prstGeom prst="rect">
            <a:avLst/>
          </a:prstGeom>
          <a:solidFill>
            <a:srgbClr val="0F4B90"/>
          </a:solidFill>
        </p:spPr>
      </p:pic>
      <p:sp>
        <p:nvSpPr>
          <p:cNvPr id="190" name="Oval 189"/>
          <p:cNvSpPr/>
          <p:nvPr/>
        </p:nvSpPr>
        <p:spPr>
          <a:xfrm>
            <a:off x="5731911"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1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278847"/>
            <a:ext cx="214402" cy="190103"/>
          </a:xfrm>
          <a:prstGeom prst="rect">
            <a:avLst/>
          </a:prstGeom>
          <a:solidFill>
            <a:srgbClr val="0F4B90"/>
          </a:solidFill>
        </p:spPr>
      </p:pic>
      <p:sp>
        <p:nvSpPr>
          <p:cNvPr id="192" name="Oval 191"/>
          <p:cNvSpPr/>
          <p:nvPr/>
        </p:nvSpPr>
        <p:spPr>
          <a:xfrm>
            <a:off x="1943865" y="562967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719461"/>
            <a:ext cx="214402" cy="190103"/>
          </a:xfrm>
          <a:prstGeom prst="rect">
            <a:avLst/>
          </a:prstGeom>
          <a:solidFill>
            <a:srgbClr val="0F4B90"/>
          </a:solidFill>
        </p:spPr>
      </p:pic>
      <p:sp>
        <p:nvSpPr>
          <p:cNvPr id="194" name="Oval 193"/>
          <p:cNvSpPr/>
          <p:nvPr/>
        </p:nvSpPr>
        <p:spPr>
          <a:xfrm>
            <a:off x="2361967" y="563013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719926"/>
            <a:ext cx="214402" cy="190103"/>
          </a:xfrm>
          <a:prstGeom prst="rect">
            <a:avLst/>
          </a:prstGeom>
          <a:solidFill>
            <a:srgbClr val="0F4B90"/>
          </a:solidFill>
        </p:spPr>
      </p:pic>
      <p:sp>
        <p:nvSpPr>
          <p:cNvPr id="196" name="Oval 195"/>
          <p:cNvSpPr/>
          <p:nvPr/>
        </p:nvSpPr>
        <p:spPr>
          <a:xfrm>
            <a:off x="278645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Picture 1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716997"/>
            <a:ext cx="214402" cy="190103"/>
          </a:xfrm>
          <a:prstGeom prst="rect">
            <a:avLst/>
          </a:prstGeom>
          <a:solidFill>
            <a:srgbClr val="0F4B90"/>
          </a:solidFill>
        </p:spPr>
      </p:pic>
      <p:sp>
        <p:nvSpPr>
          <p:cNvPr id="198" name="Oval 197"/>
          <p:cNvSpPr/>
          <p:nvPr/>
        </p:nvSpPr>
        <p:spPr>
          <a:xfrm>
            <a:off x="321094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Picture 1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716997"/>
            <a:ext cx="214402" cy="190103"/>
          </a:xfrm>
          <a:prstGeom prst="rect">
            <a:avLst/>
          </a:prstGeom>
          <a:solidFill>
            <a:srgbClr val="0F4B90"/>
          </a:solidFill>
        </p:spPr>
      </p:pic>
      <p:sp>
        <p:nvSpPr>
          <p:cNvPr id="200" name="Oval 199"/>
          <p:cNvSpPr/>
          <p:nvPr/>
        </p:nvSpPr>
        <p:spPr>
          <a:xfrm>
            <a:off x="3629049" y="563673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726522"/>
            <a:ext cx="214402" cy="190103"/>
          </a:xfrm>
          <a:prstGeom prst="rect">
            <a:avLst/>
          </a:prstGeom>
          <a:solidFill>
            <a:srgbClr val="0F4B90"/>
          </a:solidFill>
        </p:spPr>
      </p:pic>
      <p:sp>
        <p:nvSpPr>
          <p:cNvPr id="202" name="Oval 201"/>
          <p:cNvSpPr/>
          <p:nvPr/>
        </p:nvSpPr>
        <p:spPr>
          <a:xfrm>
            <a:off x="4059503"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724555"/>
            <a:ext cx="214402" cy="190103"/>
          </a:xfrm>
          <a:prstGeom prst="rect">
            <a:avLst/>
          </a:prstGeom>
          <a:solidFill>
            <a:srgbClr val="0F4B90"/>
          </a:solidFill>
        </p:spPr>
      </p:pic>
      <p:sp>
        <p:nvSpPr>
          <p:cNvPr id="204" name="Oval 203"/>
          <p:cNvSpPr/>
          <p:nvPr/>
        </p:nvSpPr>
        <p:spPr>
          <a:xfrm>
            <a:off x="4490381"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724555"/>
            <a:ext cx="214402" cy="190103"/>
          </a:xfrm>
          <a:prstGeom prst="rect">
            <a:avLst/>
          </a:prstGeom>
          <a:solidFill>
            <a:srgbClr val="0F4B90"/>
          </a:solidFill>
        </p:spPr>
      </p:pic>
      <p:sp>
        <p:nvSpPr>
          <p:cNvPr id="206" name="Oval 205"/>
          <p:cNvSpPr/>
          <p:nvPr/>
        </p:nvSpPr>
        <p:spPr>
          <a:xfrm>
            <a:off x="4902095"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716997"/>
            <a:ext cx="214402" cy="190103"/>
          </a:xfrm>
          <a:prstGeom prst="rect">
            <a:avLst/>
          </a:prstGeom>
          <a:solidFill>
            <a:srgbClr val="0F4B90"/>
          </a:solidFill>
        </p:spPr>
      </p:pic>
      <p:sp>
        <p:nvSpPr>
          <p:cNvPr id="208" name="Oval 207"/>
          <p:cNvSpPr/>
          <p:nvPr/>
        </p:nvSpPr>
        <p:spPr>
          <a:xfrm>
            <a:off x="5320197"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724555"/>
            <a:ext cx="214402" cy="190103"/>
          </a:xfrm>
          <a:prstGeom prst="rect">
            <a:avLst/>
          </a:prstGeom>
          <a:solidFill>
            <a:srgbClr val="0F4B90"/>
          </a:solidFill>
        </p:spPr>
      </p:pic>
      <p:sp>
        <p:nvSpPr>
          <p:cNvPr id="210" name="Oval 209"/>
          <p:cNvSpPr/>
          <p:nvPr/>
        </p:nvSpPr>
        <p:spPr>
          <a:xfrm>
            <a:off x="5731911"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716997"/>
            <a:ext cx="214402" cy="190103"/>
          </a:xfrm>
          <a:prstGeom prst="rect">
            <a:avLst/>
          </a:prstGeom>
          <a:solidFill>
            <a:srgbClr val="0F4B90"/>
          </a:solidFill>
        </p:spPr>
      </p:pic>
      <p:sp>
        <p:nvSpPr>
          <p:cNvPr id="212" name="Rectangle 211"/>
          <p:cNvSpPr/>
          <p:nvPr/>
        </p:nvSpPr>
        <p:spPr>
          <a:xfrm>
            <a:off x="7147900" y="1460399"/>
            <a:ext cx="4605950" cy="4154984"/>
          </a:xfrm>
          <a:prstGeom prst="rect">
            <a:avLst/>
          </a:prstGeom>
        </p:spPr>
        <p:txBody>
          <a:bodyPr wrap="square">
            <a:spAutoFit/>
          </a:bodyPr>
          <a:lstStyle/>
          <a:p>
            <a:r>
              <a:rPr lang="en-US" sz="4400" b="1">
                <a:solidFill>
                  <a:srgbClr val="556774"/>
                </a:solidFill>
                <a:latin typeface="Arial" panose="020B0604020202020204" pitchFamily="34" charset="0"/>
                <a:ea typeface="Fedra Sans Condensed Std Book" charset="0"/>
                <a:cs typeface="Arial" panose="020B0604020202020204" pitchFamily="34" charset="0"/>
              </a:rPr>
              <a:t>14.6 % of Hispanic/Latinx women</a:t>
            </a:r>
            <a:r>
              <a:rPr lang="en-US" sz="4400">
                <a:solidFill>
                  <a:srgbClr val="556774"/>
                </a:solidFill>
                <a:latin typeface="Arial" panose="020B0604020202020204" pitchFamily="34" charset="0"/>
                <a:ea typeface="Fedra Sans Condensed Std Book" charset="0"/>
                <a:cs typeface="Arial" panose="020B0604020202020204" pitchFamily="34" charset="0"/>
              </a:rPr>
              <a:t> will experience sexual violence in their lifetimes.</a:t>
            </a:r>
            <a:endParaRPr lang="en-US" sz="4400"/>
          </a:p>
        </p:txBody>
      </p:sp>
      <p:sp>
        <p:nvSpPr>
          <p:cNvPr id="213" name="Rectangle 212"/>
          <p:cNvSpPr/>
          <p:nvPr/>
        </p:nvSpPr>
        <p:spPr>
          <a:xfrm>
            <a:off x="1902395" y="6234453"/>
            <a:ext cx="4075128" cy="400110"/>
          </a:xfrm>
          <a:prstGeom prst="rect">
            <a:avLst/>
          </a:prstGeom>
        </p:spPr>
        <p:txBody>
          <a:bodyPr wrap="square">
            <a:spAutoFit/>
          </a:bodyPr>
          <a:lstStyle/>
          <a:p>
            <a:r>
              <a:rPr lang="en-US" sz="1000">
                <a:solidFill>
                  <a:srgbClr val="556774"/>
                </a:solidFill>
                <a:latin typeface="Arial" panose="020B0604020202020204" pitchFamily="34" charset="0"/>
                <a:cs typeface="Arial" panose="020B0604020202020204" pitchFamily="34" charset="0"/>
              </a:rPr>
              <a:t>Source: The National Intimate Partner and Sexual Violence Survey (NISVS): 2010 Summary Report. </a:t>
            </a:r>
          </a:p>
        </p:txBody>
      </p:sp>
      <p:sp>
        <p:nvSpPr>
          <p:cNvPr id="216" name="TextBox 215"/>
          <p:cNvSpPr txBox="1"/>
          <p:nvPr/>
        </p:nvSpPr>
        <p:spPr>
          <a:xfrm>
            <a:off x="11644313" y="6230580"/>
            <a:ext cx="527709" cy="461665"/>
          </a:xfrm>
          <a:prstGeom prst="rect">
            <a:avLst/>
          </a:prstGeom>
          <a:noFill/>
        </p:spPr>
        <p:txBody>
          <a:bodyPr wrap="none" rtlCol="0">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15</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5" name="Picture 4">
            <a:extLst>
              <a:ext uri="{FF2B5EF4-FFF2-40B4-BE49-F238E27FC236}">
                <a16:creationId xmlns:a16="http://schemas.microsoft.com/office/drawing/2014/main" id="{3FEB21B8-CD7B-036C-AE76-5B82DF629460}"/>
              </a:ext>
            </a:extLst>
          </p:cNvPr>
          <p:cNvPicPr>
            <a:picLocks noChangeAspect="1"/>
          </p:cNvPicPr>
          <p:nvPr/>
        </p:nvPicPr>
        <p:blipFill>
          <a:blip r:embed="rId4"/>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1701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SEXUAL VIOLENCE IN OUR COMMUNITY</a:t>
            </a:r>
          </a:p>
        </p:txBody>
      </p:sp>
      <p:sp>
        <p:nvSpPr>
          <p:cNvPr id="10" name="Oval 9"/>
          <p:cNvSpPr/>
          <p:nvPr/>
        </p:nvSpPr>
        <p:spPr>
          <a:xfrm>
            <a:off x="1943865" y="146731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557104"/>
            <a:ext cx="214402" cy="190103"/>
          </a:xfrm>
          <a:prstGeom prst="rect">
            <a:avLst/>
          </a:prstGeom>
          <a:solidFill>
            <a:srgbClr val="FF0000"/>
          </a:solidFill>
          <a:ln>
            <a:solidFill>
              <a:srgbClr val="FF0000"/>
            </a:solidFill>
          </a:ln>
        </p:spPr>
      </p:pic>
      <p:sp>
        <p:nvSpPr>
          <p:cNvPr id="14" name="Oval 13"/>
          <p:cNvSpPr/>
          <p:nvPr/>
        </p:nvSpPr>
        <p:spPr>
          <a:xfrm>
            <a:off x="2361967" y="146778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557569"/>
            <a:ext cx="214402" cy="190103"/>
          </a:xfrm>
          <a:prstGeom prst="rect">
            <a:avLst/>
          </a:prstGeom>
          <a:solidFill>
            <a:srgbClr val="FF0000"/>
          </a:solidFill>
          <a:ln>
            <a:solidFill>
              <a:srgbClr val="FF0000"/>
            </a:solidFill>
          </a:ln>
        </p:spPr>
      </p:pic>
      <p:sp>
        <p:nvSpPr>
          <p:cNvPr id="16" name="Oval 15"/>
          <p:cNvSpPr/>
          <p:nvPr/>
        </p:nvSpPr>
        <p:spPr>
          <a:xfrm>
            <a:off x="278645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554640"/>
            <a:ext cx="214402" cy="190103"/>
          </a:xfrm>
          <a:prstGeom prst="rect">
            <a:avLst/>
          </a:prstGeom>
          <a:solidFill>
            <a:srgbClr val="FF0000"/>
          </a:solidFill>
          <a:ln>
            <a:solidFill>
              <a:srgbClr val="FF0000"/>
            </a:solidFill>
          </a:ln>
        </p:spPr>
      </p:pic>
      <p:sp>
        <p:nvSpPr>
          <p:cNvPr id="18" name="Oval 17"/>
          <p:cNvSpPr/>
          <p:nvPr/>
        </p:nvSpPr>
        <p:spPr>
          <a:xfrm>
            <a:off x="321094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554640"/>
            <a:ext cx="214402" cy="190103"/>
          </a:xfrm>
          <a:prstGeom prst="rect">
            <a:avLst/>
          </a:prstGeom>
          <a:solidFill>
            <a:srgbClr val="FF0000"/>
          </a:solidFill>
          <a:ln>
            <a:solidFill>
              <a:srgbClr val="FF0000"/>
            </a:solidFill>
          </a:ln>
        </p:spPr>
      </p:pic>
      <p:sp>
        <p:nvSpPr>
          <p:cNvPr id="20" name="Oval 19"/>
          <p:cNvSpPr/>
          <p:nvPr/>
        </p:nvSpPr>
        <p:spPr>
          <a:xfrm>
            <a:off x="3629049"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554640"/>
            <a:ext cx="214402" cy="190103"/>
          </a:xfrm>
          <a:prstGeom prst="rect">
            <a:avLst/>
          </a:prstGeom>
          <a:solidFill>
            <a:srgbClr val="FF0000"/>
          </a:solidFill>
          <a:ln>
            <a:solidFill>
              <a:srgbClr val="FF0000"/>
            </a:solidFill>
          </a:ln>
        </p:spPr>
      </p:pic>
      <p:sp>
        <p:nvSpPr>
          <p:cNvPr id="22" name="Oval 21"/>
          <p:cNvSpPr/>
          <p:nvPr/>
        </p:nvSpPr>
        <p:spPr>
          <a:xfrm>
            <a:off x="4059503"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1562198"/>
            <a:ext cx="214402" cy="190103"/>
          </a:xfrm>
          <a:prstGeom prst="rect">
            <a:avLst/>
          </a:prstGeom>
          <a:solidFill>
            <a:srgbClr val="FF0000"/>
          </a:solidFill>
          <a:ln>
            <a:solidFill>
              <a:srgbClr val="FF0000"/>
            </a:solidFill>
          </a:ln>
        </p:spPr>
      </p:pic>
      <p:sp>
        <p:nvSpPr>
          <p:cNvPr id="24" name="Oval 23"/>
          <p:cNvSpPr/>
          <p:nvPr/>
        </p:nvSpPr>
        <p:spPr>
          <a:xfrm>
            <a:off x="4490381"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1562198"/>
            <a:ext cx="214402" cy="190103"/>
          </a:xfrm>
          <a:prstGeom prst="rect">
            <a:avLst/>
          </a:prstGeom>
          <a:solidFill>
            <a:srgbClr val="FF0000"/>
          </a:solidFill>
          <a:ln>
            <a:solidFill>
              <a:srgbClr val="FF0000"/>
            </a:solidFill>
          </a:ln>
        </p:spPr>
      </p:pic>
      <p:sp>
        <p:nvSpPr>
          <p:cNvPr id="26" name="Oval 25"/>
          <p:cNvSpPr/>
          <p:nvPr/>
        </p:nvSpPr>
        <p:spPr>
          <a:xfrm>
            <a:off x="4902095"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554640"/>
            <a:ext cx="214402" cy="190103"/>
          </a:xfrm>
          <a:prstGeom prst="rect">
            <a:avLst/>
          </a:prstGeom>
          <a:solidFill>
            <a:srgbClr val="FF0000"/>
          </a:solidFill>
          <a:ln>
            <a:solidFill>
              <a:srgbClr val="FF0000"/>
            </a:solidFill>
          </a:ln>
        </p:spPr>
      </p:pic>
      <p:sp>
        <p:nvSpPr>
          <p:cNvPr id="28" name="Oval 27"/>
          <p:cNvSpPr/>
          <p:nvPr/>
        </p:nvSpPr>
        <p:spPr>
          <a:xfrm>
            <a:off x="5320197"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1562198"/>
            <a:ext cx="214402" cy="190103"/>
          </a:xfrm>
          <a:prstGeom prst="rect">
            <a:avLst/>
          </a:prstGeom>
          <a:solidFill>
            <a:srgbClr val="FF0000"/>
          </a:solidFill>
          <a:ln>
            <a:solidFill>
              <a:srgbClr val="FF0000"/>
            </a:solidFill>
          </a:ln>
        </p:spPr>
      </p:pic>
      <p:sp>
        <p:nvSpPr>
          <p:cNvPr id="30" name="Oval 29"/>
          <p:cNvSpPr/>
          <p:nvPr/>
        </p:nvSpPr>
        <p:spPr>
          <a:xfrm>
            <a:off x="5731911"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554640"/>
            <a:ext cx="214402" cy="190103"/>
          </a:xfrm>
          <a:prstGeom prst="rect">
            <a:avLst/>
          </a:prstGeom>
          <a:solidFill>
            <a:srgbClr val="FF0000"/>
          </a:solidFill>
          <a:ln>
            <a:solidFill>
              <a:srgbClr val="FF0000"/>
            </a:solidFill>
          </a:ln>
        </p:spPr>
      </p:pic>
      <p:sp>
        <p:nvSpPr>
          <p:cNvPr id="32" name="Oval 31"/>
          <p:cNvSpPr/>
          <p:nvPr/>
        </p:nvSpPr>
        <p:spPr>
          <a:xfrm>
            <a:off x="1943865" y="190546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995254"/>
            <a:ext cx="214402" cy="190103"/>
          </a:xfrm>
          <a:prstGeom prst="rect">
            <a:avLst/>
          </a:prstGeom>
          <a:solidFill>
            <a:srgbClr val="FF0000"/>
          </a:solidFill>
          <a:ln>
            <a:solidFill>
              <a:srgbClr val="FF0000"/>
            </a:solidFill>
          </a:ln>
        </p:spPr>
      </p:pic>
      <p:sp>
        <p:nvSpPr>
          <p:cNvPr id="34" name="Oval 33"/>
          <p:cNvSpPr/>
          <p:nvPr/>
        </p:nvSpPr>
        <p:spPr>
          <a:xfrm>
            <a:off x="2361967" y="190593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995719"/>
            <a:ext cx="214402" cy="190103"/>
          </a:xfrm>
          <a:prstGeom prst="rect">
            <a:avLst/>
          </a:prstGeom>
          <a:solidFill>
            <a:srgbClr val="FF0000"/>
          </a:solidFill>
          <a:ln>
            <a:solidFill>
              <a:srgbClr val="FF0000"/>
            </a:solidFill>
          </a:ln>
        </p:spPr>
      </p:pic>
      <p:sp>
        <p:nvSpPr>
          <p:cNvPr id="36" name="Oval 35"/>
          <p:cNvSpPr/>
          <p:nvPr/>
        </p:nvSpPr>
        <p:spPr>
          <a:xfrm>
            <a:off x="278645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992790"/>
            <a:ext cx="214402" cy="190103"/>
          </a:xfrm>
          <a:prstGeom prst="rect">
            <a:avLst/>
          </a:prstGeom>
          <a:solidFill>
            <a:srgbClr val="FF0000"/>
          </a:solidFill>
          <a:ln>
            <a:solidFill>
              <a:srgbClr val="FF0000"/>
            </a:solidFill>
          </a:ln>
        </p:spPr>
      </p:pic>
      <p:sp>
        <p:nvSpPr>
          <p:cNvPr id="38" name="Oval 37"/>
          <p:cNvSpPr/>
          <p:nvPr/>
        </p:nvSpPr>
        <p:spPr>
          <a:xfrm>
            <a:off x="321094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992790"/>
            <a:ext cx="214402" cy="190103"/>
          </a:xfrm>
          <a:prstGeom prst="rect">
            <a:avLst/>
          </a:prstGeom>
          <a:solidFill>
            <a:srgbClr val="FF0000"/>
          </a:solidFill>
          <a:ln>
            <a:solidFill>
              <a:srgbClr val="FF0000"/>
            </a:solidFill>
          </a:ln>
        </p:spPr>
      </p:pic>
      <p:sp>
        <p:nvSpPr>
          <p:cNvPr id="40" name="Oval 39"/>
          <p:cNvSpPr/>
          <p:nvPr/>
        </p:nvSpPr>
        <p:spPr>
          <a:xfrm>
            <a:off x="3629049"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992790"/>
            <a:ext cx="214402" cy="190103"/>
          </a:xfrm>
          <a:prstGeom prst="rect">
            <a:avLst/>
          </a:prstGeom>
          <a:solidFill>
            <a:srgbClr val="FF0000"/>
          </a:solidFill>
          <a:ln>
            <a:solidFill>
              <a:srgbClr val="FF0000"/>
            </a:solidFill>
          </a:ln>
        </p:spPr>
      </p:pic>
      <p:sp>
        <p:nvSpPr>
          <p:cNvPr id="42" name="Oval 41"/>
          <p:cNvSpPr/>
          <p:nvPr/>
        </p:nvSpPr>
        <p:spPr>
          <a:xfrm>
            <a:off x="4059503"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2000348"/>
            <a:ext cx="214402" cy="190103"/>
          </a:xfrm>
          <a:prstGeom prst="rect">
            <a:avLst/>
          </a:prstGeom>
          <a:solidFill>
            <a:srgbClr val="FF0000"/>
          </a:solidFill>
          <a:ln>
            <a:solidFill>
              <a:srgbClr val="FF0000"/>
            </a:solidFill>
          </a:ln>
        </p:spPr>
      </p:pic>
      <p:sp>
        <p:nvSpPr>
          <p:cNvPr id="44" name="Oval 43"/>
          <p:cNvSpPr/>
          <p:nvPr/>
        </p:nvSpPr>
        <p:spPr>
          <a:xfrm>
            <a:off x="4490381"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2000348"/>
            <a:ext cx="214402" cy="190103"/>
          </a:xfrm>
          <a:prstGeom prst="rect">
            <a:avLst/>
          </a:prstGeom>
          <a:solidFill>
            <a:srgbClr val="FF0000"/>
          </a:solidFill>
          <a:ln>
            <a:solidFill>
              <a:srgbClr val="FF0000"/>
            </a:solidFill>
          </a:ln>
        </p:spPr>
      </p:pic>
      <p:sp>
        <p:nvSpPr>
          <p:cNvPr id="46" name="Oval 45"/>
          <p:cNvSpPr/>
          <p:nvPr/>
        </p:nvSpPr>
        <p:spPr>
          <a:xfrm>
            <a:off x="4902095"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992790"/>
            <a:ext cx="214402" cy="190103"/>
          </a:xfrm>
          <a:prstGeom prst="rect">
            <a:avLst/>
          </a:prstGeom>
          <a:solidFill>
            <a:srgbClr val="FF0000"/>
          </a:solidFill>
          <a:ln>
            <a:solidFill>
              <a:srgbClr val="FF0000"/>
            </a:solidFill>
          </a:ln>
        </p:spPr>
      </p:pic>
      <p:sp>
        <p:nvSpPr>
          <p:cNvPr id="48" name="Oval 47"/>
          <p:cNvSpPr/>
          <p:nvPr/>
        </p:nvSpPr>
        <p:spPr>
          <a:xfrm>
            <a:off x="5320197"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2000348"/>
            <a:ext cx="214402" cy="190103"/>
          </a:xfrm>
          <a:prstGeom prst="rect">
            <a:avLst/>
          </a:prstGeom>
          <a:solidFill>
            <a:srgbClr val="FF0000"/>
          </a:solidFill>
          <a:ln>
            <a:solidFill>
              <a:srgbClr val="FF0000"/>
            </a:solidFill>
          </a:ln>
        </p:spPr>
      </p:pic>
      <p:sp>
        <p:nvSpPr>
          <p:cNvPr id="50" name="Oval 49"/>
          <p:cNvSpPr/>
          <p:nvPr/>
        </p:nvSpPr>
        <p:spPr>
          <a:xfrm>
            <a:off x="5731911"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992790"/>
            <a:ext cx="214402" cy="190103"/>
          </a:xfrm>
          <a:prstGeom prst="rect">
            <a:avLst/>
          </a:prstGeom>
          <a:solidFill>
            <a:srgbClr val="0F4B90"/>
          </a:solidFill>
          <a:ln>
            <a:solidFill>
              <a:srgbClr val="0F4B90"/>
            </a:solidFill>
          </a:ln>
        </p:spPr>
      </p:pic>
      <p:sp>
        <p:nvSpPr>
          <p:cNvPr id="52" name="Oval 51"/>
          <p:cNvSpPr/>
          <p:nvPr/>
        </p:nvSpPr>
        <p:spPr>
          <a:xfrm>
            <a:off x="1953390" y="237219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461979"/>
            <a:ext cx="214402" cy="190103"/>
          </a:xfrm>
          <a:prstGeom prst="rect">
            <a:avLst/>
          </a:prstGeom>
          <a:solidFill>
            <a:srgbClr val="0F4B90"/>
          </a:solidFill>
        </p:spPr>
      </p:pic>
      <p:sp>
        <p:nvSpPr>
          <p:cNvPr id="54" name="Oval 53"/>
          <p:cNvSpPr/>
          <p:nvPr/>
        </p:nvSpPr>
        <p:spPr>
          <a:xfrm>
            <a:off x="2371492" y="237265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462444"/>
            <a:ext cx="214402" cy="190103"/>
          </a:xfrm>
          <a:prstGeom prst="rect">
            <a:avLst/>
          </a:prstGeom>
          <a:solidFill>
            <a:srgbClr val="0F4B90"/>
          </a:solidFill>
        </p:spPr>
      </p:pic>
      <p:sp>
        <p:nvSpPr>
          <p:cNvPr id="56" name="Oval 55"/>
          <p:cNvSpPr/>
          <p:nvPr/>
        </p:nvSpPr>
        <p:spPr>
          <a:xfrm>
            <a:off x="2795982"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459515"/>
            <a:ext cx="214402" cy="190103"/>
          </a:xfrm>
          <a:prstGeom prst="rect">
            <a:avLst/>
          </a:prstGeom>
          <a:solidFill>
            <a:srgbClr val="0F4B90"/>
          </a:solidFill>
        </p:spPr>
      </p:pic>
      <p:sp>
        <p:nvSpPr>
          <p:cNvPr id="58" name="Oval 57"/>
          <p:cNvSpPr/>
          <p:nvPr/>
        </p:nvSpPr>
        <p:spPr>
          <a:xfrm>
            <a:off x="3220472"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459515"/>
            <a:ext cx="214402" cy="190103"/>
          </a:xfrm>
          <a:prstGeom prst="rect">
            <a:avLst/>
          </a:prstGeom>
          <a:solidFill>
            <a:srgbClr val="0F4B90"/>
          </a:solidFill>
        </p:spPr>
      </p:pic>
      <p:sp>
        <p:nvSpPr>
          <p:cNvPr id="60" name="Oval 59"/>
          <p:cNvSpPr/>
          <p:nvPr/>
        </p:nvSpPr>
        <p:spPr>
          <a:xfrm>
            <a:off x="3638574" y="237925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469040"/>
            <a:ext cx="214402" cy="190103"/>
          </a:xfrm>
          <a:prstGeom prst="rect">
            <a:avLst/>
          </a:prstGeom>
          <a:solidFill>
            <a:srgbClr val="0F4B90"/>
          </a:solidFill>
        </p:spPr>
      </p:pic>
      <p:sp>
        <p:nvSpPr>
          <p:cNvPr id="62" name="Oval 61"/>
          <p:cNvSpPr/>
          <p:nvPr/>
        </p:nvSpPr>
        <p:spPr>
          <a:xfrm>
            <a:off x="4069028" y="237728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467073"/>
            <a:ext cx="214402" cy="190103"/>
          </a:xfrm>
          <a:prstGeom prst="rect">
            <a:avLst/>
          </a:prstGeom>
          <a:solidFill>
            <a:srgbClr val="0F4B90"/>
          </a:solidFill>
        </p:spPr>
      </p:pic>
      <p:sp>
        <p:nvSpPr>
          <p:cNvPr id="64" name="Oval 63"/>
          <p:cNvSpPr/>
          <p:nvPr/>
        </p:nvSpPr>
        <p:spPr>
          <a:xfrm>
            <a:off x="4499906" y="237728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467073"/>
            <a:ext cx="214402" cy="190103"/>
          </a:xfrm>
          <a:prstGeom prst="rect">
            <a:avLst/>
          </a:prstGeom>
          <a:solidFill>
            <a:srgbClr val="0F4B90"/>
          </a:solidFill>
        </p:spPr>
      </p:pic>
      <p:sp>
        <p:nvSpPr>
          <p:cNvPr id="66" name="Oval 65"/>
          <p:cNvSpPr/>
          <p:nvPr/>
        </p:nvSpPr>
        <p:spPr>
          <a:xfrm>
            <a:off x="4911620"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459515"/>
            <a:ext cx="214402" cy="190103"/>
          </a:xfrm>
          <a:prstGeom prst="rect">
            <a:avLst/>
          </a:prstGeom>
          <a:solidFill>
            <a:srgbClr val="0F4B90"/>
          </a:solidFill>
        </p:spPr>
      </p:pic>
      <p:sp>
        <p:nvSpPr>
          <p:cNvPr id="68" name="Oval 67"/>
          <p:cNvSpPr/>
          <p:nvPr/>
        </p:nvSpPr>
        <p:spPr>
          <a:xfrm>
            <a:off x="5329722" y="237728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467073"/>
            <a:ext cx="214402" cy="190103"/>
          </a:xfrm>
          <a:prstGeom prst="rect">
            <a:avLst/>
          </a:prstGeom>
          <a:solidFill>
            <a:srgbClr val="0F4B90"/>
          </a:solidFill>
        </p:spPr>
      </p:pic>
      <p:sp>
        <p:nvSpPr>
          <p:cNvPr id="70" name="Oval 69"/>
          <p:cNvSpPr/>
          <p:nvPr/>
        </p:nvSpPr>
        <p:spPr>
          <a:xfrm>
            <a:off x="5741436"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459515"/>
            <a:ext cx="214402" cy="190103"/>
          </a:xfrm>
          <a:prstGeom prst="rect">
            <a:avLst/>
          </a:prstGeom>
          <a:solidFill>
            <a:srgbClr val="0F4B90"/>
          </a:solidFill>
        </p:spPr>
      </p:pic>
      <p:sp>
        <p:nvSpPr>
          <p:cNvPr id="72" name="Oval 71"/>
          <p:cNvSpPr/>
          <p:nvPr/>
        </p:nvSpPr>
        <p:spPr>
          <a:xfrm>
            <a:off x="1953390" y="281034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900129"/>
            <a:ext cx="214402" cy="190103"/>
          </a:xfrm>
          <a:prstGeom prst="rect">
            <a:avLst/>
          </a:prstGeom>
          <a:solidFill>
            <a:srgbClr val="0F4B90"/>
          </a:solidFill>
        </p:spPr>
      </p:pic>
      <p:sp>
        <p:nvSpPr>
          <p:cNvPr id="74" name="Oval 73"/>
          <p:cNvSpPr/>
          <p:nvPr/>
        </p:nvSpPr>
        <p:spPr>
          <a:xfrm>
            <a:off x="2371492" y="281080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900594"/>
            <a:ext cx="214402" cy="190103"/>
          </a:xfrm>
          <a:prstGeom prst="rect">
            <a:avLst/>
          </a:prstGeom>
          <a:solidFill>
            <a:srgbClr val="0F4B90"/>
          </a:solidFill>
        </p:spPr>
      </p:pic>
      <p:sp>
        <p:nvSpPr>
          <p:cNvPr id="76" name="Oval 75"/>
          <p:cNvSpPr/>
          <p:nvPr/>
        </p:nvSpPr>
        <p:spPr>
          <a:xfrm>
            <a:off x="2795982"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897665"/>
            <a:ext cx="214402" cy="190103"/>
          </a:xfrm>
          <a:prstGeom prst="rect">
            <a:avLst/>
          </a:prstGeom>
          <a:solidFill>
            <a:srgbClr val="0F4B90"/>
          </a:solidFill>
        </p:spPr>
      </p:pic>
      <p:sp>
        <p:nvSpPr>
          <p:cNvPr id="78" name="Oval 77"/>
          <p:cNvSpPr/>
          <p:nvPr/>
        </p:nvSpPr>
        <p:spPr>
          <a:xfrm>
            <a:off x="3220472"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897665"/>
            <a:ext cx="214402" cy="190103"/>
          </a:xfrm>
          <a:prstGeom prst="rect">
            <a:avLst/>
          </a:prstGeom>
          <a:solidFill>
            <a:srgbClr val="0F4B90"/>
          </a:solidFill>
        </p:spPr>
      </p:pic>
      <p:sp>
        <p:nvSpPr>
          <p:cNvPr id="80" name="Oval 79"/>
          <p:cNvSpPr/>
          <p:nvPr/>
        </p:nvSpPr>
        <p:spPr>
          <a:xfrm>
            <a:off x="3638574" y="281740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907190"/>
            <a:ext cx="214402" cy="190103"/>
          </a:xfrm>
          <a:prstGeom prst="rect">
            <a:avLst/>
          </a:prstGeom>
          <a:solidFill>
            <a:srgbClr val="0F4B90"/>
          </a:solidFill>
        </p:spPr>
      </p:pic>
      <p:sp>
        <p:nvSpPr>
          <p:cNvPr id="82" name="Oval 81"/>
          <p:cNvSpPr/>
          <p:nvPr/>
        </p:nvSpPr>
        <p:spPr>
          <a:xfrm>
            <a:off x="4069028"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905223"/>
            <a:ext cx="214402" cy="190103"/>
          </a:xfrm>
          <a:prstGeom prst="rect">
            <a:avLst/>
          </a:prstGeom>
          <a:solidFill>
            <a:srgbClr val="0F4B90"/>
          </a:solidFill>
        </p:spPr>
      </p:pic>
      <p:sp>
        <p:nvSpPr>
          <p:cNvPr id="84" name="Oval 83"/>
          <p:cNvSpPr/>
          <p:nvPr/>
        </p:nvSpPr>
        <p:spPr>
          <a:xfrm>
            <a:off x="4499906"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905223"/>
            <a:ext cx="214402" cy="190103"/>
          </a:xfrm>
          <a:prstGeom prst="rect">
            <a:avLst/>
          </a:prstGeom>
          <a:solidFill>
            <a:srgbClr val="0F4B90"/>
          </a:solidFill>
        </p:spPr>
      </p:pic>
      <p:sp>
        <p:nvSpPr>
          <p:cNvPr id="86" name="Oval 85"/>
          <p:cNvSpPr/>
          <p:nvPr/>
        </p:nvSpPr>
        <p:spPr>
          <a:xfrm>
            <a:off x="4911620"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897665"/>
            <a:ext cx="214402" cy="190103"/>
          </a:xfrm>
          <a:prstGeom prst="rect">
            <a:avLst/>
          </a:prstGeom>
          <a:solidFill>
            <a:srgbClr val="0F4B90"/>
          </a:solidFill>
        </p:spPr>
      </p:pic>
      <p:sp>
        <p:nvSpPr>
          <p:cNvPr id="88" name="Oval 87"/>
          <p:cNvSpPr/>
          <p:nvPr/>
        </p:nvSpPr>
        <p:spPr>
          <a:xfrm>
            <a:off x="5329722"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905223"/>
            <a:ext cx="214402" cy="190103"/>
          </a:xfrm>
          <a:prstGeom prst="rect">
            <a:avLst/>
          </a:prstGeom>
          <a:solidFill>
            <a:srgbClr val="0F4B90"/>
          </a:solidFill>
        </p:spPr>
      </p:pic>
      <p:sp>
        <p:nvSpPr>
          <p:cNvPr id="90" name="Oval 89"/>
          <p:cNvSpPr/>
          <p:nvPr/>
        </p:nvSpPr>
        <p:spPr>
          <a:xfrm>
            <a:off x="5741436"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897665"/>
            <a:ext cx="214402" cy="190103"/>
          </a:xfrm>
          <a:prstGeom prst="rect">
            <a:avLst/>
          </a:prstGeom>
          <a:solidFill>
            <a:srgbClr val="0F4B90"/>
          </a:solidFill>
        </p:spPr>
      </p:pic>
      <p:sp>
        <p:nvSpPr>
          <p:cNvPr id="92" name="Oval 91"/>
          <p:cNvSpPr/>
          <p:nvPr/>
        </p:nvSpPr>
        <p:spPr>
          <a:xfrm>
            <a:off x="1953390" y="335097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440759"/>
            <a:ext cx="214402" cy="190103"/>
          </a:xfrm>
          <a:prstGeom prst="rect">
            <a:avLst/>
          </a:prstGeom>
          <a:solidFill>
            <a:srgbClr val="0F4B90"/>
          </a:solidFill>
        </p:spPr>
      </p:pic>
      <p:sp>
        <p:nvSpPr>
          <p:cNvPr id="94" name="Oval 93"/>
          <p:cNvSpPr/>
          <p:nvPr/>
        </p:nvSpPr>
        <p:spPr>
          <a:xfrm>
            <a:off x="2371492" y="335143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441224"/>
            <a:ext cx="214402" cy="190103"/>
          </a:xfrm>
          <a:prstGeom prst="rect">
            <a:avLst/>
          </a:prstGeom>
          <a:solidFill>
            <a:srgbClr val="0F4B90"/>
          </a:solidFill>
        </p:spPr>
      </p:pic>
      <p:sp>
        <p:nvSpPr>
          <p:cNvPr id="96" name="Oval 95"/>
          <p:cNvSpPr/>
          <p:nvPr/>
        </p:nvSpPr>
        <p:spPr>
          <a:xfrm>
            <a:off x="2795982"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438295"/>
            <a:ext cx="214402" cy="190103"/>
          </a:xfrm>
          <a:prstGeom prst="rect">
            <a:avLst/>
          </a:prstGeom>
          <a:solidFill>
            <a:srgbClr val="0F4B90"/>
          </a:solidFill>
        </p:spPr>
      </p:pic>
      <p:sp>
        <p:nvSpPr>
          <p:cNvPr id="98" name="Oval 97"/>
          <p:cNvSpPr/>
          <p:nvPr/>
        </p:nvSpPr>
        <p:spPr>
          <a:xfrm>
            <a:off x="3220472"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438295"/>
            <a:ext cx="214402" cy="190103"/>
          </a:xfrm>
          <a:prstGeom prst="rect">
            <a:avLst/>
          </a:prstGeom>
          <a:solidFill>
            <a:srgbClr val="0F4B90"/>
          </a:solidFill>
        </p:spPr>
      </p:pic>
      <p:sp>
        <p:nvSpPr>
          <p:cNvPr id="100" name="Oval 99"/>
          <p:cNvSpPr/>
          <p:nvPr/>
        </p:nvSpPr>
        <p:spPr>
          <a:xfrm>
            <a:off x="3638574" y="335803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447820"/>
            <a:ext cx="214402" cy="190103"/>
          </a:xfrm>
          <a:prstGeom prst="rect">
            <a:avLst/>
          </a:prstGeom>
          <a:solidFill>
            <a:srgbClr val="0F4B90"/>
          </a:solidFill>
        </p:spPr>
      </p:pic>
      <p:sp>
        <p:nvSpPr>
          <p:cNvPr id="102" name="Oval 101"/>
          <p:cNvSpPr/>
          <p:nvPr/>
        </p:nvSpPr>
        <p:spPr>
          <a:xfrm>
            <a:off x="4069028"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445853"/>
            <a:ext cx="214402" cy="190103"/>
          </a:xfrm>
          <a:prstGeom prst="rect">
            <a:avLst/>
          </a:prstGeom>
          <a:solidFill>
            <a:srgbClr val="0F4B90"/>
          </a:solidFill>
        </p:spPr>
      </p:pic>
      <p:sp>
        <p:nvSpPr>
          <p:cNvPr id="104" name="Oval 103"/>
          <p:cNvSpPr/>
          <p:nvPr/>
        </p:nvSpPr>
        <p:spPr>
          <a:xfrm>
            <a:off x="4499906"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445853"/>
            <a:ext cx="214402" cy="190103"/>
          </a:xfrm>
          <a:prstGeom prst="rect">
            <a:avLst/>
          </a:prstGeom>
          <a:solidFill>
            <a:srgbClr val="0F4B90"/>
          </a:solidFill>
        </p:spPr>
      </p:pic>
      <p:sp>
        <p:nvSpPr>
          <p:cNvPr id="106" name="Oval 105"/>
          <p:cNvSpPr/>
          <p:nvPr/>
        </p:nvSpPr>
        <p:spPr>
          <a:xfrm>
            <a:off x="4911620"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438295"/>
            <a:ext cx="214402" cy="190103"/>
          </a:xfrm>
          <a:prstGeom prst="rect">
            <a:avLst/>
          </a:prstGeom>
          <a:solidFill>
            <a:srgbClr val="0F4B90"/>
          </a:solidFill>
        </p:spPr>
      </p:pic>
      <p:sp>
        <p:nvSpPr>
          <p:cNvPr id="108" name="Oval 107"/>
          <p:cNvSpPr/>
          <p:nvPr/>
        </p:nvSpPr>
        <p:spPr>
          <a:xfrm>
            <a:off x="5329722"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445853"/>
            <a:ext cx="214402" cy="190103"/>
          </a:xfrm>
          <a:prstGeom prst="rect">
            <a:avLst/>
          </a:prstGeom>
          <a:solidFill>
            <a:srgbClr val="0F4B90"/>
          </a:solidFill>
        </p:spPr>
      </p:pic>
      <p:sp>
        <p:nvSpPr>
          <p:cNvPr id="110" name="Oval 109"/>
          <p:cNvSpPr/>
          <p:nvPr/>
        </p:nvSpPr>
        <p:spPr>
          <a:xfrm>
            <a:off x="5741436"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438295"/>
            <a:ext cx="214402" cy="190103"/>
          </a:xfrm>
          <a:prstGeom prst="rect">
            <a:avLst/>
          </a:prstGeom>
          <a:solidFill>
            <a:srgbClr val="0F4B90"/>
          </a:solidFill>
        </p:spPr>
      </p:pic>
      <p:sp>
        <p:nvSpPr>
          <p:cNvPr id="112" name="Oval 111"/>
          <p:cNvSpPr/>
          <p:nvPr/>
        </p:nvSpPr>
        <p:spPr>
          <a:xfrm>
            <a:off x="1953390" y="378912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878909"/>
            <a:ext cx="214402" cy="190103"/>
          </a:xfrm>
          <a:prstGeom prst="rect">
            <a:avLst/>
          </a:prstGeom>
          <a:solidFill>
            <a:srgbClr val="0F4B90"/>
          </a:solidFill>
        </p:spPr>
      </p:pic>
      <p:sp>
        <p:nvSpPr>
          <p:cNvPr id="114" name="Oval 113"/>
          <p:cNvSpPr/>
          <p:nvPr/>
        </p:nvSpPr>
        <p:spPr>
          <a:xfrm>
            <a:off x="2371492" y="378958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879374"/>
            <a:ext cx="214402" cy="190103"/>
          </a:xfrm>
          <a:prstGeom prst="rect">
            <a:avLst/>
          </a:prstGeom>
          <a:solidFill>
            <a:srgbClr val="0F4B90"/>
          </a:solidFill>
        </p:spPr>
      </p:pic>
      <p:sp>
        <p:nvSpPr>
          <p:cNvPr id="116" name="Oval 115"/>
          <p:cNvSpPr/>
          <p:nvPr/>
        </p:nvSpPr>
        <p:spPr>
          <a:xfrm>
            <a:off x="279598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876445"/>
            <a:ext cx="214402" cy="190103"/>
          </a:xfrm>
          <a:prstGeom prst="rect">
            <a:avLst/>
          </a:prstGeom>
          <a:solidFill>
            <a:srgbClr val="0F4B90"/>
          </a:solidFill>
        </p:spPr>
      </p:pic>
      <p:sp>
        <p:nvSpPr>
          <p:cNvPr id="118" name="Oval 117"/>
          <p:cNvSpPr/>
          <p:nvPr/>
        </p:nvSpPr>
        <p:spPr>
          <a:xfrm>
            <a:off x="322047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876445"/>
            <a:ext cx="214402" cy="190103"/>
          </a:xfrm>
          <a:prstGeom prst="rect">
            <a:avLst/>
          </a:prstGeom>
          <a:solidFill>
            <a:srgbClr val="0F4B90"/>
          </a:solidFill>
        </p:spPr>
      </p:pic>
      <p:sp>
        <p:nvSpPr>
          <p:cNvPr id="120" name="Oval 119"/>
          <p:cNvSpPr/>
          <p:nvPr/>
        </p:nvSpPr>
        <p:spPr>
          <a:xfrm>
            <a:off x="3638574" y="379618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885970"/>
            <a:ext cx="214402" cy="190103"/>
          </a:xfrm>
          <a:prstGeom prst="rect">
            <a:avLst/>
          </a:prstGeom>
          <a:solidFill>
            <a:srgbClr val="0F4B90"/>
          </a:solidFill>
        </p:spPr>
      </p:pic>
      <p:sp>
        <p:nvSpPr>
          <p:cNvPr id="122" name="Oval 121"/>
          <p:cNvSpPr/>
          <p:nvPr/>
        </p:nvSpPr>
        <p:spPr>
          <a:xfrm>
            <a:off x="4069028"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884003"/>
            <a:ext cx="214402" cy="190103"/>
          </a:xfrm>
          <a:prstGeom prst="rect">
            <a:avLst/>
          </a:prstGeom>
          <a:solidFill>
            <a:srgbClr val="0F4B90"/>
          </a:solidFill>
        </p:spPr>
      </p:pic>
      <p:sp>
        <p:nvSpPr>
          <p:cNvPr id="124" name="Oval 123"/>
          <p:cNvSpPr/>
          <p:nvPr/>
        </p:nvSpPr>
        <p:spPr>
          <a:xfrm>
            <a:off x="4499906"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884003"/>
            <a:ext cx="214402" cy="190103"/>
          </a:xfrm>
          <a:prstGeom prst="rect">
            <a:avLst/>
          </a:prstGeom>
          <a:solidFill>
            <a:srgbClr val="0F4B90"/>
          </a:solidFill>
        </p:spPr>
      </p:pic>
      <p:sp>
        <p:nvSpPr>
          <p:cNvPr id="126" name="Oval 125"/>
          <p:cNvSpPr/>
          <p:nvPr/>
        </p:nvSpPr>
        <p:spPr>
          <a:xfrm>
            <a:off x="4911620"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876445"/>
            <a:ext cx="214402" cy="190103"/>
          </a:xfrm>
          <a:prstGeom prst="rect">
            <a:avLst/>
          </a:prstGeom>
          <a:solidFill>
            <a:srgbClr val="0F4B90"/>
          </a:solidFill>
        </p:spPr>
      </p:pic>
      <p:sp>
        <p:nvSpPr>
          <p:cNvPr id="128" name="Oval 127"/>
          <p:cNvSpPr/>
          <p:nvPr/>
        </p:nvSpPr>
        <p:spPr>
          <a:xfrm>
            <a:off x="5329722"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884003"/>
            <a:ext cx="214402" cy="190103"/>
          </a:xfrm>
          <a:prstGeom prst="rect">
            <a:avLst/>
          </a:prstGeom>
          <a:solidFill>
            <a:srgbClr val="0F4B90"/>
          </a:solidFill>
        </p:spPr>
      </p:pic>
      <p:sp>
        <p:nvSpPr>
          <p:cNvPr id="130" name="Oval 129"/>
          <p:cNvSpPr/>
          <p:nvPr/>
        </p:nvSpPr>
        <p:spPr>
          <a:xfrm>
            <a:off x="5741436"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876445"/>
            <a:ext cx="214402" cy="190103"/>
          </a:xfrm>
          <a:prstGeom prst="rect">
            <a:avLst/>
          </a:prstGeom>
          <a:solidFill>
            <a:srgbClr val="0F4B90"/>
          </a:solidFill>
        </p:spPr>
      </p:pic>
      <p:sp>
        <p:nvSpPr>
          <p:cNvPr id="132" name="Oval 131"/>
          <p:cNvSpPr/>
          <p:nvPr/>
        </p:nvSpPr>
        <p:spPr>
          <a:xfrm>
            <a:off x="1953390" y="428883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378621"/>
            <a:ext cx="214402" cy="190103"/>
          </a:xfrm>
          <a:prstGeom prst="rect">
            <a:avLst/>
          </a:prstGeom>
          <a:solidFill>
            <a:srgbClr val="0F4B90"/>
          </a:solidFill>
        </p:spPr>
      </p:pic>
      <p:sp>
        <p:nvSpPr>
          <p:cNvPr id="134" name="Oval 133"/>
          <p:cNvSpPr/>
          <p:nvPr/>
        </p:nvSpPr>
        <p:spPr>
          <a:xfrm>
            <a:off x="2371492" y="428929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379086"/>
            <a:ext cx="214402" cy="190103"/>
          </a:xfrm>
          <a:prstGeom prst="rect">
            <a:avLst/>
          </a:prstGeom>
          <a:solidFill>
            <a:srgbClr val="0F4B90"/>
          </a:solidFill>
        </p:spPr>
      </p:pic>
      <p:sp>
        <p:nvSpPr>
          <p:cNvPr id="136" name="Oval 135"/>
          <p:cNvSpPr/>
          <p:nvPr/>
        </p:nvSpPr>
        <p:spPr>
          <a:xfrm>
            <a:off x="279598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376157"/>
            <a:ext cx="214402" cy="190103"/>
          </a:xfrm>
          <a:prstGeom prst="rect">
            <a:avLst/>
          </a:prstGeom>
          <a:solidFill>
            <a:srgbClr val="0F4B90"/>
          </a:solidFill>
        </p:spPr>
      </p:pic>
      <p:sp>
        <p:nvSpPr>
          <p:cNvPr id="138" name="Oval 137"/>
          <p:cNvSpPr/>
          <p:nvPr/>
        </p:nvSpPr>
        <p:spPr>
          <a:xfrm>
            <a:off x="322047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376157"/>
            <a:ext cx="214402" cy="190103"/>
          </a:xfrm>
          <a:prstGeom prst="rect">
            <a:avLst/>
          </a:prstGeom>
          <a:solidFill>
            <a:srgbClr val="0F4B90"/>
          </a:solidFill>
        </p:spPr>
      </p:pic>
      <p:sp>
        <p:nvSpPr>
          <p:cNvPr id="140" name="Oval 139"/>
          <p:cNvSpPr/>
          <p:nvPr/>
        </p:nvSpPr>
        <p:spPr>
          <a:xfrm>
            <a:off x="3638574" y="429589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385682"/>
            <a:ext cx="214402" cy="190103"/>
          </a:xfrm>
          <a:prstGeom prst="rect">
            <a:avLst/>
          </a:prstGeom>
          <a:solidFill>
            <a:srgbClr val="0F4B90"/>
          </a:solidFill>
        </p:spPr>
      </p:pic>
      <p:sp>
        <p:nvSpPr>
          <p:cNvPr id="142" name="Oval 141"/>
          <p:cNvSpPr/>
          <p:nvPr/>
        </p:nvSpPr>
        <p:spPr>
          <a:xfrm>
            <a:off x="4069028"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383715"/>
            <a:ext cx="214402" cy="190103"/>
          </a:xfrm>
          <a:prstGeom prst="rect">
            <a:avLst/>
          </a:prstGeom>
          <a:solidFill>
            <a:srgbClr val="0F4B90"/>
          </a:solidFill>
        </p:spPr>
      </p:pic>
      <p:sp>
        <p:nvSpPr>
          <p:cNvPr id="144" name="Oval 143"/>
          <p:cNvSpPr/>
          <p:nvPr/>
        </p:nvSpPr>
        <p:spPr>
          <a:xfrm>
            <a:off x="4499906"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383715"/>
            <a:ext cx="214402" cy="190103"/>
          </a:xfrm>
          <a:prstGeom prst="rect">
            <a:avLst/>
          </a:prstGeom>
          <a:solidFill>
            <a:srgbClr val="0F4B90"/>
          </a:solidFill>
        </p:spPr>
      </p:pic>
      <p:sp>
        <p:nvSpPr>
          <p:cNvPr id="146" name="Oval 145"/>
          <p:cNvSpPr/>
          <p:nvPr/>
        </p:nvSpPr>
        <p:spPr>
          <a:xfrm>
            <a:off x="4911620"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376157"/>
            <a:ext cx="214402" cy="190103"/>
          </a:xfrm>
          <a:prstGeom prst="rect">
            <a:avLst/>
          </a:prstGeom>
          <a:solidFill>
            <a:srgbClr val="0F4B90"/>
          </a:solidFill>
        </p:spPr>
      </p:pic>
      <p:sp>
        <p:nvSpPr>
          <p:cNvPr id="148" name="Oval 147"/>
          <p:cNvSpPr/>
          <p:nvPr/>
        </p:nvSpPr>
        <p:spPr>
          <a:xfrm>
            <a:off x="5329722"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383715"/>
            <a:ext cx="214402" cy="190103"/>
          </a:xfrm>
          <a:prstGeom prst="rect">
            <a:avLst/>
          </a:prstGeom>
          <a:solidFill>
            <a:srgbClr val="0F4B90"/>
          </a:solidFill>
        </p:spPr>
      </p:pic>
      <p:sp>
        <p:nvSpPr>
          <p:cNvPr id="150" name="Oval 149"/>
          <p:cNvSpPr/>
          <p:nvPr/>
        </p:nvSpPr>
        <p:spPr>
          <a:xfrm>
            <a:off x="5741436"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376157"/>
            <a:ext cx="214402" cy="190103"/>
          </a:xfrm>
          <a:prstGeom prst="rect">
            <a:avLst/>
          </a:prstGeom>
          <a:solidFill>
            <a:srgbClr val="0F4B90"/>
          </a:solidFill>
        </p:spPr>
      </p:pic>
      <p:sp>
        <p:nvSpPr>
          <p:cNvPr id="152" name="Oval 151"/>
          <p:cNvSpPr/>
          <p:nvPr/>
        </p:nvSpPr>
        <p:spPr>
          <a:xfrm>
            <a:off x="1953390" y="472698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1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816771"/>
            <a:ext cx="214402" cy="190103"/>
          </a:xfrm>
          <a:prstGeom prst="rect">
            <a:avLst/>
          </a:prstGeom>
          <a:solidFill>
            <a:srgbClr val="0F4B90"/>
          </a:solidFill>
        </p:spPr>
      </p:pic>
      <p:sp>
        <p:nvSpPr>
          <p:cNvPr id="154" name="Oval 153"/>
          <p:cNvSpPr/>
          <p:nvPr/>
        </p:nvSpPr>
        <p:spPr>
          <a:xfrm>
            <a:off x="2371492" y="472744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817236"/>
            <a:ext cx="214402" cy="190103"/>
          </a:xfrm>
          <a:prstGeom prst="rect">
            <a:avLst/>
          </a:prstGeom>
          <a:solidFill>
            <a:srgbClr val="0F4B90"/>
          </a:solidFill>
        </p:spPr>
      </p:pic>
      <p:sp>
        <p:nvSpPr>
          <p:cNvPr id="156" name="Oval 155"/>
          <p:cNvSpPr/>
          <p:nvPr/>
        </p:nvSpPr>
        <p:spPr>
          <a:xfrm>
            <a:off x="279598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1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814307"/>
            <a:ext cx="214402" cy="190103"/>
          </a:xfrm>
          <a:prstGeom prst="rect">
            <a:avLst/>
          </a:prstGeom>
          <a:solidFill>
            <a:srgbClr val="0F4B90"/>
          </a:solidFill>
        </p:spPr>
      </p:pic>
      <p:sp>
        <p:nvSpPr>
          <p:cNvPr id="158" name="Oval 157"/>
          <p:cNvSpPr/>
          <p:nvPr/>
        </p:nvSpPr>
        <p:spPr>
          <a:xfrm>
            <a:off x="322047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814307"/>
            <a:ext cx="214402" cy="190103"/>
          </a:xfrm>
          <a:prstGeom prst="rect">
            <a:avLst/>
          </a:prstGeom>
          <a:solidFill>
            <a:srgbClr val="0F4B90"/>
          </a:solidFill>
        </p:spPr>
      </p:pic>
      <p:sp>
        <p:nvSpPr>
          <p:cNvPr id="160" name="Oval 159"/>
          <p:cNvSpPr/>
          <p:nvPr/>
        </p:nvSpPr>
        <p:spPr>
          <a:xfrm>
            <a:off x="3638574" y="473404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823832"/>
            <a:ext cx="214402" cy="190103"/>
          </a:xfrm>
          <a:prstGeom prst="rect">
            <a:avLst/>
          </a:prstGeom>
          <a:solidFill>
            <a:srgbClr val="0F4B90"/>
          </a:solidFill>
        </p:spPr>
      </p:pic>
      <p:sp>
        <p:nvSpPr>
          <p:cNvPr id="162" name="Oval 161"/>
          <p:cNvSpPr/>
          <p:nvPr/>
        </p:nvSpPr>
        <p:spPr>
          <a:xfrm>
            <a:off x="4069028"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821865"/>
            <a:ext cx="214402" cy="190103"/>
          </a:xfrm>
          <a:prstGeom prst="rect">
            <a:avLst/>
          </a:prstGeom>
          <a:solidFill>
            <a:srgbClr val="0F4B90"/>
          </a:solidFill>
        </p:spPr>
      </p:pic>
      <p:sp>
        <p:nvSpPr>
          <p:cNvPr id="164" name="Oval 163"/>
          <p:cNvSpPr/>
          <p:nvPr/>
        </p:nvSpPr>
        <p:spPr>
          <a:xfrm>
            <a:off x="4499906"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821865"/>
            <a:ext cx="214402" cy="190103"/>
          </a:xfrm>
          <a:prstGeom prst="rect">
            <a:avLst/>
          </a:prstGeom>
          <a:solidFill>
            <a:srgbClr val="0F4B90"/>
          </a:solidFill>
        </p:spPr>
      </p:pic>
      <p:sp>
        <p:nvSpPr>
          <p:cNvPr id="166" name="Oval 165"/>
          <p:cNvSpPr/>
          <p:nvPr/>
        </p:nvSpPr>
        <p:spPr>
          <a:xfrm>
            <a:off x="4911620"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814307"/>
            <a:ext cx="214402" cy="190103"/>
          </a:xfrm>
          <a:prstGeom prst="rect">
            <a:avLst/>
          </a:prstGeom>
          <a:solidFill>
            <a:srgbClr val="0F4B90"/>
          </a:solidFill>
        </p:spPr>
      </p:pic>
      <p:sp>
        <p:nvSpPr>
          <p:cNvPr id="168" name="Oval 167"/>
          <p:cNvSpPr/>
          <p:nvPr/>
        </p:nvSpPr>
        <p:spPr>
          <a:xfrm>
            <a:off x="5329722"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821865"/>
            <a:ext cx="214402" cy="190103"/>
          </a:xfrm>
          <a:prstGeom prst="rect">
            <a:avLst/>
          </a:prstGeom>
          <a:solidFill>
            <a:srgbClr val="0F4B90"/>
          </a:solidFill>
        </p:spPr>
      </p:pic>
      <p:sp>
        <p:nvSpPr>
          <p:cNvPr id="170" name="Oval 169"/>
          <p:cNvSpPr/>
          <p:nvPr/>
        </p:nvSpPr>
        <p:spPr>
          <a:xfrm>
            <a:off x="5741436"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814307"/>
            <a:ext cx="214402" cy="190103"/>
          </a:xfrm>
          <a:prstGeom prst="rect">
            <a:avLst/>
          </a:prstGeom>
          <a:solidFill>
            <a:srgbClr val="0F4B90"/>
          </a:solidFill>
        </p:spPr>
      </p:pic>
      <p:sp>
        <p:nvSpPr>
          <p:cNvPr id="172" name="Oval 171"/>
          <p:cNvSpPr/>
          <p:nvPr/>
        </p:nvSpPr>
        <p:spPr>
          <a:xfrm>
            <a:off x="1943865" y="519152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1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281311"/>
            <a:ext cx="214402" cy="190103"/>
          </a:xfrm>
          <a:prstGeom prst="rect">
            <a:avLst/>
          </a:prstGeom>
          <a:solidFill>
            <a:srgbClr val="0F4B90"/>
          </a:solidFill>
        </p:spPr>
      </p:pic>
      <p:sp>
        <p:nvSpPr>
          <p:cNvPr id="174" name="Oval 173"/>
          <p:cNvSpPr/>
          <p:nvPr/>
        </p:nvSpPr>
        <p:spPr>
          <a:xfrm>
            <a:off x="2361967" y="519198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281776"/>
            <a:ext cx="214402" cy="190103"/>
          </a:xfrm>
          <a:prstGeom prst="rect">
            <a:avLst/>
          </a:prstGeom>
          <a:solidFill>
            <a:srgbClr val="0F4B90"/>
          </a:solidFill>
        </p:spPr>
      </p:pic>
      <p:sp>
        <p:nvSpPr>
          <p:cNvPr id="176" name="Oval 175"/>
          <p:cNvSpPr/>
          <p:nvPr/>
        </p:nvSpPr>
        <p:spPr>
          <a:xfrm>
            <a:off x="278645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278847"/>
            <a:ext cx="214402" cy="190103"/>
          </a:xfrm>
          <a:prstGeom prst="rect">
            <a:avLst/>
          </a:prstGeom>
          <a:solidFill>
            <a:srgbClr val="0F4B90"/>
          </a:solidFill>
        </p:spPr>
      </p:pic>
      <p:sp>
        <p:nvSpPr>
          <p:cNvPr id="178" name="Oval 177"/>
          <p:cNvSpPr/>
          <p:nvPr/>
        </p:nvSpPr>
        <p:spPr>
          <a:xfrm>
            <a:off x="321094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278847"/>
            <a:ext cx="214402" cy="190103"/>
          </a:xfrm>
          <a:prstGeom prst="rect">
            <a:avLst/>
          </a:prstGeom>
          <a:solidFill>
            <a:srgbClr val="0F4B90"/>
          </a:solidFill>
        </p:spPr>
      </p:pic>
      <p:sp>
        <p:nvSpPr>
          <p:cNvPr id="180" name="Oval 179"/>
          <p:cNvSpPr/>
          <p:nvPr/>
        </p:nvSpPr>
        <p:spPr>
          <a:xfrm>
            <a:off x="3629049" y="519858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288372"/>
            <a:ext cx="214402" cy="190103"/>
          </a:xfrm>
          <a:prstGeom prst="rect">
            <a:avLst/>
          </a:prstGeom>
          <a:solidFill>
            <a:srgbClr val="0F4B90"/>
          </a:solidFill>
        </p:spPr>
      </p:pic>
      <p:sp>
        <p:nvSpPr>
          <p:cNvPr id="182" name="Oval 181"/>
          <p:cNvSpPr/>
          <p:nvPr/>
        </p:nvSpPr>
        <p:spPr>
          <a:xfrm>
            <a:off x="4059503"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1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286405"/>
            <a:ext cx="214402" cy="190103"/>
          </a:xfrm>
          <a:prstGeom prst="rect">
            <a:avLst/>
          </a:prstGeom>
          <a:solidFill>
            <a:srgbClr val="0F4B90"/>
          </a:solidFill>
        </p:spPr>
      </p:pic>
      <p:sp>
        <p:nvSpPr>
          <p:cNvPr id="184" name="Oval 183"/>
          <p:cNvSpPr/>
          <p:nvPr/>
        </p:nvSpPr>
        <p:spPr>
          <a:xfrm>
            <a:off x="4490381"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286405"/>
            <a:ext cx="214402" cy="190103"/>
          </a:xfrm>
          <a:prstGeom prst="rect">
            <a:avLst/>
          </a:prstGeom>
          <a:solidFill>
            <a:srgbClr val="0F4B90"/>
          </a:solidFill>
        </p:spPr>
      </p:pic>
      <p:sp>
        <p:nvSpPr>
          <p:cNvPr id="186" name="Oval 185"/>
          <p:cNvSpPr/>
          <p:nvPr/>
        </p:nvSpPr>
        <p:spPr>
          <a:xfrm>
            <a:off x="4902095"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Picture 1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278847"/>
            <a:ext cx="214402" cy="190103"/>
          </a:xfrm>
          <a:prstGeom prst="rect">
            <a:avLst/>
          </a:prstGeom>
          <a:solidFill>
            <a:srgbClr val="0F4B90"/>
          </a:solidFill>
        </p:spPr>
      </p:pic>
      <p:sp>
        <p:nvSpPr>
          <p:cNvPr id="188" name="Oval 187"/>
          <p:cNvSpPr/>
          <p:nvPr/>
        </p:nvSpPr>
        <p:spPr>
          <a:xfrm>
            <a:off x="5320197"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286405"/>
            <a:ext cx="214402" cy="190103"/>
          </a:xfrm>
          <a:prstGeom prst="rect">
            <a:avLst/>
          </a:prstGeom>
          <a:solidFill>
            <a:srgbClr val="0F4B90"/>
          </a:solidFill>
        </p:spPr>
      </p:pic>
      <p:sp>
        <p:nvSpPr>
          <p:cNvPr id="190" name="Oval 189"/>
          <p:cNvSpPr/>
          <p:nvPr/>
        </p:nvSpPr>
        <p:spPr>
          <a:xfrm>
            <a:off x="5731911"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1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278847"/>
            <a:ext cx="214402" cy="190103"/>
          </a:xfrm>
          <a:prstGeom prst="rect">
            <a:avLst/>
          </a:prstGeom>
          <a:solidFill>
            <a:srgbClr val="0F4B90"/>
          </a:solidFill>
        </p:spPr>
      </p:pic>
      <p:sp>
        <p:nvSpPr>
          <p:cNvPr id="192" name="Oval 191"/>
          <p:cNvSpPr/>
          <p:nvPr/>
        </p:nvSpPr>
        <p:spPr>
          <a:xfrm>
            <a:off x="1943865" y="562967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719461"/>
            <a:ext cx="214402" cy="190103"/>
          </a:xfrm>
          <a:prstGeom prst="rect">
            <a:avLst/>
          </a:prstGeom>
          <a:solidFill>
            <a:srgbClr val="0F4B90"/>
          </a:solidFill>
        </p:spPr>
      </p:pic>
      <p:sp>
        <p:nvSpPr>
          <p:cNvPr id="194" name="Oval 193"/>
          <p:cNvSpPr/>
          <p:nvPr/>
        </p:nvSpPr>
        <p:spPr>
          <a:xfrm>
            <a:off x="2361967" y="563013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719926"/>
            <a:ext cx="214402" cy="190103"/>
          </a:xfrm>
          <a:prstGeom prst="rect">
            <a:avLst/>
          </a:prstGeom>
          <a:solidFill>
            <a:srgbClr val="0F4B90"/>
          </a:solidFill>
        </p:spPr>
      </p:pic>
      <p:sp>
        <p:nvSpPr>
          <p:cNvPr id="196" name="Oval 195"/>
          <p:cNvSpPr/>
          <p:nvPr/>
        </p:nvSpPr>
        <p:spPr>
          <a:xfrm>
            <a:off x="278645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Picture 1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716997"/>
            <a:ext cx="214402" cy="190103"/>
          </a:xfrm>
          <a:prstGeom prst="rect">
            <a:avLst/>
          </a:prstGeom>
          <a:solidFill>
            <a:srgbClr val="0F4B90"/>
          </a:solidFill>
        </p:spPr>
      </p:pic>
      <p:sp>
        <p:nvSpPr>
          <p:cNvPr id="198" name="Oval 197"/>
          <p:cNvSpPr/>
          <p:nvPr/>
        </p:nvSpPr>
        <p:spPr>
          <a:xfrm>
            <a:off x="321094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Picture 1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716997"/>
            <a:ext cx="214402" cy="190103"/>
          </a:xfrm>
          <a:prstGeom prst="rect">
            <a:avLst/>
          </a:prstGeom>
          <a:solidFill>
            <a:srgbClr val="0F4B90"/>
          </a:solidFill>
        </p:spPr>
      </p:pic>
      <p:sp>
        <p:nvSpPr>
          <p:cNvPr id="200" name="Oval 199"/>
          <p:cNvSpPr/>
          <p:nvPr/>
        </p:nvSpPr>
        <p:spPr>
          <a:xfrm>
            <a:off x="3629049" y="563673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726522"/>
            <a:ext cx="214402" cy="190103"/>
          </a:xfrm>
          <a:prstGeom prst="rect">
            <a:avLst/>
          </a:prstGeom>
          <a:solidFill>
            <a:srgbClr val="0F4B90"/>
          </a:solidFill>
        </p:spPr>
      </p:pic>
      <p:sp>
        <p:nvSpPr>
          <p:cNvPr id="202" name="Oval 201"/>
          <p:cNvSpPr/>
          <p:nvPr/>
        </p:nvSpPr>
        <p:spPr>
          <a:xfrm>
            <a:off x="4059503"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724555"/>
            <a:ext cx="214402" cy="190103"/>
          </a:xfrm>
          <a:prstGeom prst="rect">
            <a:avLst/>
          </a:prstGeom>
          <a:solidFill>
            <a:srgbClr val="0F4B90"/>
          </a:solidFill>
        </p:spPr>
      </p:pic>
      <p:sp>
        <p:nvSpPr>
          <p:cNvPr id="204" name="Oval 203"/>
          <p:cNvSpPr/>
          <p:nvPr/>
        </p:nvSpPr>
        <p:spPr>
          <a:xfrm>
            <a:off x="4490381"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724555"/>
            <a:ext cx="214402" cy="190103"/>
          </a:xfrm>
          <a:prstGeom prst="rect">
            <a:avLst/>
          </a:prstGeom>
          <a:solidFill>
            <a:srgbClr val="0F4B90"/>
          </a:solidFill>
        </p:spPr>
      </p:pic>
      <p:sp>
        <p:nvSpPr>
          <p:cNvPr id="206" name="Oval 205"/>
          <p:cNvSpPr/>
          <p:nvPr/>
        </p:nvSpPr>
        <p:spPr>
          <a:xfrm>
            <a:off x="4902095"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716997"/>
            <a:ext cx="214402" cy="190103"/>
          </a:xfrm>
          <a:prstGeom prst="rect">
            <a:avLst/>
          </a:prstGeom>
          <a:solidFill>
            <a:srgbClr val="0F4B90"/>
          </a:solidFill>
        </p:spPr>
      </p:pic>
      <p:sp>
        <p:nvSpPr>
          <p:cNvPr id="208" name="Oval 207"/>
          <p:cNvSpPr/>
          <p:nvPr/>
        </p:nvSpPr>
        <p:spPr>
          <a:xfrm>
            <a:off x="5320197"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724555"/>
            <a:ext cx="214402" cy="190103"/>
          </a:xfrm>
          <a:prstGeom prst="rect">
            <a:avLst/>
          </a:prstGeom>
          <a:solidFill>
            <a:srgbClr val="0F4B90"/>
          </a:solidFill>
        </p:spPr>
      </p:pic>
      <p:sp>
        <p:nvSpPr>
          <p:cNvPr id="210" name="Oval 209"/>
          <p:cNvSpPr/>
          <p:nvPr/>
        </p:nvSpPr>
        <p:spPr>
          <a:xfrm>
            <a:off x="5731911"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716997"/>
            <a:ext cx="214402" cy="190103"/>
          </a:xfrm>
          <a:prstGeom prst="rect">
            <a:avLst/>
          </a:prstGeom>
          <a:solidFill>
            <a:srgbClr val="0F4B90"/>
          </a:solidFill>
        </p:spPr>
      </p:pic>
      <p:sp>
        <p:nvSpPr>
          <p:cNvPr id="212" name="Rectangle 211"/>
          <p:cNvSpPr/>
          <p:nvPr/>
        </p:nvSpPr>
        <p:spPr>
          <a:xfrm>
            <a:off x="6943725" y="1460399"/>
            <a:ext cx="4810125" cy="4154984"/>
          </a:xfrm>
          <a:prstGeom prst="rect">
            <a:avLst/>
          </a:prstGeom>
          <a:noFill/>
          <a:ln>
            <a:noFill/>
          </a:ln>
        </p:spPr>
        <p:txBody>
          <a:bodyPr wrap="square">
            <a:spAutoFit/>
          </a:bodyPr>
          <a:lstStyle/>
          <a:p>
            <a:r>
              <a:rPr lang="en-US" sz="4400" b="1">
                <a:solidFill>
                  <a:srgbClr val="556774"/>
                </a:solidFill>
                <a:latin typeface="Arial" panose="020B0604020202020204" pitchFamily="34" charset="0"/>
                <a:ea typeface="Fedra Sans Condensed Std Book" charset="0"/>
                <a:cs typeface="Arial" panose="020B0604020202020204" pitchFamily="34" charset="0"/>
              </a:rPr>
              <a:t>18.8 % of Caucasian/White women</a:t>
            </a:r>
            <a:r>
              <a:rPr lang="en-US" sz="4400">
                <a:solidFill>
                  <a:srgbClr val="556774"/>
                </a:solidFill>
                <a:latin typeface="Arial" panose="020B0604020202020204" pitchFamily="34" charset="0"/>
                <a:ea typeface="Fedra Sans Condensed Std Book" charset="0"/>
                <a:cs typeface="Arial" panose="020B0604020202020204" pitchFamily="34" charset="0"/>
              </a:rPr>
              <a:t> will experience sexual violence in their lifetimes.</a:t>
            </a:r>
            <a:endParaRPr lang="en-US" sz="4400"/>
          </a:p>
        </p:txBody>
      </p:sp>
      <p:sp>
        <p:nvSpPr>
          <p:cNvPr id="213" name="Rectangle 212"/>
          <p:cNvSpPr/>
          <p:nvPr/>
        </p:nvSpPr>
        <p:spPr>
          <a:xfrm>
            <a:off x="1902395" y="6234453"/>
            <a:ext cx="4075128" cy="400110"/>
          </a:xfrm>
          <a:prstGeom prst="rect">
            <a:avLst/>
          </a:prstGeom>
        </p:spPr>
        <p:txBody>
          <a:bodyPr wrap="square">
            <a:spAutoFit/>
          </a:bodyPr>
          <a:lstStyle/>
          <a:p>
            <a:r>
              <a:rPr lang="en-US" sz="1000">
                <a:solidFill>
                  <a:srgbClr val="556774"/>
                </a:solidFill>
                <a:latin typeface="Arial" panose="020B0604020202020204" pitchFamily="34" charset="0"/>
                <a:cs typeface="Arial" panose="020B0604020202020204" pitchFamily="34" charset="0"/>
              </a:rPr>
              <a:t>Source: The National Intimate Partner and Sexual Violence Survey (NISVS): 2010 Summary Report. </a:t>
            </a:r>
          </a:p>
        </p:txBody>
      </p:sp>
      <p:sp>
        <p:nvSpPr>
          <p:cNvPr id="216" name="TextBox 215"/>
          <p:cNvSpPr txBox="1"/>
          <p:nvPr/>
        </p:nvSpPr>
        <p:spPr>
          <a:xfrm>
            <a:off x="11644313" y="6230580"/>
            <a:ext cx="527709" cy="461665"/>
          </a:xfrm>
          <a:prstGeom prst="rect">
            <a:avLst/>
          </a:prstGeom>
          <a:noFill/>
        </p:spPr>
        <p:txBody>
          <a:bodyPr wrap="none" rtlCol="0">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16</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B2C5B4B4-759D-F8A8-5ACB-01B522B513BD}"/>
              </a:ext>
            </a:extLst>
          </p:cNvPr>
          <p:cNvPicPr>
            <a:picLocks noChangeAspect="1"/>
          </p:cNvPicPr>
          <p:nvPr/>
        </p:nvPicPr>
        <p:blipFill>
          <a:blip r:embed="rId4"/>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195166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SEXUAL VIOLENCE IN OUR COMMUNITY</a:t>
            </a:r>
          </a:p>
        </p:txBody>
      </p:sp>
      <p:sp>
        <p:nvSpPr>
          <p:cNvPr id="10" name="Oval 9"/>
          <p:cNvSpPr/>
          <p:nvPr/>
        </p:nvSpPr>
        <p:spPr>
          <a:xfrm>
            <a:off x="1943865" y="146731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557104"/>
            <a:ext cx="214402" cy="190103"/>
          </a:xfrm>
          <a:prstGeom prst="rect">
            <a:avLst/>
          </a:prstGeom>
          <a:solidFill>
            <a:srgbClr val="FF0000"/>
          </a:solidFill>
          <a:ln>
            <a:solidFill>
              <a:srgbClr val="FF0000"/>
            </a:solidFill>
          </a:ln>
        </p:spPr>
      </p:pic>
      <p:sp>
        <p:nvSpPr>
          <p:cNvPr id="14" name="Oval 13"/>
          <p:cNvSpPr/>
          <p:nvPr/>
        </p:nvSpPr>
        <p:spPr>
          <a:xfrm>
            <a:off x="2361967" y="146778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557569"/>
            <a:ext cx="214402" cy="190103"/>
          </a:xfrm>
          <a:prstGeom prst="rect">
            <a:avLst/>
          </a:prstGeom>
          <a:solidFill>
            <a:srgbClr val="FF0000"/>
          </a:solidFill>
          <a:ln>
            <a:solidFill>
              <a:srgbClr val="FF0000"/>
            </a:solidFill>
          </a:ln>
        </p:spPr>
      </p:pic>
      <p:sp>
        <p:nvSpPr>
          <p:cNvPr id="16" name="Oval 15"/>
          <p:cNvSpPr/>
          <p:nvPr/>
        </p:nvSpPr>
        <p:spPr>
          <a:xfrm>
            <a:off x="278645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554640"/>
            <a:ext cx="214402" cy="190103"/>
          </a:xfrm>
          <a:prstGeom prst="rect">
            <a:avLst/>
          </a:prstGeom>
          <a:solidFill>
            <a:srgbClr val="FF0000"/>
          </a:solidFill>
          <a:ln>
            <a:solidFill>
              <a:srgbClr val="FF0000"/>
            </a:solidFill>
          </a:ln>
        </p:spPr>
      </p:pic>
      <p:sp>
        <p:nvSpPr>
          <p:cNvPr id="18" name="Oval 17"/>
          <p:cNvSpPr/>
          <p:nvPr/>
        </p:nvSpPr>
        <p:spPr>
          <a:xfrm>
            <a:off x="321094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554640"/>
            <a:ext cx="214402" cy="190103"/>
          </a:xfrm>
          <a:prstGeom prst="rect">
            <a:avLst/>
          </a:prstGeom>
          <a:solidFill>
            <a:srgbClr val="FF0000"/>
          </a:solidFill>
          <a:ln>
            <a:solidFill>
              <a:srgbClr val="FF0000"/>
            </a:solidFill>
          </a:ln>
        </p:spPr>
      </p:pic>
      <p:sp>
        <p:nvSpPr>
          <p:cNvPr id="20" name="Oval 19"/>
          <p:cNvSpPr/>
          <p:nvPr/>
        </p:nvSpPr>
        <p:spPr>
          <a:xfrm>
            <a:off x="3629049"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554640"/>
            <a:ext cx="214402" cy="190103"/>
          </a:xfrm>
          <a:prstGeom prst="rect">
            <a:avLst/>
          </a:prstGeom>
          <a:solidFill>
            <a:srgbClr val="FF0000"/>
          </a:solidFill>
          <a:ln>
            <a:solidFill>
              <a:srgbClr val="FF0000"/>
            </a:solidFill>
          </a:ln>
        </p:spPr>
      </p:pic>
      <p:sp>
        <p:nvSpPr>
          <p:cNvPr id="22" name="Oval 21"/>
          <p:cNvSpPr/>
          <p:nvPr/>
        </p:nvSpPr>
        <p:spPr>
          <a:xfrm>
            <a:off x="4059503"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1562198"/>
            <a:ext cx="214402" cy="190103"/>
          </a:xfrm>
          <a:prstGeom prst="rect">
            <a:avLst/>
          </a:prstGeom>
          <a:solidFill>
            <a:srgbClr val="FF0000"/>
          </a:solidFill>
          <a:ln>
            <a:solidFill>
              <a:srgbClr val="FF0000"/>
            </a:solidFill>
          </a:ln>
        </p:spPr>
      </p:pic>
      <p:sp>
        <p:nvSpPr>
          <p:cNvPr id="24" name="Oval 23"/>
          <p:cNvSpPr/>
          <p:nvPr/>
        </p:nvSpPr>
        <p:spPr>
          <a:xfrm>
            <a:off x="4490381"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1562198"/>
            <a:ext cx="214402" cy="190103"/>
          </a:xfrm>
          <a:prstGeom prst="rect">
            <a:avLst/>
          </a:prstGeom>
          <a:solidFill>
            <a:srgbClr val="FF0000"/>
          </a:solidFill>
          <a:ln>
            <a:solidFill>
              <a:srgbClr val="FF0000"/>
            </a:solidFill>
          </a:ln>
        </p:spPr>
      </p:pic>
      <p:sp>
        <p:nvSpPr>
          <p:cNvPr id="26" name="Oval 25"/>
          <p:cNvSpPr/>
          <p:nvPr/>
        </p:nvSpPr>
        <p:spPr>
          <a:xfrm>
            <a:off x="4902095"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554640"/>
            <a:ext cx="214402" cy="190103"/>
          </a:xfrm>
          <a:prstGeom prst="rect">
            <a:avLst/>
          </a:prstGeom>
          <a:solidFill>
            <a:srgbClr val="FF0000"/>
          </a:solidFill>
          <a:ln>
            <a:solidFill>
              <a:srgbClr val="FF0000"/>
            </a:solidFill>
          </a:ln>
        </p:spPr>
      </p:pic>
      <p:sp>
        <p:nvSpPr>
          <p:cNvPr id="28" name="Oval 27"/>
          <p:cNvSpPr/>
          <p:nvPr/>
        </p:nvSpPr>
        <p:spPr>
          <a:xfrm>
            <a:off x="5320197"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1562198"/>
            <a:ext cx="214402" cy="190103"/>
          </a:xfrm>
          <a:prstGeom prst="rect">
            <a:avLst/>
          </a:prstGeom>
          <a:solidFill>
            <a:srgbClr val="FF0000"/>
          </a:solidFill>
          <a:ln>
            <a:solidFill>
              <a:srgbClr val="FF0000"/>
            </a:solidFill>
          </a:ln>
        </p:spPr>
      </p:pic>
      <p:sp>
        <p:nvSpPr>
          <p:cNvPr id="30" name="Oval 29"/>
          <p:cNvSpPr/>
          <p:nvPr/>
        </p:nvSpPr>
        <p:spPr>
          <a:xfrm>
            <a:off x="5731911"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554640"/>
            <a:ext cx="214402" cy="190103"/>
          </a:xfrm>
          <a:prstGeom prst="rect">
            <a:avLst/>
          </a:prstGeom>
          <a:solidFill>
            <a:srgbClr val="FF0000"/>
          </a:solidFill>
          <a:ln>
            <a:solidFill>
              <a:srgbClr val="FF0000"/>
            </a:solidFill>
          </a:ln>
        </p:spPr>
      </p:pic>
      <p:sp>
        <p:nvSpPr>
          <p:cNvPr id="32" name="Oval 31"/>
          <p:cNvSpPr/>
          <p:nvPr/>
        </p:nvSpPr>
        <p:spPr>
          <a:xfrm>
            <a:off x="1943865" y="190546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995254"/>
            <a:ext cx="214402" cy="190103"/>
          </a:xfrm>
          <a:prstGeom prst="rect">
            <a:avLst/>
          </a:prstGeom>
          <a:solidFill>
            <a:srgbClr val="FF0000"/>
          </a:solidFill>
          <a:ln>
            <a:solidFill>
              <a:srgbClr val="FF0000"/>
            </a:solidFill>
          </a:ln>
        </p:spPr>
      </p:pic>
      <p:sp>
        <p:nvSpPr>
          <p:cNvPr id="34" name="Oval 33"/>
          <p:cNvSpPr/>
          <p:nvPr/>
        </p:nvSpPr>
        <p:spPr>
          <a:xfrm>
            <a:off x="2361967" y="190593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995719"/>
            <a:ext cx="214402" cy="190103"/>
          </a:xfrm>
          <a:prstGeom prst="rect">
            <a:avLst/>
          </a:prstGeom>
          <a:solidFill>
            <a:srgbClr val="FF0000"/>
          </a:solidFill>
          <a:ln>
            <a:solidFill>
              <a:srgbClr val="FF0000"/>
            </a:solidFill>
          </a:ln>
        </p:spPr>
      </p:pic>
      <p:sp>
        <p:nvSpPr>
          <p:cNvPr id="36" name="Oval 35"/>
          <p:cNvSpPr/>
          <p:nvPr/>
        </p:nvSpPr>
        <p:spPr>
          <a:xfrm>
            <a:off x="278645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992790"/>
            <a:ext cx="214402" cy="190103"/>
          </a:xfrm>
          <a:prstGeom prst="rect">
            <a:avLst/>
          </a:prstGeom>
          <a:solidFill>
            <a:srgbClr val="FF0000"/>
          </a:solidFill>
          <a:ln>
            <a:solidFill>
              <a:srgbClr val="FF0000"/>
            </a:solidFill>
          </a:ln>
        </p:spPr>
      </p:pic>
      <p:sp>
        <p:nvSpPr>
          <p:cNvPr id="38" name="Oval 37"/>
          <p:cNvSpPr/>
          <p:nvPr/>
        </p:nvSpPr>
        <p:spPr>
          <a:xfrm>
            <a:off x="321094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992790"/>
            <a:ext cx="214402" cy="190103"/>
          </a:xfrm>
          <a:prstGeom prst="rect">
            <a:avLst/>
          </a:prstGeom>
          <a:solidFill>
            <a:srgbClr val="FF0000"/>
          </a:solidFill>
          <a:ln>
            <a:solidFill>
              <a:srgbClr val="FF0000"/>
            </a:solidFill>
          </a:ln>
        </p:spPr>
      </p:pic>
      <p:sp>
        <p:nvSpPr>
          <p:cNvPr id="40" name="Oval 39"/>
          <p:cNvSpPr/>
          <p:nvPr/>
        </p:nvSpPr>
        <p:spPr>
          <a:xfrm>
            <a:off x="3629049"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992790"/>
            <a:ext cx="214402" cy="190103"/>
          </a:xfrm>
          <a:prstGeom prst="rect">
            <a:avLst/>
          </a:prstGeom>
          <a:solidFill>
            <a:srgbClr val="FF0000"/>
          </a:solidFill>
          <a:ln>
            <a:solidFill>
              <a:srgbClr val="FF0000"/>
            </a:solidFill>
          </a:ln>
        </p:spPr>
      </p:pic>
      <p:sp>
        <p:nvSpPr>
          <p:cNvPr id="42" name="Oval 41"/>
          <p:cNvSpPr/>
          <p:nvPr/>
        </p:nvSpPr>
        <p:spPr>
          <a:xfrm>
            <a:off x="4059503"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2000348"/>
            <a:ext cx="214402" cy="190103"/>
          </a:xfrm>
          <a:prstGeom prst="rect">
            <a:avLst/>
          </a:prstGeom>
          <a:solidFill>
            <a:srgbClr val="FF0000"/>
          </a:solidFill>
          <a:ln>
            <a:solidFill>
              <a:srgbClr val="FF0000"/>
            </a:solidFill>
          </a:ln>
        </p:spPr>
      </p:pic>
      <p:sp>
        <p:nvSpPr>
          <p:cNvPr id="44" name="Oval 43"/>
          <p:cNvSpPr/>
          <p:nvPr/>
        </p:nvSpPr>
        <p:spPr>
          <a:xfrm>
            <a:off x="4490381"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2000348"/>
            <a:ext cx="214402" cy="190103"/>
          </a:xfrm>
          <a:prstGeom prst="rect">
            <a:avLst/>
          </a:prstGeom>
          <a:solidFill>
            <a:srgbClr val="FF0000"/>
          </a:solidFill>
          <a:ln>
            <a:solidFill>
              <a:srgbClr val="FF0000"/>
            </a:solidFill>
          </a:ln>
        </p:spPr>
      </p:pic>
      <p:sp>
        <p:nvSpPr>
          <p:cNvPr id="46" name="Oval 45"/>
          <p:cNvSpPr/>
          <p:nvPr/>
        </p:nvSpPr>
        <p:spPr>
          <a:xfrm>
            <a:off x="4902095"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992790"/>
            <a:ext cx="214402" cy="190103"/>
          </a:xfrm>
          <a:prstGeom prst="rect">
            <a:avLst/>
          </a:prstGeom>
          <a:solidFill>
            <a:srgbClr val="FF0000"/>
          </a:solidFill>
          <a:ln>
            <a:solidFill>
              <a:srgbClr val="FF0000"/>
            </a:solidFill>
          </a:ln>
        </p:spPr>
      </p:pic>
      <p:sp>
        <p:nvSpPr>
          <p:cNvPr id="48" name="Oval 47"/>
          <p:cNvSpPr/>
          <p:nvPr/>
        </p:nvSpPr>
        <p:spPr>
          <a:xfrm>
            <a:off x="5320197"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2000348"/>
            <a:ext cx="214402" cy="190103"/>
          </a:xfrm>
          <a:prstGeom prst="rect">
            <a:avLst/>
          </a:prstGeom>
          <a:solidFill>
            <a:srgbClr val="FF0000"/>
          </a:solidFill>
          <a:ln>
            <a:solidFill>
              <a:srgbClr val="FF0000"/>
            </a:solidFill>
          </a:ln>
        </p:spPr>
      </p:pic>
      <p:sp>
        <p:nvSpPr>
          <p:cNvPr id="50" name="Oval 49"/>
          <p:cNvSpPr/>
          <p:nvPr/>
        </p:nvSpPr>
        <p:spPr>
          <a:xfrm>
            <a:off x="5731911"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992790"/>
            <a:ext cx="214402" cy="190103"/>
          </a:xfrm>
          <a:prstGeom prst="rect">
            <a:avLst/>
          </a:prstGeom>
          <a:solidFill>
            <a:srgbClr val="FF0000"/>
          </a:solidFill>
          <a:ln>
            <a:solidFill>
              <a:srgbClr val="FF0000"/>
            </a:solidFill>
          </a:ln>
        </p:spPr>
      </p:pic>
      <p:sp>
        <p:nvSpPr>
          <p:cNvPr id="52" name="Oval 51"/>
          <p:cNvSpPr/>
          <p:nvPr/>
        </p:nvSpPr>
        <p:spPr>
          <a:xfrm>
            <a:off x="1953390" y="237219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461979"/>
            <a:ext cx="214402" cy="190103"/>
          </a:xfrm>
          <a:prstGeom prst="rect">
            <a:avLst/>
          </a:prstGeom>
          <a:solidFill>
            <a:srgbClr val="FF0000"/>
          </a:solidFill>
          <a:ln>
            <a:solidFill>
              <a:srgbClr val="FF0000"/>
            </a:solidFill>
          </a:ln>
        </p:spPr>
      </p:pic>
      <p:sp>
        <p:nvSpPr>
          <p:cNvPr id="54" name="Oval 53"/>
          <p:cNvSpPr/>
          <p:nvPr/>
        </p:nvSpPr>
        <p:spPr>
          <a:xfrm>
            <a:off x="2371492" y="237265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462444"/>
            <a:ext cx="214402" cy="190103"/>
          </a:xfrm>
          <a:prstGeom prst="rect">
            <a:avLst/>
          </a:prstGeom>
          <a:solidFill>
            <a:srgbClr val="FF0000"/>
          </a:solidFill>
          <a:ln>
            <a:solidFill>
              <a:srgbClr val="FF0000"/>
            </a:solidFill>
          </a:ln>
        </p:spPr>
      </p:pic>
      <p:sp>
        <p:nvSpPr>
          <p:cNvPr id="56" name="Oval 55"/>
          <p:cNvSpPr/>
          <p:nvPr/>
        </p:nvSpPr>
        <p:spPr>
          <a:xfrm>
            <a:off x="2795982"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459515"/>
            <a:ext cx="214402" cy="190103"/>
          </a:xfrm>
          <a:prstGeom prst="rect">
            <a:avLst/>
          </a:prstGeom>
          <a:solidFill>
            <a:srgbClr val="0F4B90"/>
          </a:solidFill>
        </p:spPr>
      </p:pic>
      <p:sp>
        <p:nvSpPr>
          <p:cNvPr id="58" name="Oval 57"/>
          <p:cNvSpPr/>
          <p:nvPr/>
        </p:nvSpPr>
        <p:spPr>
          <a:xfrm>
            <a:off x="3220472"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459515"/>
            <a:ext cx="214402" cy="190103"/>
          </a:xfrm>
          <a:prstGeom prst="rect">
            <a:avLst/>
          </a:prstGeom>
          <a:solidFill>
            <a:srgbClr val="0F4B90"/>
          </a:solidFill>
        </p:spPr>
      </p:pic>
      <p:sp>
        <p:nvSpPr>
          <p:cNvPr id="60" name="Oval 59"/>
          <p:cNvSpPr/>
          <p:nvPr/>
        </p:nvSpPr>
        <p:spPr>
          <a:xfrm>
            <a:off x="3638574" y="237925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469040"/>
            <a:ext cx="214402" cy="190103"/>
          </a:xfrm>
          <a:prstGeom prst="rect">
            <a:avLst/>
          </a:prstGeom>
          <a:solidFill>
            <a:srgbClr val="0F4B90"/>
          </a:solidFill>
        </p:spPr>
      </p:pic>
      <p:sp>
        <p:nvSpPr>
          <p:cNvPr id="62" name="Oval 61"/>
          <p:cNvSpPr/>
          <p:nvPr/>
        </p:nvSpPr>
        <p:spPr>
          <a:xfrm>
            <a:off x="4069028" y="237728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467073"/>
            <a:ext cx="214402" cy="190103"/>
          </a:xfrm>
          <a:prstGeom prst="rect">
            <a:avLst/>
          </a:prstGeom>
          <a:solidFill>
            <a:srgbClr val="0F4B90"/>
          </a:solidFill>
        </p:spPr>
      </p:pic>
      <p:sp>
        <p:nvSpPr>
          <p:cNvPr id="64" name="Oval 63"/>
          <p:cNvSpPr/>
          <p:nvPr/>
        </p:nvSpPr>
        <p:spPr>
          <a:xfrm>
            <a:off x="4499906" y="237728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467073"/>
            <a:ext cx="214402" cy="190103"/>
          </a:xfrm>
          <a:prstGeom prst="rect">
            <a:avLst/>
          </a:prstGeom>
          <a:solidFill>
            <a:srgbClr val="0F4B90"/>
          </a:solidFill>
        </p:spPr>
      </p:pic>
      <p:sp>
        <p:nvSpPr>
          <p:cNvPr id="66" name="Oval 65"/>
          <p:cNvSpPr/>
          <p:nvPr/>
        </p:nvSpPr>
        <p:spPr>
          <a:xfrm>
            <a:off x="4911620"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459515"/>
            <a:ext cx="214402" cy="190103"/>
          </a:xfrm>
          <a:prstGeom prst="rect">
            <a:avLst/>
          </a:prstGeom>
          <a:solidFill>
            <a:srgbClr val="0F4B90"/>
          </a:solidFill>
        </p:spPr>
      </p:pic>
      <p:sp>
        <p:nvSpPr>
          <p:cNvPr id="68" name="Oval 67"/>
          <p:cNvSpPr/>
          <p:nvPr/>
        </p:nvSpPr>
        <p:spPr>
          <a:xfrm>
            <a:off x="5329722" y="237728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467073"/>
            <a:ext cx="214402" cy="190103"/>
          </a:xfrm>
          <a:prstGeom prst="rect">
            <a:avLst/>
          </a:prstGeom>
          <a:solidFill>
            <a:srgbClr val="0F4B90"/>
          </a:solidFill>
        </p:spPr>
      </p:pic>
      <p:sp>
        <p:nvSpPr>
          <p:cNvPr id="70" name="Oval 69"/>
          <p:cNvSpPr/>
          <p:nvPr/>
        </p:nvSpPr>
        <p:spPr>
          <a:xfrm>
            <a:off x="5741436"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459515"/>
            <a:ext cx="214402" cy="190103"/>
          </a:xfrm>
          <a:prstGeom prst="rect">
            <a:avLst/>
          </a:prstGeom>
          <a:solidFill>
            <a:srgbClr val="0F4B90"/>
          </a:solidFill>
        </p:spPr>
      </p:pic>
      <p:sp>
        <p:nvSpPr>
          <p:cNvPr id="72" name="Oval 71"/>
          <p:cNvSpPr/>
          <p:nvPr/>
        </p:nvSpPr>
        <p:spPr>
          <a:xfrm>
            <a:off x="1953390" y="281034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900129"/>
            <a:ext cx="214402" cy="190103"/>
          </a:xfrm>
          <a:prstGeom prst="rect">
            <a:avLst/>
          </a:prstGeom>
          <a:solidFill>
            <a:srgbClr val="0F4B90"/>
          </a:solidFill>
        </p:spPr>
      </p:pic>
      <p:sp>
        <p:nvSpPr>
          <p:cNvPr id="74" name="Oval 73"/>
          <p:cNvSpPr/>
          <p:nvPr/>
        </p:nvSpPr>
        <p:spPr>
          <a:xfrm>
            <a:off x="2371492" y="281080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900594"/>
            <a:ext cx="214402" cy="190103"/>
          </a:xfrm>
          <a:prstGeom prst="rect">
            <a:avLst/>
          </a:prstGeom>
          <a:solidFill>
            <a:srgbClr val="0F4B90"/>
          </a:solidFill>
        </p:spPr>
      </p:pic>
      <p:sp>
        <p:nvSpPr>
          <p:cNvPr id="76" name="Oval 75"/>
          <p:cNvSpPr/>
          <p:nvPr/>
        </p:nvSpPr>
        <p:spPr>
          <a:xfrm>
            <a:off x="2795982"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897665"/>
            <a:ext cx="214402" cy="190103"/>
          </a:xfrm>
          <a:prstGeom prst="rect">
            <a:avLst/>
          </a:prstGeom>
          <a:solidFill>
            <a:srgbClr val="0F4B90"/>
          </a:solidFill>
        </p:spPr>
      </p:pic>
      <p:sp>
        <p:nvSpPr>
          <p:cNvPr id="78" name="Oval 77"/>
          <p:cNvSpPr/>
          <p:nvPr/>
        </p:nvSpPr>
        <p:spPr>
          <a:xfrm>
            <a:off x="3220472"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897665"/>
            <a:ext cx="214402" cy="190103"/>
          </a:xfrm>
          <a:prstGeom prst="rect">
            <a:avLst/>
          </a:prstGeom>
          <a:solidFill>
            <a:srgbClr val="0F4B90"/>
          </a:solidFill>
        </p:spPr>
      </p:pic>
      <p:sp>
        <p:nvSpPr>
          <p:cNvPr id="80" name="Oval 79"/>
          <p:cNvSpPr/>
          <p:nvPr/>
        </p:nvSpPr>
        <p:spPr>
          <a:xfrm>
            <a:off x="3638574" y="281740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907190"/>
            <a:ext cx="214402" cy="190103"/>
          </a:xfrm>
          <a:prstGeom prst="rect">
            <a:avLst/>
          </a:prstGeom>
          <a:solidFill>
            <a:srgbClr val="0F4B90"/>
          </a:solidFill>
        </p:spPr>
      </p:pic>
      <p:sp>
        <p:nvSpPr>
          <p:cNvPr id="82" name="Oval 81"/>
          <p:cNvSpPr/>
          <p:nvPr/>
        </p:nvSpPr>
        <p:spPr>
          <a:xfrm>
            <a:off x="4069028"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905223"/>
            <a:ext cx="214402" cy="190103"/>
          </a:xfrm>
          <a:prstGeom prst="rect">
            <a:avLst/>
          </a:prstGeom>
          <a:solidFill>
            <a:srgbClr val="0F4B90"/>
          </a:solidFill>
        </p:spPr>
      </p:pic>
      <p:sp>
        <p:nvSpPr>
          <p:cNvPr id="84" name="Oval 83"/>
          <p:cNvSpPr/>
          <p:nvPr/>
        </p:nvSpPr>
        <p:spPr>
          <a:xfrm>
            <a:off x="4499906"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905223"/>
            <a:ext cx="214402" cy="190103"/>
          </a:xfrm>
          <a:prstGeom prst="rect">
            <a:avLst/>
          </a:prstGeom>
          <a:solidFill>
            <a:srgbClr val="0F4B90"/>
          </a:solidFill>
        </p:spPr>
      </p:pic>
      <p:sp>
        <p:nvSpPr>
          <p:cNvPr id="86" name="Oval 85"/>
          <p:cNvSpPr/>
          <p:nvPr/>
        </p:nvSpPr>
        <p:spPr>
          <a:xfrm>
            <a:off x="4911620"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897665"/>
            <a:ext cx="214402" cy="190103"/>
          </a:xfrm>
          <a:prstGeom prst="rect">
            <a:avLst/>
          </a:prstGeom>
          <a:solidFill>
            <a:srgbClr val="0F4B90"/>
          </a:solidFill>
        </p:spPr>
      </p:pic>
      <p:sp>
        <p:nvSpPr>
          <p:cNvPr id="88" name="Oval 87"/>
          <p:cNvSpPr/>
          <p:nvPr/>
        </p:nvSpPr>
        <p:spPr>
          <a:xfrm>
            <a:off x="5329722"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905223"/>
            <a:ext cx="214402" cy="190103"/>
          </a:xfrm>
          <a:prstGeom prst="rect">
            <a:avLst/>
          </a:prstGeom>
          <a:solidFill>
            <a:srgbClr val="0F4B90"/>
          </a:solidFill>
        </p:spPr>
      </p:pic>
      <p:sp>
        <p:nvSpPr>
          <p:cNvPr id="90" name="Oval 89"/>
          <p:cNvSpPr/>
          <p:nvPr/>
        </p:nvSpPr>
        <p:spPr>
          <a:xfrm>
            <a:off x="5741436"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897665"/>
            <a:ext cx="214402" cy="190103"/>
          </a:xfrm>
          <a:prstGeom prst="rect">
            <a:avLst/>
          </a:prstGeom>
          <a:solidFill>
            <a:srgbClr val="0F4B90"/>
          </a:solidFill>
        </p:spPr>
      </p:pic>
      <p:sp>
        <p:nvSpPr>
          <p:cNvPr id="92" name="Oval 91"/>
          <p:cNvSpPr/>
          <p:nvPr/>
        </p:nvSpPr>
        <p:spPr>
          <a:xfrm>
            <a:off x="1953390" y="335097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440759"/>
            <a:ext cx="214402" cy="190103"/>
          </a:xfrm>
          <a:prstGeom prst="rect">
            <a:avLst/>
          </a:prstGeom>
          <a:solidFill>
            <a:srgbClr val="0F4B90"/>
          </a:solidFill>
        </p:spPr>
      </p:pic>
      <p:sp>
        <p:nvSpPr>
          <p:cNvPr id="94" name="Oval 93"/>
          <p:cNvSpPr/>
          <p:nvPr/>
        </p:nvSpPr>
        <p:spPr>
          <a:xfrm>
            <a:off x="2371492" y="335143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441224"/>
            <a:ext cx="214402" cy="190103"/>
          </a:xfrm>
          <a:prstGeom prst="rect">
            <a:avLst/>
          </a:prstGeom>
          <a:solidFill>
            <a:srgbClr val="0F4B90"/>
          </a:solidFill>
        </p:spPr>
      </p:pic>
      <p:sp>
        <p:nvSpPr>
          <p:cNvPr id="96" name="Oval 95"/>
          <p:cNvSpPr/>
          <p:nvPr/>
        </p:nvSpPr>
        <p:spPr>
          <a:xfrm>
            <a:off x="2795982"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438295"/>
            <a:ext cx="214402" cy="190103"/>
          </a:xfrm>
          <a:prstGeom prst="rect">
            <a:avLst/>
          </a:prstGeom>
          <a:solidFill>
            <a:srgbClr val="0F4B90"/>
          </a:solidFill>
        </p:spPr>
      </p:pic>
      <p:sp>
        <p:nvSpPr>
          <p:cNvPr id="98" name="Oval 97"/>
          <p:cNvSpPr/>
          <p:nvPr/>
        </p:nvSpPr>
        <p:spPr>
          <a:xfrm>
            <a:off x="3220472"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438295"/>
            <a:ext cx="214402" cy="190103"/>
          </a:xfrm>
          <a:prstGeom prst="rect">
            <a:avLst/>
          </a:prstGeom>
          <a:solidFill>
            <a:srgbClr val="0F4B90"/>
          </a:solidFill>
        </p:spPr>
      </p:pic>
      <p:sp>
        <p:nvSpPr>
          <p:cNvPr id="100" name="Oval 99"/>
          <p:cNvSpPr/>
          <p:nvPr/>
        </p:nvSpPr>
        <p:spPr>
          <a:xfrm>
            <a:off x="3638574" y="335803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447820"/>
            <a:ext cx="214402" cy="190103"/>
          </a:xfrm>
          <a:prstGeom prst="rect">
            <a:avLst/>
          </a:prstGeom>
          <a:solidFill>
            <a:srgbClr val="0F4B90"/>
          </a:solidFill>
        </p:spPr>
      </p:pic>
      <p:sp>
        <p:nvSpPr>
          <p:cNvPr id="102" name="Oval 101"/>
          <p:cNvSpPr/>
          <p:nvPr/>
        </p:nvSpPr>
        <p:spPr>
          <a:xfrm>
            <a:off x="4069028"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445853"/>
            <a:ext cx="214402" cy="190103"/>
          </a:xfrm>
          <a:prstGeom prst="rect">
            <a:avLst/>
          </a:prstGeom>
          <a:solidFill>
            <a:srgbClr val="0F4B90"/>
          </a:solidFill>
        </p:spPr>
      </p:pic>
      <p:sp>
        <p:nvSpPr>
          <p:cNvPr id="104" name="Oval 103"/>
          <p:cNvSpPr/>
          <p:nvPr/>
        </p:nvSpPr>
        <p:spPr>
          <a:xfrm>
            <a:off x="4499906"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445853"/>
            <a:ext cx="214402" cy="190103"/>
          </a:xfrm>
          <a:prstGeom prst="rect">
            <a:avLst/>
          </a:prstGeom>
          <a:solidFill>
            <a:srgbClr val="0F4B90"/>
          </a:solidFill>
        </p:spPr>
      </p:pic>
      <p:sp>
        <p:nvSpPr>
          <p:cNvPr id="106" name="Oval 105"/>
          <p:cNvSpPr/>
          <p:nvPr/>
        </p:nvSpPr>
        <p:spPr>
          <a:xfrm>
            <a:off x="4911620"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438295"/>
            <a:ext cx="214402" cy="190103"/>
          </a:xfrm>
          <a:prstGeom prst="rect">
            <a:avLst/>
          </a:prstGeom>
          <a:solidFill>
            <a:srgbClr val="0F4B90"/>
          </a:solidFill>
        </p:spPr>
      </p:pic>
      <p:sp>
        <p:nvSpPr>
          <p:cNvPr id="108" name="Oval 107"/>
          <p:cNvSpPr/>
          <p:nvPr/>
        </p:nvSpPr>
        <p:spPr>
          <a:xfrm>
            <a:off x="5329722"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445853"/>
            <a:ext cx="214402" cy="190103"/>
          </a:xfrm>
          <a:prstGeom prst="rect">
            <a:avLst/>
          </a:prstGeom>
          <a:solidFill>
            <a:srgbClr val="0F4B90"/>
          </a:solidFill>
        </p:spPr>
      </p:pic>
      <p:sp>
        <p:nvSpPr>
          <p:cNvPr id="110" name="Oval 109"/>
          <p:cNvSpPr/>
          <p:nvPr/>
        </p:nvSpPr>
        <p:spPr>
          <a:xfrm>
            <a:off x="5741436"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438295"/>
            <a:ext cx="214402" cy="190103"/>
          </a:xfrm>
          <a:prstGeom prst="rect">
            <a:avLst/>
          </a:prstGeom>
          <a:solidFill>
            <a:srgbClr val="0F4B90"/>
          </a:solidFill>
        </p:spPr>
      </p:pic>
      <p:sp>
        <p:nvSpPr>
          <p:cNvPr id="112" name="Oval 111"/>
          <p:cNvSpPr/>
          <p:nvPr/>
        </p:nvSpPr>
        <p:spPr>
          <a:xfrm>
            <a:off x="1953390" y="378912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878909"/>
            <a:ext cx="214402" cy="190103"/>
          </a:xfrm>
          <a:prstGeom prst="rect">
            <a:avLst/>
          </a:prstGeom>
          <a:solidFill>
            <a:srgbClr val="0F4B90"/>
          </a:solidFill>
        </p:spPr>
      </p:pic>
      <p:sp>
        <p:nvSpPr>
          <p:cNvPr id="114" name="Oval 113"/>
          <p:cNvSpPr/>
          <p:nvPr/>
        </p:nvSpPr>
        <p:spPr>
          <a:xfrm>
            <a:off x="2371492" y="378958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879374"/>
            <a:ext cx="214402" cy="190103"/>
          </a:xfrm>
          <a:prstGeom prst="rect">
            <a:avLst/>
          </a:prstGeom>
          <a:solidFill>
            <a:srgbClr val="0F4B90"/>
          </a:solidFill>
        </p:spPr>
      </p:pic>
      <p:sp>
        <p:nvSpPr>
          <p:cNvPr id="116" name="Oval 115"/>
          <p:cNvSpPr/>
          <p:nvPr/>
        </p:nvSpPr>
        <p:spPr>
          <a:xfrm>
            <a:off x="279598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876445"/>
            <a:ext cx="214402" cy="190103"/>
          </a:xfrm>
          <a:prstGeom prst="rect">
            <a:avLst/>
          </a:prstGeom>
          <a:solidFill>
            <a:srgbClr val="0F4B90"/>
          </a:solidFill>
        </p:spPr>
      </p:pic>
      <p:sp>
        <p:nvSpPr>
          <p:cNvPr id="118" name="Oval 117"/>
          <p:cNvSpPr/>
          <p:nvPr/>
        </p:nvSpPr>
        <p:spPr>
          <a:xfrm>
            <a:off x="322047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876445"/>
            <a:ext cx="214402" cy="190103"/>
          </a:xfrm>
          <a:prstGeom prst="rect">
            <a:avLst/>
          </a:prstGeom>
          <a:solidFill>
            <a:srgbClr val="0F4B90"/>
          </a:solidFill>
        </p:spPr>
      </p:pic>
      <p:sp>
        <p:nvSpPr>
          <p:cNvPr id="120" name="Oval 119"/>
          <p:cNvSpPr/>
          <p:nvPr/>
        </p:nvSpPr>
        <p:spPr>
          <a:xfrm>
            <a:off x="3638574" y="379618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885970"/>
            <a:ext cx="214402" cy="190103"/>
          </a:xfrm>
          <a:prstGeom prst="rect">
            <a:avLst/>
          </a:prstGeom>
          <a:solidFill>
            <a:srgbClr val="0F4B90"/>
          </a:solidFill>
        </p:spPr>
      </p:pic>
      <p:sp>
        <p:nvSpPr>
          <p:cNvPr id="122" name="Oval 121"/>
          <p:cNvSpPr/>
          <p:nvPr/>
        </p:nvSpPr>
        <p:spPr>
          <a:xfrm>
            <a:off x="4069028"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884003"/>
            <a:ext cx="214402" cy="190103"/>
          </a:xfrm>
          <a:prstGeom prst="rect">
            <a:avLst/>
          </a:prstGeom>
          <a:solidFill>
            <a:srgbClr val="0F4B90"/>
          </a:solidFill>
        </p:spPr>
      </p:pic>
      <p:sp>
        <p:nvSpPr>
          <p:cNvPr id="124" name="Oval 123"/>
          <p:cNvSpPr/>
          <p:nvPr/>
        </p:nvSpPr>
        <p:spPr>
          <a:xfrm>
            <a:off x="4499906"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884003"/>
            <a:ext cx="214402" cy="190103"/>
          </a:xfrm>
          <a:prstGeom prst="rect">
            <a:avLst/>
          </a:prstGeom>
          <a:solidFill>
            <a:srgbClr val="0F4B90"/>
          </a:solidFill>
        </p:spPr>
      </p:pic>
      <p:sp>
        <p:nvSpPr>
          <p:cNvPr id="126" name="Oval 125"/>
          <p:cNvSpPr/>
          <p:nvPr/>
        </p:nvSpPr>
        <p:spPr>
          <a:xfrm>
            <a:off x="4911620"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876445"/>
            <a:ext cx="214402" cy="190103"/>
          </a:xfrm>
          <a:prstGeom prst="rect">
            <a:avLst/>
          </a:prstGeom>
          <a:solidFill>
            <a:srgbClr val="0F4B90"/>
          </a:solidFill>
        </p:spPr>
      </p:pic>
      <p:sp>
        <p:nvSpPr>
          <p:cNvPr id="128" name="Oval 127"/>
          <p:cNvSpPr/>
          <p:nvPr/>
        </p:nvSpPr>
        <p:spPr>
          <a:xfrm>
            <a:off x="5329722"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884003"/>
            <a:ext cx="214402" cy="190103"/>
          </a:xfrm>
          <a:prstGeom prst="rect">
            <a:avLst/>
          </a:prstGeom>
          <a:solidFill>
            <a:srgbClr val="0F4B90"/>
          </a:solidFill>
        </p:spPr>
      </p:pic>
      <p:sp>
        <p:nvSpPr>
          <p:cNvPr id="130" name="Oval 129"/>
          <p:cNvSpPr/>
          <p:nvPr/>
        </p:nvSpPr>
        <p:spPr>
          <a:xfrm>
            <a:off x="5741436"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876445"/>
            <a:ext cx="214402" cy="190103"/>
          </a:xfrm>
          <a:prstGeom prst="rect">
            <a:avLst/>
          </a:prstGeom>
          <a:solidFill>
            <a:srgbClr val="0F4B90"/>
          </a:solidFill>
        </p:spPr>
      </p:pic>
      <p:sp>
        <p:nvSpPr>
          <p:cNvPr id="132" name="Oval 131"/>
          <p:cNvSpPr/>
          <p:nvPr/>
        </p:nvSpPr>
        <p:spPr>
          <a:xfrm>
            <a:off x="1953390" y="428883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378621"/>
            <a:ext cx="214402" cy="190103"/>
          </a:xfrm>
          <a:prstGeom prst="rect">
            <a:avLst/>
          </a:prstGeom>
          <a:solidFill>
            <a:srgbClr val="0F4B90"/>
          </a:solidFill>
        </p:spPr>
      </p:pic>
      <p:sp>
        <p:nvSpPr>
          <p:cNvPr id="134" name="Oval 133"/>
          <p:cNvSpPr/>
          <p:nvPr/>
        </p:nvSpPr>
        <p:spPr>
          <a:xfrm>
            <a:off x="2371492" y="428929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379086"/>
            <a:ext cx="214402" cy="190103"/>
          </a:xfrm>
          <a:prstGeom prst="rect">
            <a:avLst/>
          </a:prstGeom>
          <a:solidFill>
            <a:srgbClr val="0F4B90"/>
          </a:solidFill>
        </p:spPr>
      </p:pic>
      <p:sp>
        <p:nvSpPr>
          <p:cNvPr id="136" name="Oval 135"/>
          <p:cNvSpPr/>
          <p:nvPr/>
        </p:nvSpPr>
        <p:spPr>
          <a:xfrm>
            <a:off x="279598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376157"/>
            <a:ext cx="214402" cy="190103"/>
          </a:xfrm>
          <a:prstGeom prst="rect">
            <a:avLst/>
          </a:prstGeom>
          <a:solidFill>
            <a:srgbClr val="0F4B90"/>
          </a:solidFill>
        </p:spPr>
      </p:pic>
      <p:sp>
        <p:nvSpPr>
          <p:cNvPr id="138" name="Oval 137"/>
          <p:cNvSpPr/>
          <p:nvPr/>
        </p:nvSpPr>
        <p:spPr>
          <a:xfrm>
            <a:off x="322047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376157"/>
            <a:ext cx="214402" cy="190103"/>
          </a:xfrm>
          <a:prstGeom prst="rect">
            <a:avLst/>
          </a:prstGeom>
          <a:solidFill>
            <a:srgbClr val="0F4B90"/>
          </a:solidFill>
        </p:spPr>
      </p:pic>
      <p:sp>
        <p:nvSpPr>
          <p:cNvPr id="140" name="Oval 139"/>
          <p:cNvSpPr/>
          <p:nvPr/>
        </p:nvSpPr>
        <p:spPr>
          <a:xfrm>
            <a:off x="3638574" y="429589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385682"/>
            <a:ext cx="214402" cy="190103"/>
          </a:xfrm>
          <a:prstGeom prst="rect">
            <a:avLst/>
          </a:prstGeom>
          <a:solidFill>
            <a:srgbClr val="0F4B90"/>
          </a:solidFill>
        </p:spPr>
      </p:pic>
      <p:sp>
        <p:nvSpPr>
          <p:cNvPr id="142" name="Oval 141"/>
          <p:cNvSpPr/>
          <p:nvPr/>
        </p:nvSpPr>
        <p:spPr>
          <a:xfrm>
            <a:off x="4069028"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383715"/>
            <a:ext cx="214402" cy="190103"/>
          </a:xfrm>
          <a:prstGeom prst="rect">
            <a:avLst/>
          </a:prstGeom>
          <a:solidFill>
            <a:srgbClr val="0F4B90"/>
          </a:solidFill>
        </p:spPr>
      </p:pic>
      <p:sp>
        <p:nvSpPr>
          <p:cNvPr id="144" name="Oval 143"/>
          <p:cNvSpPr/>
          <p:nvPr/>
        </p:nvSpPr>
        <p:spPr>
          <a:xfrm>
            <a:off x="4499906"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383715"/>
            <a:ext cx="214402" cy="190103"/>
          </a:xfrm>
          <a:prstGeom prst="rect">
            <a:avLst/>
          </a:prstGeom>
          <a:solidFill>
            <a:srgbClr val="0F4B90"/>
          </a:solidFill>
        </p:spPr>
      </p:pic>
      <p:sp>
        <p:nvSpPr>
          <p:cNvPr id="146" name="Oval 145"/>
          <p:cNvSpPr/>
          <p:nvPr/>
        </p:nvSpPr>
        <p:spPr>
          <a:xfrm>
            <a:off x="4911620"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376157"/>
            <a:ext cx="214402" cy="190103"/>
          </a:xfrm>
          <a:prstGeom prst="rect">
            <a:avLst/>
          </a:prstGeom>
          <a:solidFill>
            <a:srgbClr val="0F4B90"/>
          </a:solidFill>
        </p:spPr>
      </p:pic>
      <p:sp>
        <p:nvSpPr>
          <p:cNvPr id="148" name="Oval 147"/>
          <p:cNvSpPr/>
          <p:nvPr/>
        </p:nvSpPr>
        <p:spPr>
          <a:xfrm>
            <a:off x="5329722"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383715"/>
            <a:ext cx="214402" cy="190103"/>
          </a:xfrm>
          <a:prstGeom prst="rect">
            <a:avLst/>
          </a:prstGeom>
          <a:solidFill>
            <a:srgbClr val="0F4B90"/>
          </a:solidFill>
        </p:spPr>
      </p:pic>
      <p:sp>
        <p:nvSpPr>
          <p:cNvPr id="150" name="Oval 149"/>
          <p:cNvSpPr/>
          <p:nvPr/>
        </p:nvSpPr>
        <p:spPr>
          <a:xfrm>
            <a:off x="5741436"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376157"/>
            <a:ext cx="214402" cy="190103"/>
          </a:xfrm>
          <a:prstGeom prst="rect">
            <a:avLst/>
          </a:prstGeom>
          <a:solidFill>
            <a:srgbClr val="0F4B90"/>
          </a:solidFill>
        </p:spPr>
      </p:pic>
      <p:sp>
        <p:nvSpPr>
          <p:cNvPr id="152" name="Oval 151"/>
          <p:cNvSpPr/>
          <p:nvPr/>
        </p:nvSpPr>
        <p:spPr>
          <a:xfrm>
            <a:off x="1953390" y="472698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1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816771"/>
            <a:ext cx="214402" cy="190103"/>
          </a:xfrm>
          <a:prstGeom prst="rect">
            <a:avLst/>
          </a:prstGeom>
          <a:solidFill>
            <a:srgbClr val="0F4B90"/>
          </a:solidFill>
        </p:spPr>
      </p:pic>
      <p:sp>
        <p:nvSpPr>
          <p:cNvPr id="154" name="Oval 153"/>
          <p:cNvSpPr/>
          <p:nvPr/>
        </p:nvSpPr>
        <p:spPr>
          <a:xfrm>
            <a:off x="2371492" y="472744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817236"/>
            <a:ext cx="214402" cy="190103"/>
          </a:xfrm>
          <a:prstGeom prst="rect">
            <a:avLst/>
          </a:prstGeom>
          <a:solidFill>
            <a:srgbClr val="0F4B90"/>
          </a:solidFill>
        </p:spPr>
      </p:pic>
      <p:sp>
        <p:nvSpPr>
          <p:cNvPr id="156" name="Oval 155"/>
          <p:cNvSpPr/>
          <p:nvPr/>
        </p:nvSpPr>
        <p:spPr>
          <a:xfrm>
            <a:off x="279598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1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814307"/>
            <a:ext cx="214402" cy="190103"/>
          </a:xfrm>
          <a:prstGeom prst="rect">
            <a:avLst/>
          </a:prstGeom>
          <a:solidFill>
            <a:srgbClr val="0F4B90"/>
          </a:solidFill>
        </p:spPr>
      </p:pic>
      <p:sp>
        <p:nvSpPr>
          <p:cNvPr id="158" name="Oval 157"/>
          <p:cNvSpPr/>
          <p:nvPr/>
        </p:nvSpPr>
        <p:spPr>
          <a:xfrm>
            <a:off x="322047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814307"/>
            <a:ext cx="214402" cy="190103"/>
          </a:xfrm>
          <a:prstGeom prst="rect">
            <a:avLst/>
          </a:prstGeom>
          <a:solidFill>
            <a:srgbClr val="0F4B90"/>
          </a:solidFill>
        </p:spPr>
      </p:pic>
      <p:sp>
        <p:nvSpPr>
          <p:cNvPr id="160" name="Oval 159"/>
          <p:cNvSpPr/>
          <p:nvPr/>
        </p:nvSpPr>
        <p:spPr>
          <a:xfrm>
            <a:off x="3638574" y="473404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823832"/>
            <a:ext cx="214402" cy="190103"/>
          </a:xfrm>
          <a:prstGeom prst="rect">
            <a:avLst/>
          </a:prstGeom>
          <a:solidFill>
            <a:srgbClr val="0F4B90"/>
          </a:solidFill>
        </p:spPr>
      </p:pic>
      <p:sp>
        <p:nvSpPr>
          <p:cNvPr id="162" name="Oval 161"/>
          <p:cNvSpPr/>
          <p:nvPr/>
        </p:nvSpPr>
        <p:spPr>
          <a:xfrm>
            <a:off x="4069028"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821865"/>
            <a:ext cx="214402" cy="190103"/>
          </a:xfrm>
          <a:prstGeom prst="rect">
            <a:avLst/>
          </a:prstGeom>
          <a:solidFill>
            <a:srgbClr val="0F4B90"/>
          </a:solidFill>
        </p:spPr>
      </p:pic>
      <p:sp>
        <p:nvSpPr>
          <p:cNvPr id="164" name="Oval 163"/>
          <p:cNvSpPr/>
          <p:nvPr/>
        </p:nvSpPr>
        <p:spPr>
          <a:xfrm>
            <a:off x="4499906"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821865"/>
            <a:ext cx="214402" cy="190103"/>
          </a:xfrm>
          <a:prstGeom prst="rect">
            <a:avLst/>
          </a:prstGeom>
          <a:solidFill>
            <a:srgbClr val="0F4B90"/>
          </a:solidFill>
        </p:spPr>
      </p:pic>
      <p:sp>
        <p:nvSpPr>
          <p:cNvPr id="166" name="Oval 165"/>
          <p:cNvSpPr/>
          <p:nvPr/>
        </p:nvSpPr>
        <p:spPr>
          <a:xfrm>
            <a:off x="4911620"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814307"/>
            <a:ext cx="214402" cy="190103"/>
          </a:xfrm>
          <a:prstGeom prst="rect">
            <a:avLst/>
          </a:prstGeom>
          <a:solidFill>
            <a:srgbClr val="0F4B90"/>
          </a:solidFill>
        </p:spPr>
      </p:pic>
      <p:sp>
        <p:nvSpPr>
          <p:cNvPr id="168" name="Oval 167"/>
          <p:cNvSpPr/>
          <p:nvPr/>
        </p:nvSpPr>
        <p:spPr>
          <a:xfrm>
            <a:off x="5329722"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821865"/>
            <a:ext cx="214402" cy="190103"/>
          </a:xfrm>
          <a:prstGeom prst="rect">
            <a:avLst/>
          </a:prstGeom>
          <a:solidFill>
            <a:srgbClr val="0F4B90"/>
          </a:solidFill>
        </p:spPr>
      </p:pic>
      <p:sp>
        <p:nvSpPr>
          <p:cNvPr id="170" name="Oval 169"/>
          <p:cNvSpPr/>
          <p:nvPr/>
        </p:nvSpPr>
        <p:spPr>
          <a:xfrm>
            <a:off x="5741436"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814307"/>
            <a:ext cx="214402" cy="190103"/>
          </a:xfrm>
          <a:prstGeom prst="rect">
            <a:avLst/>
          </a:prstGeom>
          <a:solidFill>
            <a:srgbClr val="0F4B90"/>
          </a:solidFill>
        </p:spPr>
      </p:pic>
      <p:sp>
        <p:nvSpPr>
          <p:cNvPr id="172" name="Oval 171"/>
          <p:cNvSpPr/>
          <p:nvPr/>
        </p:nvSpPr>
        <p:spPr>
          <a:xfrm>
            <a:off x="1943865" y="519152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1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281311"/>
            <a:ext cx="214402" cy="190103"/>
          </a:xfrm>
          <a:prstGeom prst="rect">
            <a:avLst/>
          </a:prstGeom>
          <a:solidFill>
            <a:srgbClr val="0F4B90"/>
          </a:solidFill>
        </p:spPr>
      </p:pic>
      <p:sp>
        <p:nvSpPr>
          <p:cNvPr id="174" name="Oval 173"/>
          <p:cNvSpPr/>
          <p:nvPr/>
        </p:nvSpPr>
        <p:spPr>
          <a:xfrm>
            <a:off x="2361967" y="519198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281776"/>
            <a:ext cx="214402" cy="190103"/>
          </a:xfrm>
          <a:prstGeom prst="rect">
            <a:avLst/>
          </a:prstGeom>
          <a:solidFill>
            <a:srgbClr val="0F4B90"/>
          </a:solidFill>
        </p:spPr>
      </p:pic>
      <p:sp>
        <p:nvSpPr>
          <p:cNvPr id="176" name="Oval 175"/>
          <p:cNvSpPr/>
          <p:nvPr/>
        </p:nvSpPr>
        <p:spPr>
          <a:xfrm>
            <a:off x="278645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278847"/>
            <a:ext cx="214402" cy="190103"/>
          </a:xfrm>
          <a:prstGeom prst="rect">
            <a:avLst/>
          </a:prstGeom>
          <a:solidFill>
            <a:srgbClr val="0F4B90"/>
          </a:solidFill>
        </p:spPr>
      </p:pic>
      <p:sp>
        <p:nvSpPr>
          <p:cNvPr id="178" name="Oval 177"/>
          <p:cNvSpPr/>
          <p:nvPr/>
        </p:nvSpPr>
        <p:spPr>
          <a:xfrm>
            <a:off x="321094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278847"/>
            <a:ext cx="214402" cy="190103"/>
          </a:xfrm>
          <a:prstGeom prst="rect">
            <a:avLst/>
          </a:prstGeom>
          <a:solidFill>
            <a:srgbClr val="0F4B90"/>
          </a:solidFill>
        </p:spPr>
      </p:pic>
      <p:sp>
        <p:nvSpPr>
          <p:cNvPr id="180" name="Oval 179"/>
          <p:cNvSpPr/>
          <p:nvPr/>
        </p:nvSpPr>
        <p:spPr>
          <a:xfrm>
            <a:off x="3629049" y="519858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288372"/>
            <a:ext cx="214402" cy="190103"/>
          </a:xfrm>
          <a:prstGeom prst="rect">
            <a:avLst/>
          </a:prstGeom>
          <a:solidFill>
            <a:srgbClr val="0F4B90"/>
          </a:solidFill>
        </p:spPr>
      </p:pic>
      <p:sp>
        <p:nvSpPr>
          <p:cNvPr id="182" name="Oval 181"/>
          <p:cNvSpPr/>
          <p:nvPr/>
        </p:nvSpPr>
        <p:spPr>
          <a:xfrm>
            <a:off x="4059503"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1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286405"/>
            <a:ext cx="214402" cy="190103"/>
          </a:xfrm>
          <a:prstGeom prst="rect">
            <a:avLst/>
          </a:prstGeom>
          <a:solidFill>
            <a:srgbClr val="0F4B90"/>
          </a:solidFill>
        </p:spPr>
      </p:pic>
      <p:sp>
        <p:nvSpPr>
          <p:cNvPr id="184" name="Oval 183"/>
          <p:cNvSpPr/>
          <p:nvPr/>
        </p:nvSpPr>
        <p:spPr>
          <a:xfrm>
            <a:off x="4490381"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286405"/>
            <a:ext cx="214402" cy="190103"/>
          </a:xfrm>
          <a:prstGeom prst="rect">
            <a:avLst/>
          </a:prstGeom>
          <a:solidFill>
            <a:srgbClr val="0F4B90"/>
          </a:solidFill>
        </p:spPr>
      </p:pic>
      <p:sp>
        <p:nvSpPr>
          <p:cNvPr id="186" name="Oval 185"/>
          <p:cNvSpPr/>
          <p:nvPr/>
        </p:nvSpPr>
        <p:spPr>
          <a:xfrm>
            <a:off x="4902095"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Picture 1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278847"/>
            <a:ext cx="214402" cy="190103"/>
          </a:xfrm>
          <a:prstGeom prst="rect">
            <a:avLst/>
          </a:prstGeom>
          <a:solidFill>
            <a:srgbClr val="0F4B90"/>
          </a:solidFill>
        </p:spPr>
      </p:pic>
      <p:sp>
        <p:nvSpPr>
          <p:cNvPr id="188" name="Oval 187"/>
          <p:cNvSpPr/>
          <p:nvPr/>
        </p:nvSpPr>
        <p:spPr>
          <a:xfrm>
            <a:off x="5320197"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286405"/>
            <a:ext cx="214402" cy="190103"/>
          </a:xfrm>
          <a:prstGeom prst="rect">
            <a:avLst/>
          </a:prstGeom>
          <a:solidFill>
            <a:srgbClr val="0F4B90"/>
          </a:solidFill>
        </p:spPr>
      </p:pic>
      <p:sp>
        <p:nvSpPr>
          <p:cNvPr id="190" name="Oval 189"/>
          <p:cNvSpPr/>
          <p:nvPr/>
        </p:nvSpPr>
        <p:spPr>
          <a:xfrm>
            <a:off x="5731911"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1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278847"/>
            <a:ext cx="214402" cy="190103"/>
          </a:xfrm>
          <a:prstGeom prst="rect">
            <a:avLst/>
          </a:prstGeom>
          <a:solidFill>
            <a:srgbClr val="0F4B90"/>
          </a:solidFill>
        </p:spPr>
      </p:pic>
      <p:sp>
        <p:nvSpPr>
          <p:cNvPr id="192" name="Oval 191"/>
          <p:cNvSpPr/>
          <p:nvPr/>
        </p:nvSpPr>
        <p:spPr>
          <a:xfrm>
            <a:off x="1943865" y="562967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719461"/>
            <a:ext cx="214402" cy="190103"/>
          </a:xfrm>
          <a:prstGeom prst="rect">
            <a:avLst/>
          </a:prstGeom>
          <a:solidFill>
            <a:srgbClr val="0F4B90"/>
          </a:solidFill>
        </p:spPr>
      </p:pic>
      <p:sp>
        <p:nvSpPr>
          <p:cNvPr id="194" name="Oval 193"/>
          <p:cNvSpPr/>
          <p:nvPr/>
        </p:nvSpPr>
        <p:spPr>
          <a:xfrm>
            <a:off x="2361967" y="563013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719926"/>
            <a:ext cx="214402" cy="190103"/>
          </a:xfrm>
          <a:prstGeom prst="rect">
            <a:avLst/>
          </a:prstGeom>
          <a:solidFill>
            <a:srgbClr val="0F4B90"/>
          </a:solidFill>
        </p:spPr>
      </p:pic>
      <p:sp>
        <p:nvSpPr>
          <p:cNvPr id="196" name="Oval 195"/>
          <p:cNvSpPr/>
          <p:nvPr/>
        </p:nvSpPr>
        <p:spPr>
          <a:xfrm>
            <a:off x="278645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Picture 1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716997"/>
            <a:ext cx="214402" cy="190103"/>
          </a:xfrm>
          <a:prstGeom prst="rect">
            <a:avLst/>
          </a:prstGeom>
          <a:solidFill>
            <a:srgbClr val="0F4B90"/>
          </a:solidFill>
        </p:spPr>
      </p:pic>
      <p:sp>
        <p:nvSpPr>
          <p:cNvPr id="198" name="Oval 197"/>
          <p:cNvSpPr/>
          <p:nvPr/>
        </p:nvSpPr>
        <p:spPr>
          <a:xfrm>
            <a:off x="321094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Picture 1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716997"/>
            <a:ext cx="214402" cy="190103"/>
          </a:xfrm>
          <a:prstGeom prst="rect">
            <a:avLst/>
          </a:prstGeom>
          <a:solidFill>
            <a:srgbClr val="0F4B90"/>
          </a:solidFill>
        </p:spPr>
      </p:pic>
      <p:sp>
        <p:nvSpPr>
          <p:cNvPr id="200" name="Oval 199"/>
          <p:cNvSpPr/>
          <p:nvPr/>
        </p:nvSpPr>
        <p:spPr>
          <a:xfrm>
            <a:off x="3629049" y="563673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726522"/>
            <a:ext cx="214402" cy="190103"/>
          </a:xfrm>
          <a:prstGeom prst="rect">
            <a:avLst/>
          </a:prstGeom>
          <a:solidFill>
            <a:srgbClr val="0F4B90"/>
          </a:solidFill>
        </p:spPr>
      </p:pic>
      <p:sp>
        <p:nvSpPr>
          <p:cNvPr id="202" name="Oval 201"/>
          <p:cNvSpPr/>
          <p:nvPr/>
        </p:nvSpPr>
        <p:spPr>
          <a:xfrm>
            <a:off x="4059503"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724555"/>
            <a:ext cx="214402" cy="190103"/>
          </a:xfrm>
          <a:prstGeom prst="rect">
            <a:avLst/>
          </a:prstGeom>
          <a:solidFill>
            <a:srgbClr val="0F4B90"/>
          </a:solidFill>
        </p:spPr>
      </p:pic>
      <p:sp>
        <p:nvSpPr>
          <p:cNvPr id="204" name="Oval 203"/>
          <p:cNvSpPr/>
          <p:nvPr/>
        </p:nvSpPr>
        <p:spPr>
          <a:xfrm>
            <a:off x="4490381"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724555"/>
            <a:ext cx="214402" cy="190103"/>
          </a:xfrm>
          <a:prstGeom prst="rect">
            <a:avLst/>
          </a:prstGeom>
          <a:solidFill>
            <a:srgbClr val="0F4B90"/>
          </a:solidFill>
        </p:spPr>
      </p:pic>
      <p:sp>
        <p:nvSpPr>
          <p:cNvPr id="206" name="Oval 205"/>
          <p:cNvSpPr/>
          <p:nvPr/>
        </p:nvSpPr>
        <p:spPr>
          <a:xfrm>
            <a:off x="4902095"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716997"/>
            <a:ext cx="214402" cy="190103"/>
          </a:xfrm>
          <a:prstGeom prst="rect">
            <a:avLst/>
          </a:prstGeom>
          <a:solidFill>
            <a:srgbClr val="0F4B90"/>
          </a:solidFill>
        </p:spPr>
      </p:pic>
      <p:sp>
        <p:nvSpPr>
          <p:cNvPr id="208" name="Oval 207"/>
          <p:cNvSpPr/>
          <p:nvPr/>
        </p:nvSpPr>
        <p:spPr>
          <a:xfrm>
            <a:off x="5320197"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724555"/>
            <a:ext cx="214402" cy="190103"/>
          </a:xfrm>
          <a:prstGeom prst="rect">
            <a:avLst/>
          </a:prstGeom>
          <a:solidFill>
            <a:srgbClr val="0F4B90"/>
          </a:solidFill>
        </p:spPr>
      </p:pic>
      <p:sp>
        <p:nvSpPr>
          <p:cNvPr id="210" name="Oval 209"/>
          <p:cNvSpPr/>
          <p:nvPr/>
        </p:nvSpPr>
        <p:spPr>
          <a:xfrm>
            <a:off x="5731911"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716997"/>
            <a:ext cx="214402" cy="190103"/>
          </a:xfrm>
          <a:prstGeom prst="rect">
            <a:avLst/>
          </a:prstGeom>
          <a:solidFill>
            <a:srgbClr val="0F4B90"/>
          </a:solidFill>
        </p:spPr>
      </p:pic>
      <p:sp>
        <p:nvSpPr>
          <p:cNvPr id="212" name="Rectangle 211"/>
          <p:cNvSpPr/>
          <p:nvPr/>
        </p:nvSpPr>
        <p:spPr>
          <a:xfrm>
            <a:off x="7147900" y="1460399"/>
            <a:ext cx="4605950" cy="4154984"/>
          </a:xfrm>
          <a:prstGeom prst="rect">
            <a:avLst/>
          </a:prstGeom>
          <a:noFill/>
          <a:ln>
            <a:noFill/>
          </a:ln>
        </p:spPr>
        <p:txBody>
          <a:bodyPr wrap="square">
            <a:spAutoFit/>
          </a:bodyPr>
          <a:lstStyle/>
          <a:p>
            <a:r>
              <a:rPr lang="en-US" sz="4400" b="1">
                <a:solidFill>
                  <a:srgbClr val="556774"/>
                </a:solidFill>
                <a:latin typeface="Arial" panose="020B0604020202020204" pitchFamily="34" charset="0"/>
                <a:ea typeface="Fedra Sans Condensed Std Book" charset="0"/>
                <a:cs typeface="Arial" panose="020B0604020202020204" pitchFamily="34" charset="0"/>
              </a:rPr>
              <a:t>22% of African-American/Black women</a:t>
            </a:r>
            <a:r>
              <a:rPr lang="en-US" sz="4400">
                <a:solidFill>
                  <a:srgbClr val="556774"/>
                </a:solidFill>
                <a:latin typeface="Arial" panose="020B0604020202020204" pitchFamily="34" charset="0"/>
                <a:ea typeface="Fedra Sans Condensed Std Book" charset="0"/>
                <a:cs typeface="Arial" panose="020B0604020202020204" pitchFamily="34" charset="0"/>
              </a:rPr>
              <a:t> will experience sexual violence in their lifetimes.</a:t>
            </a:r>
            <a:endParaRPr lang="en-US" sz="4400"/>
          </a:p>
        </p:txBody>
      </p:sp>
      <p:sp>
        <p:nvSpPr>
          <p:cNvPr id="213" name="Rectangle 212"/>
          <p:cNvSpPr/>
          <p:nvPr/>
        </p:nvSpPr>
        <p:spPr>
          <a:xfrm>
            <a:off x="1902395" y="6234453"/>
            <a:ext cx="4075128" cy="400110"/>
          </a:xfrm>
          <a:prstGeom prst="rect">
            <a:avLst/>
          </a:prstGeom>
        </p:spPr>
        <p:txBody>
          <a:bodyPr wrap="square">
            <a:spAutoFit/>
          </a:bodyPr>
          <a:lstStyle/>
          <a:p>
            <a:r>
              <a:rPr lang="en-US" sz="1000">
                <a:solidFill>
                  <a:srgbClr val="556774"/>
                </a:solidFill>
                <a:latin typeface="Arial" panose="020B0604020202020204" pitchFamily="34" charset="0"/>
                <a:cs typeface="Arial" panose="020B0604020202020204" pitchFamily="34" charset="0"/>
              </a:rPr>
              <a:t>Source: The National Intimate Partner and Sexual Violence Survey (NISVS): 2010 Summary Report. </a:t>
            </a:r>
          </a:p>
        </p:txBody>
      </p:sp>
      <p:sp>
        <p:nvSpPr>
          <p:cNvPr id="216" name="TextBox 215"/>
          <p:cNvSpPr txBox="1"/>
          <p:nvPr/>
        </p:nvSpPr>
        <p:spPr>
          <a:xfrm>
            <a:off x="11644313" y="6230580"/>
            <a:ext cx="527709" cy="461665"/>
          </a:xfrm>
          <a:prstGeom prst="rect">
            <a:avLst/>
          </a:prstGeom>
          <a:noFill/>
        </p:spPr>
        <p:txBody>
          <a:bodyPr wrap="none" rtlCol="0">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17</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11DAA03C-27CC-AA59-57F8-6D1D1C623F79}"/>
              </a:ext>
            </a:extLst>
          </p:cNvPr>
          <p:cNvPicPr>
            <a:picLocks noChangeAspect="1"/>
          </p:cNvPicPr>
          <p:nvPr/>
        </p:nvPicPr>
        <p:blipFill>
          <a:blip r:embed="rId4"/>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2969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SEXUAL VIOLENCE IN OUR COMMUNITY</a:t>
            </a:r>
          </a:p>
        </p:txBody>
      </p:sp>
      <p:sp>
        <p:nvSpPr>
          <p:cNvPr id="10" name="Oval 9"/>
          <p:cNvSpPr/>
          <p:nvPr/>
        </p:nvSpPr>
        <p:spPr>
          <a:xfrm>
            <a:off x="1943865" y="146731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557104"/>
            <a:ext cx="214402" cy="190103"/>
          </a:xfrm>
          <a:prstGeom prst="rect">
            <a:avLst/>
          </a:prstGeom>
          <a:solidFill>
            <a:srgbClr val="FF0000"/>
          </a:solidFill>
          <a:ln>
            <a:solidFill>
              <a:srgbClr val="FF0000"/>
            </a:solidFill>
          </a:ln>
        </p:spPr>
      </p:pic>
      <p:sp>
        <p:nvSpPr>
          <p:cNvPr id="14" name="Oval 13"/>
          <p:cNvSpPr/>
          <p:nvPr/>
        </p:nvSpPr>
        <p:spPr>
          <a:xfrm>
            <a:off x="2361967" y="146778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557569"/>
            <a:ext cx="214402" cy="190103"/>
          </a:xfrm>
          <a:prstGeom prst="rect">
            <a:avLst/>
          </a:prstGeom>
          <a:solidFill>
            <a:srgbClr val="FF0000"/>
          </a:solidFill>
          <a:ln>
            <a:solidFill>
              <a:srgbClr val="FF0000"/>
            </a:solidFill>
          </a:ln>
        </p:spPr>
      </p:pic>
      <p:sp>
        <p:nvSpPr>
          <p:cNvPr id="16" name="Oval 15"/>
          <p:cNvSpPr/>
          <p:nvPr/>
        </p:nvSpPr>
        <p:spPr>
          <a:xfrm>
            <a:off x="278645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554640"/>
            <a:ext cx="214402" cy="190103"/>
          </a:xfrm>
          <a:prstGeom prst="rect">
            <a:avLst/>
          </a:prstGeom>
          <a:solidFill>
            <a:srgbClr val="FF0000"/>
          </a:solidFill>
          <a:ln>
            <a:solidFill>
              <a:srgbClr val="FF0000"/>
            </a:solidFill>
          </a:ln>
        </p:spPr>
      </p:pic>
      <p:sp>
        <p:nvSpPr>
          <p:cNvPr id="18" name="Oval 17"/>
          <p:cNvSpPr/>
          <p:nvPr/>
        </p:nvSpPr>
        <p:spPr>
          <a:xfrm>
            <a:off x="321094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554640"/>
            <a:ext cx="214402" cy="190103"/>
          </a:xfrm>
          <a:prstGeom prst="rect">
            <a:avLst/>
          </a:prstGeom>
          <a:solidFill>
            <a:srgbClr val="FF0000"/>
          </a:solidFill>
          <a:ln>
            <a:solidFill>
              <a:srgbClr val="FF0000"/>
            </a:solidFill>
          </a:ln>
        </p:spPr>
      </p:pic>
      <p:sp>
        <p:nvSpPr>
          <p:cNvPr id="20" name="Oval 19"/>
          <p:cNvSpPr/>
          <p:nvPr/>
        </p:nvSpPr>
        <p:spPr>
          <a:xfrm>
            <a:off x="3629049"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554640"/>
            <a:ext cx="214402" cy="190103"/>
          </a:xfrm>
          <a:prstGeom prst="rect">
            <a:avLst/>
          </a:prstGeom>
          <a:solidFill>
            <a:srgbClr val="FF0000"/>
          </a:solidFill>
          <a:ln>
            <a:solidFill>
              <a:srgbClr val="FF0000"/>
            </a:solidFill>
          </a:ln>
        </p:spPr>
      </p:pic>
      <p:sp>
        <p:nvSpPr>
          <p:cNvPr id="22" name="Oval 21"/>
          <p:cNvSpPr/>
          <p:nvPr/>
        </p:nvSpPr>
        <p:spPr>
          <a:xfrm>
            <a:off x="4059503"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1562198"/>
            <a:ext cx="214402" cy="190103"/>
          </a:xfrm>
          <a:prstGeom prst="rect">
            <a:avLst/>
          </a:prstGeom>
          <a:solidFill>
            <a:srgbClr val="FF0000"/>
          </a:solidFill>
          <a:ln>
            <a:solidFill>
              <a:srgbClr val="FF0000"/>
            </a:solidFill>
          </a:ln>
        </p:spPr>
      </p:pic>
      <p:sp>
        <p:nvSpPr>
          <p:cNvPr id="24" name="Oval 23"/>
          <p:cNvSpPr/>
          <p:nvPr/>
        </p:nvSpPr>
        <p:spPr>
          <a:xfrm>
            <a:off x="4490381"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1562198"/>
            <a:ext cx="214402" cy="190103"/>
          </a:xfrm>
          <a:prstGeom prst="rect">
            <a:avLst/>
          </a:prstGeom>
          <a:solidFill>
            <a:srgbClr val="FF0000"/>
          </a:solidFill>
          <a:ln>
            <a:solidFill>
              <a:srgbClr val="FF0000"/>
            </a:solidFill>
          </a:ln>
        </p:spPr>
      </p:pic>
      <p:sp>
        <p:nvSpPr>
          <p:cNvPr id="26" name="Oval 25"/>
          <p:cNvSpPr/>
          <p:nvPr/>
        </p:nvSpPr>
        <p:spPr>
          <a:xfrm>
            <a:off x="4902095"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554640"/>
            <a:ext cx="214402" cy="190103"/>
          </a:xfrm>
          <a:prstGeom prst="rect">
            <a:avLst/>
          </a:prstGeom>
          <a:solidFill>
            <a:srgbClr val="FF0000"/>
          </a:solidFill>
          <a:ln>
            <a:solidFill>
              <a:srgbClr val="FF0000"/>
            </a:solidFill>
          </a:ln>
        </p:spPr>
      </p:pic>
      <p:sp>
        <p:nvSpPr>
          <p:cNvPr id="28" name="Oval 27"/>
          <p:cNvSpPr/>
          <p:nvPr/>
        </p:nvSpPr>
        <p:spPr>
          <a:xfrm>
            <a:off x="5320197"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1562198"/>
            <a:ext cx="214402" cy="190103"/>
          </a:xfrm>
          <a:prstGeom prst="rect">
            <a:avLst/>
          </a:prstGeom>
          <a:solidFill>
            <a:srgbClr val="FF0000"/>
          </a:solidFill>
          <a:ln>
            <a:solidFill>
              <a:srgbClr val="FF0000"/>
            </a:solidFill>
          </a:ln>
        </p:spPr>
      </p:pic>
      <p:sp>
        <p:nvSpPr>
          <p:cNvPr id="30" name="Oval 29"/>
          <p:cNvSpPr/>
          <p:nvPr/>
        </p:nvSpPr>
        <p:spPr>
          <a:xfrm>
            <a:off x="5731911"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554640"/>
            <a:ext cx="214402" cy="190103"/>
          </a:xfrm>
          <a:prstGeom prst="rect">
            <a:avLst/>
          </a:prstGeom>
          <a:solidFill>
            <a:srgbClr val="FF0000"/>
          </a:solidFill>
          <a:ln>
            <a:solidFill>
              <a:srgbClr val="FF0000"/>
            </a:solidFill>
          </a:ln>
        </p:spPr>
      </p:pic>
      <p:sp>
        <p:nvSpPr>
          <p:cNvPr id="32" name="Oval 31"/>
          <p:cNvSpPr/>
          <p:nvPr/>
        </p:nvSpPr>
        <p:spPr>
          <a:xfrm>
            <a:off x="1943865" y="190546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995254"/>
            <a:ext cx="214402" cy="190103"/>
          </a:xfrm>
          <a:prstGeom prst="rect">
            <a:avLst/>
          </a:prstGeom>
          <a:solidFill>
            <a:srgbClr val="FF0000"/>
          </a:solidFill>
          <a:ln>
            <a:solidFill>
              <a:srgbClr val="FF0000"/>
            </a:solidFill>
          </a:ln>
        </p:spPr>
      </p:pic>
      <p:sp>
        <p:nvSpPr>
          <p:cNvPr id="34" name="Oval 33"/>
          <p:cNvSpPr/>
          <p:nvPr/>
        </p:nvSpPr>
        <p:spPr>
          <a:xfrm>
            <a:off x="2361967" y="190593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995719"/>
            <a:ext cx="214402" cy="190103"/>
          </a:xfrm>
          <a:prstGeom prst="rect">
            <a:avLst/>
          </a:prstGeom>
          <a:solidFill>
            <a:srgbClr val="FF0000"/>
          </a:solidFill>
          <a:ln>
            <a:solidFill>
              <a:srgbClr val="FF0000"/>
            </a:solidFill>
          </a:ln>
        </p:spPr>
      </p:pic>
      <p:sp>
        <p:nvSpPr>
          <p:cNvPr id="36" name="Oval 35"/>
          <p:cNvSpPr/>
          <p:nvPr/>
        </p:nvSpPr>
        <p:spPr>
          <a:xfrm>
            <a:off x="278645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992790"/>
            <a:ext cx="214402" cy="190103"/>
          </a:xfrm>
          <a:prstGeom prst="rect">
            <a:avLst/>
          </a:prstGeom>
          <a:solidFill>
            <a:srgbClr val="FF0000"/>
          </a:solidFill>
          <a:ln>
            <a:solidFill>
              <a:srgbClr val="FF0000"/>
            </a:solidFill>
          </a:ln>
        </p:spPr>
      </p:pic>
      <p:sp>
        <p:nvSpPr>
          <p:cNvPr id="38" name="Oval 37"/>
          <p:cNvSpPr/>
          <p:nvPr/>
        </p:nvSpPr>
        <p:spPr>
          <a:xfrm>
            <a:off x="321094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992790"/>
            <a:ext cx="214402" cy="190103"/>
          </a:xfrm>
          <a:prstGeom prst="rect">
            <a:avLst/>
          </a:prstGeom>
          <a:solidFill>
            <a:srgbClr val="FF0000"/>
          </a:solidFill>
          <a:ln>
            <a:solidFill>
              <a:srgbClr val="FF0000"/>
            </a:solidFill>
          </a:ln>
        </p:spPr>
      </p:pic>
      <p:sp>
        <p:nvSpPr>
          <p:cNvPr id="40" name="Oval 39"/>
          <p:cNvSpPr/>
          <p:nvPr/>
        </p:nvSpPr>
        <p:spPr>
          <a:xfrm>
            <a:off x="3629049"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992790"/>
            <a:ext cx="214402" cy="190103"/>
          </a:xfrm>
          <a:prstGeom prst="rect">
            <a:avLst/>
          </a:prstGeom>
          <a:solidFill>
            <a:srgbClr val="FF0000"/>
          </a:solidFill>
          <a:ln>
            <a:solidFill>
              <a:srgbClr val="FF0000"/>
            </a:solidFill>
          </a:ln>
        </p:spPr>
      </p:pic>
      <p:sp>
        <p:nvSpPr>
          <p:cNvPr id="42" name="Oval 41"/>
          <p:cNvSpPr/>
          <p:nvPr/>
        </p:nvSpPr>
        <p:spPr>
          <a:xfrm>
            <a:off x="4059503"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2000348"/>
            <a:ext cx="214402" cy="190103"/>
          </a:xfrm>
          <a:prstGeom prst="rect">
            <a:avLst/>
          </a:prstGeom>
          <a:solidFill>
            <a:srgbClr val="FF0000"/>
          </a:solidFill>
          <a:ln>
            <a:solidFill>
              <a:srgbClr val="FF0000"/>
            </a:solidFill>
          </a:ln>
        </p:spPr>
      </p:pic>
      <p:sp>
        <p:nvSpPr>
          <p:cNvPr id="44" name="Oval 43"/>
          <p:cNvSpPr/>
          <p:nvPr/>
        </p:nvSpPr>
        <p:spPr>
          <a:xfrm>
            <a:off x="4490381"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2000348"/>
            <a:ext cx="214402" cy="190103"/>
          </a:xfrm>
          <a:prstGeom prst="rect">
            <a:avLst/>
          </a:prstGeom>
          <a:solidFill>
            <a:srgbClr val="FF0000"/>
          </a:solidFill>
          <a:ln>
            <a:solidFill>
              <a:srgbClr val="FF0000"/>
            </a:solidFill>
          </a:ln>
        </p:spPr>
      </p:pic>
      <p:sp>
        <p:nvSpPr>
          <p:cNvPr id="46" name="Oval 45"/>
          <p:cNvSpPr/>
          <p:nvPr/>
        </p:nvSpPr>
        <p:spPr>
          <a:xfrm>
            <a:off x="4902095"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992790"/>
            <a:ext cx="214402" cy="190103"/>
          </a:xfrm>
          <a:prstGeom prst="rect">
            <a:avLst/>
          </a:prstGeom>
          <a:solidFill>
            <a:srgbClr val="FF0000"/>
          </a:solidFill>
          <a:ln>
            <a:solidFill>
              <a:srgbClr val="FF0000"/>
            </a:solidFill>
          </a:ln>
        </p:spPr>
      </p:pic>
      <p:sp>
        <p:nvSpPr>
          <p:cNvPr id="48" name="Oval 47"/>
          <p:cNvSpPr/>
          <p:nvPr/>
        </p:nvSpPr>
        <p:spPr>
          <a:xfrm>
            <a:off x="5320197"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2000348"/>
            <a:ext cx="214402" cy="190103"/>
          </a:xfrm>
          <a:prstGeom prst="rect">
            <a:avLst/>
          </a:prstGeom>
          <a:solidFill>
            <a:srgbClr val="FF0000"/>
          </a:solidFill>
          <a:ln>
            <a:solidFill>
              <a:srgbClr val="FF0000"/>
            </a:solidFill>
          </a:ln>
        </p:spPr>
      </p:pic>
      <p:sp>
        <p:nvSpPr>
          <p:cNvPr id="50" name="Oval 49"/>
          <p:cNvSpPr/>
          <p:nvPr/>
        </p:nvSpPr>
        <p:spPr>
          <a:xfrm>
            <a:off x="5731911"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992790"/>
            <a:ext cx="214402" cy="190103"/>
          </a:xfrm>
          <a:prstGeom prst="rect">
            <a:avLst/>
          </a:prstGeom>
          <a:solidFill>
            <a:srgbClr val="FF0000"/>
          </a:solidFill>
          <a:ln>
            <a:solidFill>
              <a:srgbClr val="FF0000"/>
            </a:solidFill>
          </a:ln>
        </p:spPr>
      </p:pic>
      <p:sp>
        <p:nvSpPr>
          <p:cNvPr id="52" name="Oval 51"/>
          <p:cNvSpPr/>
          <p:nvPr/>
        </p:nvSpPr>
        <p:spPr>
          <a:xfrm>
            <a:off x="1953390" y="237219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461979"/>
            <a:ext cx="214402" cy="190103"/>
          </a:xfrm>
          <a:prstGeom prst="rect">
            <a:avLst/>
          </a:prstGeom>
          <a:solidFill>
            <a:srgbClr val="FF0000"/>
          </a:solidFill>
          <a:ln>
            <a:solidFill>
              <a:srgbClr val="FF0000"/>
            </a:solidFill>
          </a:ln>
        </p:spPr>
      </p:pic>
      <p:sp>
        <p:nvSpPr>
          <p:cNvPr id="54" name="Oval 53"/>
          <p:cNvSpPr/>
          <p:nvPr/>
        </p:nvSpPr>
        <p:spPr>
          <a:xfrm>
            <a:off x="2371492" y="237265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462444"/>
            <a:ext cx="214402" cy="190103"/>
          </a:xfrm>
          <a:prstGeom prst="rect">
            <a:avLst/>
          </a:prstGeom>
          <a:solidFill>
            <a:srgbClr val="FF0000"/>
          </a:solidFill>
          <a:ln>
            <a:solidFill>
              <a:srgbClr val="FF0000"/>
            </a:solidFill>
          </a:ln>
        </p:spPr>
      </p:pic>
      <p:sp>
        <p:nvSpPr>
          <p:cNvPr id="56" name="Oval 55"/>
          <p:cNvSpPr/>
          <p:nvPr/>
        </p:nvSpPr>
        <p:spPr>
          <a:xfrm>
            <a:off x="2795982"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459515"/>
            <a:ext cx="214402" cy="190103"/>
          </a:xfrm>
          <a:prstGeom prst="rect">
            <a:avLst/>
          </a:prstGeom>
          <a:solidFill>
            <a:srgbClr val="FF0000"/>
          </a:solidFill>
          <a:ln>
            <a:solidFill>
              <a:srgbClr val="FF0000"/>
            </a:solidFill>
          </a:ln>
        </p:spPr>
      </p:pic>
      <p:sp>
        <p:nvSpPr>
          <p:cNvPr id="58" name="Oval 57"/>
          <p:cNvSpPr/>
          <p:nvPr/>
        </p:nvSpPr>
        <p:spPr>
          <a:xfrm>
            <a:off x="3220472"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459515"/>
            <a:ext cx="214402" cy="190103"/>
          </a:xfrm>
          <a:prstGeom prst="rect">
            <a:avLst/>
          </a:prstGeom>
          <a:solidFill>
            <a:srgbClr val="FF0000"/>
          </a:solidFill>
          <a:ln>
            <a:solidFill>
              <a:srgbClr val="FF0000"/>
            </a:solidFill>
          </a:ln>
        </p:spPr>
      </p:pic>
      <p:sp>
        <p:nvSpPr>
          <p:cNvPr id="60" name="Oval 59"/>
          <p:cNvSpPr/>
          <p:nvPr/>
        </p:nvSpPr>
        <p:spPr>
          <a:xfrm>
            <a:off x="3638574" y="23792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469040"/>
            <a:ext cx="214402" cy="190103"/>
          </a:xfrm>
          <a:prstGeom prst="rect">
            <a:avLst/>
          </a:prstGeom>
          <a:solidFill>
            <a:srgbClr val="FF0000"/>
          </a:solidFill>
          <a:ln>
            <a:solidFill>
              <a:srgbClr val="FF0000"/>
            </a:solidFill>
          </a:ln>
        </p:spPr>
      </p:pic>
      <p:sp>
        <p:nvSpPr>
          <p:cNvPr id="62" name="Oval 61"/>
          <p:cNvSpPr/>
          <p:nvPr/>
        </p:nvSpPr>
        <p:spPr>
          <a:xfrm>
            <a:off x="4069028" y="237728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467073"/>
            <a:ext cx="214402" cy="190103"/>
          </a:xfrm>
          <a:prstGeom prst="rect">
            <a:avLst/>
          </a:prstGeom>
          <a:solidFill>
            <a:srgbClr val="FF0000"/>
          </a:solidFill>
          <a:ln>
            <a:solidFill>
              <a:srgbClr val="FF0000"/>
            </a:solidFill>
          </a:ln>
        </p:spPr>
      </p:pic>
      <p:sp>
        <p:nvSpPr>
          <p:cNvPr id="64" name="Oval 63"/>
          <p:cNvSpPr/>
          <p:nvPr/>
        </p:nvSpPr>
        <p:spPr>
          <a:xfrm>
            <a:off x="4499906" y="237728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467073"/>
            <a:ext cx="214402" cy="190103"/>
          </a:xfrm>
          <a:prstGeom prst="rect">
            <a:avLst/>
          </a:prstGeom>
          <a:solidFill>
            <a:srgbClr val="FF0000"/>
          </a:solidFill>
          <a:ln>
            <a:solidFill>
              <a:srgbClr val="FF0000"/>
            </a:solidFill>
          </a:ln>
        </p:spPr>
      </p:pic>
      <p:sp>
        <p:nvSpPr>
          <p:cNvPr id="66" name="Oval 65"/>
          <p:cNvSpPr/>
          <p:nvPr/>
        </p:nvSpPr>
        <p:spPr>
          <a:xfrm>
            <a:off x="4911620"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459515"/>
            <a:ext cx="214402" cy="190103"/>
          </a:xfrm>
          <a:prstGeom prst="rect">
            <a:avLst/>
          </a:prstGeom>
          <a:solidFill>
            <a:srgbClr val="0F4B90"/>
          </a:solidFill>
        </p:spPr>
      </p:pic>
      <p:sp>
        <p:nvSpPr>
          <p:cNvPr id="68" name="Oval 67"/>
          <p:cNvSpPr/>
          <p:nvPr/>
        </p:nvSpPr>
        <p:spPr>
          <a:xfrm>
            <a:off x="5329722" y="237728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467073"/>
            <a:ext cx="214402" cy="190103"/>
          </a:xfrm>
          <a:prstGeom prst="rect">
            <a:avLst/>
          </a:prstGeom>
          <a:solidFill>
            <a:srgbClr val="0F4B90"/>
          </a:solidFill>
        </p:spPr>
      </p:pic>
      <p:sp>
        <p:nvSpPr>
          <p:cNvPr id="70" name="Oval 69"/>
          <p:cNvSpPr/>
          <p:nvPr/>
        </p:nvSpPr>
        <p:spPr>
          <a:xfrm>
            <a:off x="5741436" y="23697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459515"/>
            <a:ext cx="214402" cy="190103"/>
          </a:xfrm>
          <a:prstGeom prst="rect">
            <a:avLst/>
          </a:prstGeom>
          <a:solidFill>
            <a:srgbClr val="0F4B90"/>
          </a:solidFill>
        </p:spPr>
      </p:pic>
      <p:sp>
        <p:nvSpPr>
          <p:cNvPr id="72" name="Oval 71"/>
          <p:cNvSpPr/>
          <p:nvPr/>
        </p:nvSpPr>
        <p:spPr>
          <a:xfrm>
            <a:off x="1953390" y="281034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900129"/>
            <a:ext cx="214402" cy="190103"/>
          </a:xfrm>
          <a:prstGeom prst="rect">
            <a:avLst/>
          </a:prstGeom>
          <a:solidFill>
            <a:srgbClr val="0F4B90"/>
          </a:solidFill>
        </p:spPr>
      </p:pic>
      <p:sp>
        <p:nvSpPr>
          <p:cNvPr id="74" name="Oval 73"/>
          <p:cNvSpPr/>
          <p:nvPr/>
        </p:nvSpPr>
        <p:spPr>
          <a:xfrm>
            <a:off x="2371492" y="281080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900594"/>
            <a:ext cx="214402" cy="190103"/>
          </a:xfrm>
          <a:prstGeom prst="rect">
            <a:avLst/>
          </a:prstGeom>
          <a:solidFill>
            <a:srgbClr val="0F4B90"/>
          </a:solidFill>
        </p:spPr>
      </p:pic>
      <p:sp>
        <p:nvSpPr>
          <p:cNvPr id="76" name="Oval 75"/>
          <p:cNvSpPr/>
          <p:nvPr/>
        </p:nvSpPr>
        <p:spPr>
          <a:xfrm>
            <a:off x="2795982"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897665"/>
            <a:ext cx="214402" cy="190103"/>
          </a:xfrm>
          <a:prstGeom prst="rect">
            <a:avLst/>
          </a:prstGeom>
          <a:solidFill>
            <a:srgbClr val="0F4B90"/>
          </a:solidFill>
        </p:spPr>
      </p:pic>
      <p:sp>
        <p:nvSpPr>
          <p:cNvPr id="78" name="Oval 77"/>
          <p:cNvSpPr/>
          <p:nvPr/>
        </p:nvSpPr>
        <p:spPr>
          <a:xfrm>
            <a:off x="3220472"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897665"/>
            <a:ext cx="214402" cy="190103"/>
          </a:xfrm>
          <a:prstGeom prst="rect">
            <a:avLst/>
          </a:prstGeom>
          <a:solidFill>
            <a:srgbClr val="0F4B90"/>
          </a:solidFill>
        </p:spPr>
      </p:pic>
      <p:sp>
        <p:nvSpPr>
          <p:cNvPr id="80" name="Oval 79"/>
          <p:cNvSpPr/>
          <p:nvPr/>
        </p:nvSpPr>
        <p:spPr>
          <a:xfrm>
            <a:off x="3638574" y="281740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907190"/>
            <a:ext cx="214402" cy="190103"/>
          </a:xfrm>
          <a:prstGeom prst="rect">
            <a:avLst/>
          </a:prstGeom>
          <a:solidFill>
            <a:srgbClr val="0F4B90"/>
          </a:solidFill>
        </p:spPr>
      </p:pic>
      <p:sp>
        <p:nvSpPr>
          <p:cNvPr id="82" name="Oval 81"/>
          <p:cNvSpPr/>
          <p:nvPr/>
        </p:nvSpPr>
        <p:spPr>
          <a:xfrm>
            <a:off x="4069028"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905223"/>
            <a:ext cx="214402" cy="190103"/>
          </a:xfrm>
          <a:prstGeom prst="rect">
            <a:avLst/>
          </a:prstGeom>
          <a:solidFill>
            <a:srgbClr val="0F4B90"/>
          </a:solidFill>
        </p:spPr>
      </p:pic>
      <p:sp>
        <p:nvSpPr>
          <p:cNvPr id="84" name="Oval 83"/>
          <p:cNvSpPr/>
          <p:nvPr/>
        </p:nvSpPr>
        <p:spPr>
          <a:xfrm>
            <a:off x="4499906"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905223"/>
            <a:ext cx="214402" cy="190103"/>
          </a:xfrm>
          <a:prstGeom prst="rect">
            <a:avLst/>
          </a:prstGeom>
          <a:solidFill>
            <a:srgbClr val="0F4B90"/>
          </a:solidFill>
        </p:spPr>
      </p:pic>
      <p:sp>
        <p:nvSpPr>
          <p:cNvPr id="86" name="Oval 85"/>
          <p:cNvSpPr/>
          <p:nvPr/>
        </p:nvSpPr>
        <p:spPr>
          <a:xfrm>
            <a:off x="4911620"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897665"/>
            <a:ext cx="214402" cy="190103"/>
          </a:xfrm>
          <a:prstGeom prst="rect">
            <a:avLst/>
          </a:prstGeom>
          <a:solidFill>
            <a:srgbClr val="0F4B90"/>
          </a:solidFill>
        </p:spPr>
      </p:pic>
      <p:sp>
        <p:nvSpPr>
          <p:cNvPr id="88" name="Oval 87"/>
          <p:cNvSpPr/>
          <p:nvPr/>
        </p:nvSpPr>
        <p:spPr>
          <a:xfrm>
            <a:off x="5329722"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905223"/>
            <a:ext cx="214402" cy="190103"/>
          </a:xfrm>
          <a:prstGeom prst="rect">
            <a:avLst/>
          </a:prstGeom>
          <a:solidFill>
            <a:srgbClr val="0F4B90"/>
          </a:solidFill>
        </p:spPr>
      </p:pic>
      <p:sp>
        <p:nvSpPr>
          <p:cNvPr id="90" name="Oval 89"/>
          <p:cNvSpPr/>
          <p:nvPr/>
        </p:nvSpPr>
        <p:spPr>
          <a:xfrm>
            <a:off x="5741436"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897665"/>
            <a:ext cx="214402" cy="190103"/>
          </a:xfrm>
          <a:prstGeom prst="rect">
            <a:avLst/>
          </a:prstGeom>
          <a:solidFill>
            <a:srgbClr val="0F4B90"/>
          </a:solidFill>
        </p:spPr>
      </p:pic>
      <p:sp>
        <p:nvSpPr>
          <p:cNvPr id="92" name="Oval 91"/>
          <p:cNvSpPr/>
          <p:nvPr/>
        </p:nvSpPr>
        <p:spPr>
          <a:xfrm>
            <a:off x="1953390" y="335097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440759"/>
            <a:ext cx="214402" cy="190103"/>
          </a:xfrm>
          <a:prstGeom prst="rect">
            <a:avLst/>
          </a:prstGeom>
          <a:solidFill>
            <a:srgbClr val="0F4B90"/>
          </a:solidFill>
        </p:spPr>
      </p:pic>
      <p:sp>
        <p:nvSpPr>
          <p:cNvPr id="94" name="Oval 93"/>
          <p:cNvSpPr/>
          <p:nvPr/>
        </p:nvSpPr>
        <p:spPr>
          <a:xfrm>
            <a:off x="2371492" y="335143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441224"/>
            <a:ext cx="214402" cy="190103"/>
          </a:xfrm>
          <a:prstGeom prst="rect">
            <a:avLst/>
          </a:prstGeom>
          <a:solidFill>
            <a:srgbClr val="0F4B90"/>
          </a:solidFill>
        </p:spPr>
      </p:pic>
      <p:sp>
        <p:nvSpPr>
          <p:cNvPr id="96" name="Oval 95"/>
          <p:cNvSpPr/>
          <p:nvPr/>
        </p:nvSpPr>
        <p:spPr>
          <a:xfrm>
            <a:off x="2795982"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438295"/>
            <a:ext cx="214402" cy="190103"/>
          </a:xfrm>
          <a:prstGeom prst="rect">
            <a:avLst/>
          </a:prstGeom>
          <a:solidFill>
            <a:srgbClr val="0F4B90"/>
          </a:solidFill>
        </p:spPr>
      </p:pic>
      <p:sp>
        <p:nvSpPr>
          <p:cNvPr id="98" name="Oval 97"/>
          <p:cNvSpPr/>
          <p:nvPr/>
        </p:nvSpPr>
        <p:spPr>
          <a:xfrm>
            <a:off x="3220472"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438295"/>
            <a:ext cx="214402" cy="190103"/>
          </a:xfrm>
          <a:prstGeom prst="rect">
            <a:avLst/>
          </a:prstGeom>
          <a:solidFill>
            <a:srgbClr val="0F4B90"/>
          </a:solidFill>
        </p:spPr>
      </p:pic>
      <p:sp>
        <p:nvSpPr>
          <p:cNvPr id="100" name="Oval 99"/>
          <p:cNvSpPr/>
          <p:nvPr/>
        </p:nvSpPr>
        <p:spPr>
          <a:xfrm>
            <a:off x="3638574" y="335803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447820"/>
            <a:ext cx="214402" cy="190103"/>
          </a:xfrm>
          <a:prstGeom prst="rect">
            <a:avLst/>
          </a:prstGeom>
          <a:solidFill>
            <a:srgbClr val="0F4B90"/>
          </a:solidFill>
        </p:spPr>
      </p:pic>
      <p:sp>
        <p:nvSpPr>
          <p:cNvPr id="102" name="Oval 101"/>
          <p:cNvSpPr/>
          <p:nvPr/>
        </p:nvSpPr>
        <p:spPr>
          <a:xfrm>
            <a:off x="4069028"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445853"/>
            <a:ext cx="214402" cy="190103"/>
          </a:xfrm>
          <a:prstGeom prst="rect">
            <a:avLst/>
          </a:prstGeom>
          <a:solidFill>
            <a:srgbClr val="0F4B90"/>
          </a:solidFill>
        </p:spPr>
      </p:pic>
      <p:sp>
        <p:nvSpPr>
          <p:cNvPr id="104" name="Oval 103"/>
          <p:cNvSpPr/>
          <p:nvPr/>
        </p:nvSpPr>
        <p:spPr>
          <a:xfrm>
            <a:off x="4499906"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445853"/>
            <a:ext cx="214402" cy="190103"/>
          </a:xfrm>
          <a:prstGeom prst="rect">
            <a:avLst/>
          </a:prstGeom>
          <a:solidFill>
            <a:srgbClr val="0F4B90"/>
          </a:solidFill>
        </p:spPr>
      </p:pic>
      <p:sp>
        <p:nvSpPr>
          <p:cNvPr id="106" name="Oval 105"/>
          <p:cNvSpPr/>
          <p:nvPr/>
        </p:nvSpPr>
        <p:spPr>
          <a:xfrm>
            <a:off x="4911620"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438295"/>
            <a:ext cx="214402" cy="190103"/>
          </a:xfrm>
          <a:prstGeom prst="rect">
            <a:avLst/>
          </a:prstGeom>
          <a:solidFill>
            <a:srgbClr val="0F4B90"/>
          </a:solidFill>
        </p:spPr>
      </p:pic>
      <p:sp>
        <p:nvSpPr>
          <p:cNvPr id="108" name="Oval 107"/>
          <p:cNvSpPr/>
          <p:nvPr/>
        </p:nvSpPr>
        <p:spPr>
          <a:xfrm>
            <a:off x="5329722"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445853"/>
            <a:ext cx="214402" cy="190103"/>
          </a:xfrm>
          <a:prstGeom prst="rect">
            <a:avLst/>
          </a:prstGeom>
          <a:solidFill>
            <a:srgbClr val="0F4B90"/>
          </a:solidFill>
        </p:spPr>
      </p:pic>
      <p:sp>
        <p:nvSpPr>
          <p:cNvPr id="110" name="Oval 109"/>
          <p:cNvSpPr/>
          <p:nvPr/>
        </p:nvSpPr>
        <p:spPr>
          <a:xfrm>
            <a:off x="5741436"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438295"/>
            <a:ext cx="214402" cy="190103"/>
          </a:xfrm>
          <a:prstGeom prst="rect">
            <a:avLst/>
          </a:prstGeom>
          <a:solidFill>
            <a:srgbClr val="0F4B90"/>
          </a:solidFill>
        </p:spPr>
      </p:pic>
      <p:sp>
        <p:nvSpPr>
          <p:cNvPr id="112" name="Oval 111"/>
          <p:cNvSpPr/>
          <p:nvPr/>
        </p:nvSpPr>
        <p:spPr>
          <a:xfrm>
            <a:off x="1953390" y="378912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878909"/>
            <a:ext cx="214402" cy="190103"/>
          </a:xfrm>
          <a:prstGeom prst="rect">
            <a:avLst/>
          </a:prstGeom>
          <a:solidFill>
            <a:srgbClr val="0F4B90"/>
          </a:solidFill>
        </p:spPr>
      </p:pic>
      <p:sp>
        <p:nvSpPr>
          <p:cNvPr id="114" name="Oval 113"/>
          <p:cNvSpPr/>
          <p:nvPr/>
        </p:nvSpPr>
        <p:spPr>
          <a:xfrm>
            <a:off x="2371492" y="378958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879374"/>
            <a:ext cx="214402" cy="190103"/>
          </a:xfrm>
          <a:prstGeom prst="rect">
            <a:avLst/>
          </a:prstGeom>
          <a:solidFill>
            <a:srgbClr val="0F4B90"/>
          </a:solidFill>
        </p:spPr>
      </p:pic>
      <p:sp>
        <p:nvSpPr>
          <p:cNvPr id="116" name="Oval 115"/>
          <p:cNvSpPr/>
          <p:nvPr/>
        </p:nvSpPr>
        <p:spPr>
          <a:xfrm>
            <a:off x="279598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876445"/>
            <a:ext cx="214402" cy="190103"/>
          </a:xfrm>
          <a:prstGeom prst="rect">
            <a:avLst/>
          </a:prstGeom>
          <a:solidFill>
            <a:srgbClr val="0F4B90"/>
          </a:solidFill>
        </p:spPr>
      </p:pic>
      <p:sp>
        <p:nvSpPr>
          <p:cNvPr id="118" name="Oval 117"/>
          <p:cNvSpPr/>
          <p:nvPr/>
        </p:nvSpPr>
        <p:spPr>
          <a:xfrm>
            <a:off x="322047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876445"/>
            <a:ext cx="214402" cy="190103"/>
          </a:xfrm>
          <a:prstGeom prst="rect">
            <a:avLst/>
          </a:prstGeom>
          <a:solidFill>
            <a:srgbClr val="0F4B90"/>
          </a:solidFill>
        </p:spPr>
      </p:pic>
      <p:sp>
        <p:nvSpPr>
          <p:cNvPr id="120" name="Oval 119"/>
          <p:cNvSpPr/>
          <p:nvPr/>
        </p:nvSpPr>
        <p:spPr>
          <a:xfrm>
            <a:off x="3638574" y="379618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885970"/>
            <a:ext cx="214402" cy="190103"/>
          </a:xfrm>
          <a:prstGeom prst="rect">
            <a:avLst/>
          </a:prstGeom>
          <a:solidFill>
            <a:srgbClr val="0F4B90"/>
          </a:solidFill>
        </p:spPr>
      </p:pic>
      <p:sp>
        <p:nvSpPr>
          <p:cNvPr id="122" name="Oval 121"/>
          <p:cNvSpPr/>
          <p:nvPr/>
        </p:nvSpPr>
        <p:spPr>
          <a:xfrm>
            <a:off x="4069028"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884003"/>
            <a:ext cx="214402" cy="190103"/>
          </a:xfrm>
          <a:prstGeom prst="rect">
            <a:avLst/>
          </a:prstGeom>
          <a:solidFill>
            <a:srgbClr val="0F4B90"/>
          </a:solidFill>
        </p:spPr>
      </p:pic>
      <p:sp>
        <p:nvSpPr>
          <p:cNvPr id="124" name="Oval 123"/>
          <p:cNvSpPr/>
          <p:nvPr/>
        </p:nvSpPr>
        <p:spPr>
          <a:xfrm>
            <a:off x="4499906"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884003"/>
            <a:ext cx="214402" cy="190103"/>
          </a:xfrm>
          <a:prstGeom prst="rect">
            <a:avLst/>
          </a:prstGeom>
          <a:solidFill>
            <a:srgbClr val="0F4B90"/>
          </a:solidFill>
        </p:spPr>
      </p:pic>
      <p:sp>
        <p:nvSpPr>
          <p:cNvPr id="126" name="Oval 125"/>
          <p:cNvSpPr/>
          <p:nvPr/>
        </p:nvSpPr>
        <p:spPr>
          <a:xfrm>
            <a:off x="4911620"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876445"/>
            <a:ext cx="214402" cy="190103"/>
          </a:xfrm>
          <a:prstGeom prst="rect">
            <a:avLst/>
          </a:prstGeom>
          <a:solidFill>
            <a:srgbClr val="0F4B90"/>
          </a:solidFill>
        </p:spPr>
      </p:pic>
      <p:sp>
        <p:nvSpPr>
          <p:cNvPr id="128" name="Oval 127"/>
          <p:cNvSpPr/>
          <p:nvPr/>
        </p:nvSpPr>
        <p:spPr>
          <a:xfrm>
            <a:off x="5329722"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884003"/>
            <a:ext cx="214402" cy="190103"/>
          </a:xfrm>
          <a:prstGeom prst="rect">
            <a:avLst/>
          </a:prstGeom>
          <a:solidFill>
            <a:srgbClr val="0F4B90"/>
          </a:solidFill>
        </p:spPr>
      </p:pic>
      <p:sp>
        <p:nvSpPr>
          <p:cNvPr id="130" name="Oval 129"/>
          <p:cNvSpPr/>
          <p:nvPr/>
        </p:nvSpPr>
        <p:spPr>
          <a:xfrm>
            <a:off x="5741436"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876445"/>
            <a:ext cx="214402" cy="190103"/>
          </a:xfrm>
          <a:prstGeom prst="rect">
            <a:avLst/>
          </a:prstGeom>
          <a:solidFill>
            <a:srgbClr val="0F4B90"/>
          </a:solidFill>
        </p:spPr>
      </p:pic>
      <p:sp>
        <p:nvSpPr>
          <p:cNvPr id="132" name="Oval 131"/>
          <p:cNvSpPr/>
          <p:nvPr/>
        </p:nvSpPr>
        <p:spPr>
          <a:xfrm>
            <a:off x="1953390" y="428883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378621"/>
            <a:ext cx="214402" cy="190103"/>
          </a:xfrm>
          <a:prstGeom prst="rect">
            <a:avLst/>
          </a:prstGeom>
          <a:solidFill>
            <a:srgbClr val="0F4B90"/>
          </a:solidFill>
        </p:spPr>
      </p:pic>
      <p:sp>
        <p:nvSpPr>
          <p:cNvPr id="134" name="Oval 133"/>
          <p:cNvSpPr/>
          <p:nvPr/>
        </p:nvSpPr>
        <p:spPr>
          <a:xfrm>
            <a:off x="2371492" y="428929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379086"/>
            <a:ext cx="214402" cy="190103"/>
          </a:xfrm>
          <a:prstGeom prst="rect">
            <a:avLst/>
          </a:prstGeom>
          <a:solidFill>
            <a:srgbClr val="0F4B90"/>
          </a:solidFill>
        </p:spPr>
      </p:pic>
      <p:sp>
        <p:nvSpPr>
          <p:cNvPr id="136" name="Oval 135"/>
          <p:cNvSpPr/>
          <p:nvPr/>
        </p:nvSpPr>
        <p:spPr>
          <a:xfrm>
            <a:off x="279598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376157"/>
            <a:ext cx="214402" cy="190103"/>
          </a:xfrm>
          <a:prstGeom prst="rect">
            <a:avLst/>
          </a:prstGeom>
          <a:solidFill>
            <a:srgbClr val="0F4B90"/>
          </a:solidFill>
        </p:spPr>
      </p:pic>
      <p:sp>
        <p:nvSpPr>
          <p:cNvPr id="138" name="Oval 137"/>
          <p:cNvSpPr/>
          <p:nvPr/>
        </p:nvSpPr>
        <p:spPr>
          <a:xfrm>
            <a:off x="322047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376157"/>
            <a:ext cx="214402" cy="190103"/>
          </a:xfrm>
          <a:prstGeom prst="rect">
            <a:avLst/>
          </a:prstGeom>
          <a:solidFill>
            <a:srgbClr val="0F4B90"/>
          </a:solidFill>
        </p:spPr>
      </p:pic>
      <p:sp>
        <p:nvSpPr>
          <p:cNvPr id="140" name="Oval 139"/>
          <p:cNvSpPr/>
          <p:nvPr/>
        </p:nvSpPr>
        <p:spPr>
          <a:xfrm>
            <a:off x="3638574" y="429589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385682"/>
            <a:ext cx="214402" cy="190103"/>
          </a:xfrm>
          <a:prstGeom prst="rect">
            <a:avLst/>
          </a:prstGeom>
          <a:solidFill>
            <a:srgbClr val="0F4B90"/>
          </a:solidFill>
        </p:spPr>
      </p:pic>
      <p:sp>
        <p:nvSpPr>
          <p:cNvPr id="142" name="Oval 141"/>
          <p:cNvSpPr/>
          <p:nvPr/>
        </p:nvSpPr>
        <p:spPr>
          <a:xfrm>
            <a:off x="4069028"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383715"/>
            <a:ext cx="214402" cy="190103"/>
          </a:xfrm>
          <a:prstGeom prst="rect">
            <a:avLst/>
          </a:prstGeom>
          <a:solidFill>
            <a:srgbClr val="0F4B90"/>
          </a:solidFill>
        </p:spPr>
      </p:pic>
      <p:sp>
        <p:nvSpPr>
          <p:cNvPr id="144" name="Oval 143"/>
          <p:cNvSpPr/>
          <p:nvPr/>
        </p:nvSpPr>
        <p:spPr>
          <a:xfrm>
            <a:off x="4499906"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383715"/>
            <a:ext cx="214402" cy="190103"/>
          </a:xfrm>
          <a:prstGeom prst="rect">
            <a:avLst/>
          </a:prstGeom>
          <a:solidFill>
            <a:srgbClr val="0F4B90"/>
          </a:solidFill>
        </p:spPr>
      </p:pic>
      <p:sp>
        <p:nvSpPr>
          <p:cNvPr id="146" name="Oval 145"/>
          <p:cNvSpPr/>
          <p:nvPr/>
        </p:nvSpPr>
        <p:spPr>
          <a:xfrm>
            <a:off x="4911620"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376157"/>
            <a:ext cx="214402" cy="190103"/>
          </a:xfrm>
          <a:prstGeom prst="rect">
            <a:avLst/>
          </a:prstGeom>
          <a:solidFill>
            <a:srgbClr val="0F4B90"/>
          </a:solidFill>
        </p:spPr>
      </p:pic>
      <p:sp>
        <p:nvSpPr>
          <p:cNvPr id="148" name="Oval 147"/>
          <p:cNvSpPr/>
          <p:nvPr/>
        </p:nvSpPr>
        <p:spPr>
          <a:xfrm>
            <a:off x="5329722"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383715"/>
            <a:ext cx="214402" cy="190103"/>
          </a:xfrm>
          <a:prstGeom prst="rect">
            <a:avLst/>
          </a:prstGeom>
          <a:solidFill>
            <a:srgbClr val="0F4B90"/>
          </a:solidFill>
        </p:spPr>
      </p:pic>
      <p:sp>
        <p:nvSpPr>
          <p:cNvPr id="150" name="Oval 149"/>
          <p:cNvSpPr/>
          <p:nvPr/>
        </p:nvSpPr>
        <p:spPr>
          <a:xfrm>
            <a:off x="5741436"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376157"/>
            <a:ext cx="214402" cy="190103"/>
          </a:xfrm>
          <a:prstGeom prst="rect">
            <a:avLst/>
          </a:prstGeom>
          <a:solidFill>
            <a:srgbClr val="0F4B90"/>
          </a:solidFill>
        </p:spPr>
      </p:pic>
      <p:sp>
        <p:nvSpPr>
          <p:cNvPr id="152" name="Oval 151"/>
          <p:cNvSpPr/>
          <p:nvPr/>
        </p:nvSpPr>
        <p:spPr>
          <a:xfrm>
            <a:off x="1953390" y="472698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1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816771"/>
            <a:ext cx="214402" cy="190103"/>
          </a:xfrm>
          <a:prstGeom prst="rect">
            <a:avLst/>
          </a:prstGeom>
          <a:solidFill>
            <a:srgbClr val="0F4B90"/>
          </a:solidFill>
        </p:spPr>
      </p:pic>
      <p:sp>
        <p:nvSpPr>
          <p:cNvPr id="154" name="Oval 153"/>
          <p:cNvSpPr/>
          <p:nvPr/>
        </p:nvSpPr>
        <p:spPr>
          <a:xfrm>
            <a:off x="2371492" y="472744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817236"/>
            <a:ext cx="214402" cy="190103"/>
          </a:xfrm>
          <a:prstGeom prst="rect">
            <a:avLst/>
          </a:prstGeom>
          <a:solidFill>
            <a:srgbClr val="0F4B90"/>
          </a:solidFill>
        </p:spPr>
      </p:pic>
      <p:sp>
        <p:nvSpPr>
          <p:cNvPr id="156" name="Oval 155"/>
          <p:cNvSpPr/>
          <p:nvPr/>
        </p:nvSpPr>
        <p:spPr>
          <a:xfrm>
            <a:off x="279598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1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814307"/>
            <a:ext cx="214402" cy="190103"/>
          </a:xfrm>
          <a:prstGeom prst="rect">
            <a:avLst/>
          </a:prstGeom>
          <a:solidFill>
            <a:srgbClr val="0F4B90"/>
          </a:solidFill>
        </p:spPr>
      </p:pic>
      <p:sp>
        <p:nvSpPr>
          <p:cNvPr id="158" name="Oval 157"/>
          <p:cNvSpPr/>
          <p:nvPr/>
        </p:nvSpPr>
        <p:spPr>
          <a:xfrm>
            <a:off x="322047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814307"/>
            <a:ext cx="214402" cy="190103"/>
          </a:xfrm>
          <a:prstGeom prst="rect">
            <a:avLst/>
          </a:prstGeom>
          <a:solidFill>
            <a:srgbClr val="0F4B90"/>
          </a:solidFill>
        </p:spPr>
      </p:pic>
      <p:sp>
        <p:nvSpPr>
          <p:cNvPr id="160" name="Oval 159"/>
          <p:cNvSpPr/>
          <p:nvPr/>
        </p:nvSpPr>
        <p:spPr>
          <a:xfrm>
            <a:off x="3638574" y="473404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823832"/>
            <a:ext cx="214402" cy="190103"/>
          </a:xfrm>
          <a:prstGeom prst="rect">
            <a:avLst/>
          </a:prstGeom>
          <a:solidFill>
            <a:srgbClr val="0F4B90"/>
          </a:solidFill>
        </p:spPr>
      </p:pic>
      <p:sp>
        <p:nvSpPr>
          <p:cNvPr id="162" name="Oval 161"/>
          <p:cNvSpPr/>
          <p:nvPr/>
        </p:nvSpPr>
        <p:spPr>
          <a:xfrm>
            <a:off x="4069028"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821865"/>
            <a:ext cx="214402" cy="190103"/>
          </a:xfrm>
          <a:prstGeom prst="rect">
            <a:avLst/>
          </a:prstGeom>
          <a:solidFill>
            <a:srgbClr val="0F4B90"/>
          </a:solidFill>
        </p:spPr>
      </p:pic>
      <p:sp>
        <p:nvSpPr>
          <p:cNvPr id="164" name="Oval 163"/>
          <p:cNvSpPr/>
          <p:nvPr/>
        </p:nvSpPr>
        <p:spPr>
          <a:xfrm>
            <a:off x="4499906"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821865"/>
            <a:ext cx="214402" cy="190103"/>
          </a:xfrm>
          <a:prstGeom prst="rect">
            <a:avLst/>
          </a:prstGeom>
          <a:solidFill>
            <a:srgbClr val="0F4B90"/>
          </a:solidFill>
        </p:spPr>
      </p:pic>
      <p:sp>
        <p:nvSpPr>
          <p:cNvPr id="166" name="Oval 165"/>
          <p:cNvSpPr/>
          <p:nvPr/>
        </p:nvSpPr>
        <p:spPr>
          <a:xfrm>
            <a:off x="4911620"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814307"/>
            <a:ext cx="214402" cy="190103"/>
          </a:xfrm>
          <a:prstGeom prst="rect">
            <a:avLst/>
          </a:prstGeom>
          <a:solidFill>
            <a:srgbClr val="0F4B90"/>
          </a:solidFill>
        </p:spPr>
      </p:pic>
      <p:sp>
        <p:nvSpPr>
          <p:cNvPr id="168" name="Oval 167"/>
          <p:cNvSpPr/>
          <p:nvPr/>
        </p:nvSpPr>
        <p:spPr>
          <a:xfrm>
            <a:off x="5329722"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821865"/>
            <a:ext cx="214402" cy="190103"/>
          </a:xfrm>
          <a:prstGeom prst="rect">
            <a:avLst/>
          </a:prstGeom>
          <a:solidFill>
            <a:srgbClr val="0F4B90"/>
          </a:solidFill>
        </p:spPr>
      </p:pic>
      <p:sp>
        <p:nvSpPr>
          <p:cNvPr id="170" name="Oval 169"/>
          <p:cNvSpPr/>
          <p:nvPr/>
        </p:nvSpPr>
        <p:spPr>
          <a:xfrm>
            <a:off x="5741436"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814307"/>
            <a:ext cx="214402" cy="190103"/>
          </a:xfrm>
          <a:prstGeom prst="rect">
            <a:avLst/>
          </a:prstGeom>
          <a:solidFill>
            <a:srgbClr val="0F4B90"/>
          </a:solidFill>
        </p:spPr>
      </p:pic>
      <p:sp>
        <p:nvSpPr>
          <p:cNvPr id="172" name="Oval 171"/>
          <p:cNvSpPr/>
          <p:nvPr/>
        </p:nvSpPr>
        <p:spPr>
          <a:xfrm>
            <a:off x="1943865" y="519152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1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281311"/>
            <a:ext cx="214402" cy="190103"/>
          </a:xfrm>
          <a:prstGeom prst="rect">
            <a:avLst/>
          </a:prstGeom>
          <a:solidFill>
            <a:srgbClr val="0F4B90"/>
          </a:solidFill>
        </p:spPr>
      </p:pic>
      <p:sp>
        <p:nvSpPr>
          <p:cNvPr id="174" name="Oval 173"/>
          <p:cNvSpPr/>
          <p:nvPr/>
        </p:nvSpPr>
        <p:spPr>
          <a:xfrm>
            <a:off x="2361967" y="519198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281776"/>
            <a:ext cx="214402" cy="190103"/>
          </a:xfrm>
          <a:prstGeom prst="rect">
            <a:avLst/>
          </a:prstGeom>
          <a:solidFill>
            <a:srgbClr val="0F4B90"/>
          </a:solidFill>
        </p:spPr>
      </p:pic>
      <p:sp>
        <p:nvSpPr>
          <p:cNvPr id="176" name="Oval 175"/>
          <p:cNvSpPr/>
          <p:nvPr/>
        </p:nvSpPr>
        <p:spPr>
          <a:xfrm>
            <a:off x="278645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278847"/>
            <a:ext cx="214402" cy="190103"/>
          </a:xfrm>
          <a:prstGeom prst="rect">
            <a:avLst/>
          </a:prstGeom>
          <a:solidFill>
            <a:srgbClr val="0F4B90"/>
          </a:solidFill>
        </p:spPr>
      </p:pic>
      <p:sp>
        <p:nvSpPr>
          <p:cNvPr id="178" name="Oval 177"/>
          <p:cNvSpPr/>
          <p:nvPr/>
        </p:nvSpPr>
        <p:spPr>
          <a:xfrm>
            <a:off x="321094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278847"/>
            <a:ext cx="214402" cy="190103"/>
          </a:xfrm>
          <a:prstGeom prst="rect">
            <a:avLst/>
          </a:prstGeom>
          <a:solidFill>
            <a:srgbClr val="0F4B90"/>
          </a:solidFill>
        </p:spPr>
      </p:pic>
      <p:sp>
        <p:nvSpPr>
          <p:cNvPr id="180" name="Oval 179"/>
          <p:cNvSpPr/>
          <p:nvPr/>
        </p:nvSpPr>
        <p:spPr>
          <a:xfrm>
            <a:off x="3629049" y="519858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288372"/>
            <a:ext cx="214402" cy="190103"/>
          </a:xfrm>
          <a:prstGeom prst="rect">
            <a:avLst/>
          </a:prstGeom>
          <a:solidFill>
            <a:srgbClr val="0F4B90"/>
          </a:solidFill>
        </p:spPr>
      </p:pic>
      <p:sp>
        <p:nvSpPr>
          <p:cNvPr id="182" name="Oval 181"/>
          <p:cNvSpPr/>
          <p:nvPr/>
        </p:nvSpPr>
        <p:spPr>
          <a:xfrm>
            <a:off x="4059503"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1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286405"/>
            <a:ext cx="214402" cy="190103"/>
          </a:xfrm>
          <a:prstGeom prst="rect">
            <a:avLst/>
          </a:prstGeom>
          <a:solidFill>
            <a:srgbClr val="0F4B90"/>
          </a:solidFill>
        </p:spPr>
      </p:pic>
      <p:sp>
        <p:nvSpPr>
          <p:cNvPr id="184" name="Oval 183"/>
          <p:cNvSpPr/>
          <p:nvPr/>
        </p:nvSpPr>
        <p:spPr>
          <a:xfrm>
            <a:off x="4490381"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286405"/>
            <a:ext cx="214402" cy="190103"/>
          </a:xfrm>
          <a:prstGeom prst="rect">
            <a:avLst/>
          </a:prstGeom>
          <a:solidFill>
            <a:srgbClr val="0F4B90"/>
          </a:solidFill>
        </p:spPr>
      </p:pic>
      <p:sp>
        <p:nvSpPr>
          <p:cNvPr id="186" name="Oval 185"/>
          <p:cNvSpPr/>
          <p:nvPr/>
        </p:nvSpPr>
        <p:spPr>
          <a:xfrm>
            <a:off x="4902095"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Picture 1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278847"/>
            <a:ext cx="214402" cy="190103"/>
          </a:xfrm>
          <a:prstGeom prst="rect">
            <a:avLst/>
          </a:prstGeom>
          <a:solidFill>
            <a:srgbClr val="0F4B90"/>
          </a:solidFill>
        </p:spPr>
      </p:pic>
      <p:sp>
        <p:nvSpPr>
          <p:cNvPr id="188" name="Oval 187"/>
          <p:cNvSpPr/>
          <p:nvPr/>
        </p:nvSpPr>
        <p:spPr>
          <a:xfrm>
            <a:off x="5320197"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286405"/>
            <a:ext cx="214402" cy="190103"/>
          </a:xfrm>
          <a:prstGeom prst="rect">
            <a:avLst/>
          </a:prstGeom>
          <a:solidFill>
            <a:srgbClr val="0F4B90"/>
          </a:solidFill>
        </p:spPr>
      </p:pic>
      <p:sp>
        <p:nvSpPr>
          <p:cNvPr id="190" name="Oval 189"/>
          <p:cNvSpPr/>
          <p:nvPr/>
        </p:nvSpPr>
        <p:spPr>
          <a:xfrm>
            <a:off x="5731911"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1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278847"/>
            <a:ext cx="214402" cy="190103"/>
          </a:xfrm>
          <a:prstGeom prst="rect">
            <a:avLst/>
          </a:prstGeom>
          <a:solidFill>
            <a:srgbClr val="0F4B90"/>
          </a:solidFill>
        </p:spPr>
      </p:pic>
      <p:sp>
        <p:nvSpPr>
          <p:cNvPr id="192" name="Oval 191"/>
          <p:cNvSpPr/>
          <p:nvPr/>
        </p:nvSpPr>
        <p:spPr>
          <a:xfrm>
            <a:off x="1943865" y="562967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719461"/>
            <a:ext cx="214402" cy="190103"/>
          </a:xfrm>
          <a:prstGeom prst="rect">
            <a:avLst/>
          </a:prstGeom>
          <a:solidFill>
            <a:srgbClr val="0F4B90"/>
          </a:solidFill>
        </p:spPr>
      </p:pic>
      <p:sp>
        <p:nvSpPr>
          <p:cNvPr id="194" name="Oval 193"/>
          <p:cNvSpPr/>
          <p:nvPr/>
        </p:nvSpPr>
        <p:spPr>
          <a:xfrm>
            <a:off x="2361967" y="563013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719926"/>
            <a:ext cx="214402" cy="190103"/>
          </a:xfrm>
          <a:prstGeom prst="rect">
            <a:avLst/>
          </a:prstGeom>
          <a:solidFill>
            <a:srgbClr val="0F4B90"/>
          </a:solidFill>
        </p:spPr>
      </p:pic>
      <p:sp>
        <p:nvSpPr>
          <p:cNvPr id="196" name="Oval 195"/>
          <p:cNvSpPr/>
          <p:nvPr/>
        </p:nvSpPr>
        <p:spPr>
          <a:xfrm>
            <a:off x="278645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Picture 1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716997"/>
            <a:ext cx="214402" cy="190103"/>
          </a:xfrm>
          <a:prstGeom prst="rect">
            <a:avLst/>
          </a:prstGeom>
          <a:solidFill>
            <a:srgbClr val="0F4B90"/>
          </a:solidFill>
        </p:spPr>
      </p:pic>
      <p:sp>
        <p:nvSpPr>
          <p:cNvPr id="198" name="Oval 197"/>
          <p:cNvSpPr/>
          <p:nvPr/>
        </p:nvSpPr>
        <p:spPr>
          <a:xfrm>
            <a:off x="321094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Picture 1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716997"/>
            <a:ext cx="214402" cy="190103"/>
          </a:xfrm>
          <a:prstGeom prst="rect">
            <a:avLst/>
          </a:prstGeom>
          <a:solidFill>
            <a:srgbClr val="0F4B90"/>
          </a:solidFill>
        </p:spPr>
      </p:pic>
      <p:sp>
        <p:nvSpPr>
          <p:cNvPr id="200" name="Oval 199"/>
          <p:cNvSpPr/>
          <p:nvPr/>
        </p:nvSpPr>
        <p:spPr>
          <a:xfrm>
            <a:off x="3629049" y="563673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726522"/>
            <a:ext cx="214402" cy="190103"/>
          </a:xfrm>
          <a:prstGeom prst="rect">
            <a:avLst/>
          </a:prstGeom>
          <a:solidFill>
            <a:srgbClr val="0F4B90"/>
          </a:solidFill>
        </p:spPr>
      </p:pic>
      <p:sp>
        <p:nvSpPr>
          <p:cNvPr id="202" name="Oval 201"/>
          <p:cNvSpPr/>
          <p:nvPr/>
        </p:nvSpPr>
        <p:spPr>
          <a:xfrm>
            <a:off x="4059503"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724555"/>
            <a:ext cx="214402" cy="190103"/>
          </a:xfrm>
          <a:prstGeom prst="rect">
            <a:avLst/>
          </a:prstGeom>
          <a:solidFill>
            <a:srgbClr val="0F4B90"/>
          </a:solidFill>
        </p:spPr>
      </p:pic>
      <p:sp>
        <p:nvSpPr>
          <p:cNvPr id="204" name="Oval 203"/>
          <p:cNvSpPr/>
          <p:nvPr/>
        </p:nvSpPr>
        <p:spPr>
          <a:xfrm>
            <a:off x="4490381"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724555"/>
            <a:ext cx="214402" cy="190103"/>
          </a:xfrm>
          <a:prstGeom prst="rect">
            <a:avLst/>
          </a:prstGeom>
          <a:solidFill>
            <a:srgbClr val="0F4B90"/>
          </a:solidFill>
        </p:spPr>
      </p:pic>
      <p:sp>
        <p:nvSpPr>
          <p:cNvPr id="206" name="Oval 205"/>
          <p:cNvSpPr/>
          <p:nvPr/>
        </p:nvSpPr>
        <p:spPr>
          <a:xfrm>
            <a:off x="4902095"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716997"/>
            <a:ext cx="214402" cy="190103"/>
          </a:xfrm>
          <a:prstGeom prst="rect">
            <a:avLst/>
          </a:prstGeom>
          <a:solidFill>
            <a:srgbClr val="0F4B90"/>
          </a:solidFill>
        </p:spPr>
      </p:pic>
      <p:sp>
        <p:nvSpPr>
          <p:cNvPr id="208" name="Oval 207"/>
          <p:cNvSpPr/>
          <p:nvPr/>
        </p:nvSpPr>
        <p:spPr>
          <a:xfrm>
            <a:off x="5320197"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724555"/>
            <a:ext cx="214402" cy="190103"/>
          </a:xfrm>
          <a:prstGeom prst="rect">
            <a:avLst/>
          </a:prstGeom>
          <a:solidFill>
            <a:srgbClr val="0F4B90"/>
          </a:solidFill>
        </p:spPr>
      </p:pic>
      <p:sp>
        <p:nvSpPr>
          <p:cNvPr id="210" name="Oval 209"/>
          <p:cNvSpPr/>
          <p:nvPr/>
        </p:nvSpPr>
        <p:spPr>
          <a:xfrm>
            <a:off x="5731911"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716997"/>
            <a:ext cx="214402" cy="190103"/>
          </a:xfrm>
          <a:prstGeom prst="rect">
            <a:avLst/>
          </a:prstGeom>
          <a:solidFill>
            <a:srgbClr val="0F4B90"/>
          </a:solidFill>
        </p:spPr>
      </p:pic>
      <p:sp>
        <p:nvSpPr>
          <p:cNvPr id="212" name="Rectangle 211"/>
          <p:cNvSpPr/>
          <p:nvPr/>
        </p:nvSpPr>
        <p:spPr>
          <a:xfrm>
            <a:off x="7147900" y="1460399"/>
            <a:ext cx="4605950" cy="3785652"/>
          </a:xfrm>
          <a:prstGeom prst="rect">
            <a:avLst/>
          </a:prstGeom>
          <a:noFill/>
          <a:ln>
            <a:noFill/>
          </a:ln>
        </p:spPr>
        <p:txBody>
          <a:bodyPr wrap="square">
            <a:spAutoFit/>
          </a:bodyPr>
          <a:lstStyle/>
          <a:p>
            <a:r>
              <a:rPr lang="en-US" sz="4000" b="1">
                <a:solidFill>
                  <a:srgbClr val="556774"/>
                </a:solidFill>
                <a:latin typeface="Arial" panose="020B0604020202020204" pitchFamily="34" charset="0"/>
                <a:ea typeface="Fedra Sans Condensed Std Book" charset="0"/>
                <a:cs typeface="Arial" panose="020B0604020202020204" pitchFamily="34" charset="0"/>
              </a:rPr>
              <a:t>26.9% of Native American/Alaskan Native women</a:t>
            </a:r>
            <a:r>
              <a:rPr lang="en-US" sz="4000">
                <a:solidFill>
                  <a:srgbClr val="556774"/>
                </a:solidFill>
                <a:latin typeface="Arial" panose="020B0604020202020204" pitchFamily="34" charset="0"/>
                <a:ea typeface="Fedra Sans Condensed Std Book" charset="0"/>
                <a:cs typeface="Arial" panose="020B0604020202020204" pitchFamily="34" charset="0"/>
              </a:rPr>
              <a:t> will experience sexual violence in their lifetimes.</a:t>
            </a:r>
            <a:endParaRPr lang="en-US" sz="4000"/>
          </a:p>
        </p:txBody>
      </p:sp>
      <p:sp>
        <p:nvSpPr>
          <p:cNvPr id="213" name="Rectangle 212"/>
          <p:cNvSpPr/>
          <p:nvPr/>
        </p:nvSpPr>
        <p:spPr>
          <a:xfrm>
            <a:off x="1902395" y="6234453"/>
            <a:ext cx="4075128" cy="400110"/>
          </a:xfrm>
          <a:prstGeom prst="rect">
            <a:avLst/>
          </a:prstGeom>
        </p:spPr>
        <p:txBody>
          <a:bodyPr wrap="square">
            <a:spAutoFit/>
          </a:bodyPr>
          <a:lstStyle/>
          <a:p>
            <a:r>
              <a:rPr lang="en-US" sz="1000">
                <a:solidFill>
                  <a:srgbClr val="556774"/>
                </a:solidFill>
                <a:latin typeface="Arial" panose="020B0604020202020204" pitchFamily="34" charset="0"/>
                <a:cs typeface="Arial" panose="020B0604020202020204" pitchFamily="34" charset="0"/>
              </a:rPr>
              <a:t>Source: The National Intimate Partner and Sexual Violence Survey (NISVS): 2010 Summary Report. </a:t>
            </a:r>
          </a:p>
        </p:txBody>
      </p:sp>
      <p:sp>
        <p:nvSpPr>
          <p:cNvPr id="216" name="TextBox 215"/>
          <p:cNvSpPr txBox="1"/>
          <p:nvPr/>
        </p:nvSpPr>
        <p:spPr>
          <a:xfrm>
            <a:off x="11644313" y="6230580"/>
            <a:ext cx="527709" cy="461665"/>
          </a:xfrm>
          <a:prstGeom prst="rect">
            <a:avLst/>
          </a:prstGeom>
          <a:noFill/>
        </p:spPr>
        <p:txBody>
          <a:bodyPr wrap="none" rtlCol="0">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18</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BBF50BE4-AD8F-FC51-7AA2-9E4C142AC5F8}"/>
              </a:ext>
            </a:extLst>
          </p:cNvPr>
          <p:cNvPicPr>
            <a:picLocks noChangeAspect="1"/>
          </p:cNvPicPr>
          <p:nvPr/>
        </p:nvPicPr>
        <p:blipFill>
          <a:blip r:embed="rId4"/>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206087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516" y="-2042111"/>
            <a:ext cx="14054721" cy="9369814"/>
          </a:xfrm>
          <a:prstGeom prst="rect">
            <a:avLst/>
          </a:prstGeom>
        </p:spPr>
      </p:pic>
      <p:sp>
        <p:nvSpPr>
          <p:cNvPr id="3" name="Rectangle 3"/>
          <p:cNvSpPr/>
          <p:nvPr/>
        </p:nvSpPr>
        <p:spPr>
          <a:xfrm>
            <a:off x="-1431516" y="-123288"/>
            <a:ext cx="5478274" cy="7033662"/>
          </a:xfrm>
          <a:custGeom>
            <a:avLst/>
            <a:gdLst>
              <a:gd name="connsiteX0" fmla="*/ 0 w 5351929"/>
              <a:gd name="connsiteY0" fmla="*/ 0 h 6858000"/>
              <a:gd name="connsiteX1" fmla="*/ 5351929 w 5351929"/>
              <a:gd name="connsiteY1" fmla="*/ 0 h 6858000"/>
              <a:gd name="connsiteX2" fmla="*/ 5351929 w 5351929"/>
              <a:gd name="connsiteY2" fmla="*/ 6858000 h 6858000"/>
              <a:gd name="connsiteX3" fmla="*/ 0 w 5351929"/>
              <a:gd name="connsiteY3" fmla="*/ 6858000 h 6858000"/>
              <a:gd name="connsiteX4" fmla="*/ 0 w 5351929"/>
              <a:gd name="connsiteY4" fmla="*/ 0 h 6858000"/>
              <a:gd name="connsiteX0" fmla="*/ 0 w 5351929"/>
              <a:gd name="connsiteY0" fmla="*/ 0 h 6858000"/>
              <a:gd name="connsiteX1" fmla="*/ 5351929 w 5351929"/>
              <a:gd name="connsiteY1" fmla="*/ 0 h 6858000"/>
              <a:gd name="connsiteX2" fmla="*/ 2339788 w 5351929"/>
              <a:gd name="connsiteY2" fmla="*/ 6696635 h 6858000"/>
              <a:gd name="connsiteX3" fmla="*/ 0 w 5351929"/>
              <a:gd name="connsiteY3" fmla="*/ 6858000 h 6858000"/>
              <a:gd name="connsiteX4" fmla="*/ 0 w 5351929"/>
              <a:gd name="connsiteY4" fmla="*/ 0 h 6858000"/>
              <a:gd name="connsiteX0" fmla="*/ 0 w 5351929"/>
              <a:gd name="connsiteY0" fmla="*/ 0 h 6871447"/>
              <a:gd name="connsiteX1" fmla="*/ 5351929 w 5351929"/>
              <a:gd name="connsiteY1" fmla="*/ 0 h 6871447"/>
              <a:gd name="connsiteX2" fmla="*/ 3482788 w 5351929"/>
              <a:gd name="connsiteY2" fmla="*/ 6871447 h 6871447"/>
              <a:gd name="connsiteX3" fmla="*/ 0 w 5351929"/>
              <a:gd name="connsiteY3" fmla="*/ 6858000 h 6871447"/>
              <a:gd name="connsiteX4" fmla="*/ 0 w 5351929"/>
              <a:gd name="connsiteY4" fmla="*/ 0 h 687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1929" h="6871447">
                <a:moveTo>
                  <a:pt x="0" y="0"/>
                </a:moveTo>
                <a:lnTo>
                  <a:pt x="5351929" y="0"/>
                </a:lnTo>
                <a:lnTo>
                  <a:pt x="3482788" y="6871447"/>
                </a:lnTo>
                <a:lnTo>
                  <a:pt x="0" y="6858000"/>
                </a:lnTo>
                <a:lnTo>
                  <a:pt x="0" y="0"/>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p:cNvSpPr/>
          <p:nvPr/>
        </p:nvSpPr>
        <p:spPr>
          <a:xfrm>
            <a:off x="1358591" y="-529852"/>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4707" y="5761482"/>
            <a:ext cx="1828800" cy="1828800"/>
          </a:xfrm>
          <a:prstGeom prst="rect">
            <a:avLst/>
          </a:prstGeom>
        </p:spPr>
      </p:pic>
      <p:sp>
        <p:nvSpPr>
          <p:cNvPr id="7" name="TextBox 6"/>
          <p:cNvSpPr txBox="1"/>
          <p:nvPr/>
        </p:nvSpPr>
        <p:spPr>
          <a:xfrm>
            <a:off x="1488941" y="5148749"/>
            <a:ext cx="6278721" cy="677108"/>
          </a:xfrm>
          <a:prstGeom prst="rect">
            <a:avLst/>
          </a:prstGeom>
          <a:noFill/>
        </p:spPr>
        <p:txBody>
          <a:bodyPr wrap="square" rtlCol="0">
            <a:spAutoFit/>
          </a:bodyPr>
          <a:lstStyle/>
          <a:p>
            <a:r>
              <a:rPr lang="en-US" sz="1900" b="1">
                <a:solidFill>
                  <a:schemeClr val="bg1"/>
                </a:solidFill>
                <a:latin typeface="Arial" charset="0"/>
                <a:ea typeface="Gotham Medium" charset="0"/>
                <a:cs typeface="Gotham Medium" charset="0"/>
              </a:rPr>
              <a:t>BYSTANDER INTERVENTION WORKSHOP </a:t>
            </a:r>
            <a:br>
              <a:rPr lang="en-US" sz="1900" b="1">
                <a:solidFill>
                  <a:schemeClr val="bg1"/>
                </a:solidFill>
                <a:latin typeface="Arial" charset="0"/>
                <a:ea typeface="Gotham Medium" charset="0"/>
                <a:cs typeface="Gotham Medium" charset="0"/>
              </a:rPr>
            </a:br>
            <a:r>
              <a:rPr lang="en-US" sz="1900" b="1">
                <a:solidFill>
                  <a:schemeClr val="bg1"/>
                </a:solidFill>
                <a:latin typeface="Arial" charset="0"/>
                <a:ea typeface="Gotham Medium" charset="0"/>
                <a:cs typeface="Gotham Medium" charset="0"/>
              </a:rPr>
              <a:t>FOR THE UNIVERSITY OF KANSAS</a:t>
            </a:r>
          </a:p>
        </p:txBody>
      </p:sp>
      <p:sp>
        <p:nvSpPr>
          <p:cNvPr id="8" name="TextBox 7"/>
          <p:cNvSpPr txBox="1"/>
          <p:nvPr/>
        </p:nvSpPr>
        <p:spPr>
          <a:xfrm>
            <a:off x="2339630" y="623984"/>
            <a:ext cx="7582607" cy="323165"/>
          </a:xfrm>
          <a:prstGeom prst="rect">
            <a:avLst/>
          </a:prstGeom>
          <a:noFill/>
        </p:spPr>
        <p:txBody>
          <a:bodyPr wrap="square" rtlCol="0" anchor="t">
            <a:spAutoFit/>
          </a:bodyPr>
          <a:lstStyle/>
          <a:p>
            <a:r>
              <a:rPr lang="en-US" sz="1500">
                <a:solidFill>
                  <a:srgbClr val="FFFFFF"/>
                </a:solidFill>
                <a:latin typeface="Arial" charset="0"/>
                <a:ea typeface="Gotham Medium" charset="0"/>
                <a:cs typeface="Gotham Medium" charset="0"/>
              </a:rPr>
              <a:t>DEVELOPED BY THE SEXUAL ASSAULT PREVENTION &amp; EDUCATION CENTER</a:t>
            </a:r>
          </a:p>
        </p:txBody>
      </p:sp>
      <p:sp>
        <p:nvSpPr>
          <p:cNvPr id="9" name="TextBox 8"/>
          <p:cNvSpPr txBox="1"/>
          <p:nvPr/>
        </p:nvSpPr>
        <p:spPr>
          <a:xfrm>
            <a:off x="1568563" y="957084"/>
            <a:ext cx="10031508" cy="3539430"/>
          </a:xfrm>
          <a:prstGeom prst="rect">
            <a:avLst/>
          </a:prstGeom>
          <a:noFill/>
        </p:spPr>
        <p:txBody>
          <a:bodyPr wrap="square" rtlCol="0" anchor="t">
            <a:spAutoFit/>
          </a:bodyPr>
          <a:lstStyle/>
          <a:p>
            <a:r>
              <a:rPr lang="en-US" sz="11200" i="1">
                <a:solidFill>
                  <a:srgbClr val="FFFFFF"/>
                </a:solidFill>
                <a:latin typeface="Times New Roman" charset="0"/>
                <a:ea typeface="Chronicle Display Light" charset="0"/>
                <a:cs typeface="Chronicle Display Light" charset="0"/>
              </a:rPr>
              <a:t>JAYHAWKS GIVE A FLOCK</a:t>
            </a:r>
            <a:r>
              <a:rPr lang="en-US" sz="11200" i="1">
                <a:solidFill>
                  <a:srgbClr val="FFFFFF"/>
                </a:solidFill>
                <a:latin typeface="Times New Roman" charset="0"/>
                <a:ea typeface="Chronicle Display Light" charset="0"/>
                <a:cs typeface="Times New Roman"/>
              </a:rPr>
              <a:t>!</a:t>
            </a:r>
            <a:endParaRPr lang="en-US" sz="11200" i="1">
              <a:solidFill>
                <a:srgbClr val="FFFFFF"/>
              </a:solidFill>
              <a:latin typeface="Times New Roman" charset="0"/>
              <a:ea typeface="Chronicle Display Light" charset="0"/>
              <a:cs typeface="Chronicle Display Light" charset="0"/>
            </a:endParaRPr>
          </a:p>
        </p:txBody>
      </p:sp>
      <p:sp>
        <p:nvSpPr>
          <p:cNvPr id="10" name="Rectangle 9"/>
          <p:cNvSpPr/>
          <p:nvPr/>
        </p:nvSpPr>
        <p:spPr>
          <a:xfrm>
            <a:off x="1498301" y="6121114"/>
            <a:ext cx="6096000" cy="261610"/>
          </a:xfrm>
          <a:prstGeom prst="rect">
            <a:avLst/>
          </a:prstGeom>
        </p:spPr>
        <p:txBody>
          <a:bodyPr lIns="91440" tIns="45720" rIns="91440" bIns="45720" anchor="t">
            <a:spAutoFit/>
          </a:bodyPr>
          <a:lstStyle/>
          <a:p>
            <a:r>
              <a:rPr lang="en-US" sz="1100">
                <a:solidFill>
                  <a:schemeClr val="bg1"/>
                </a:solidFill>
                <a:latin typeface="Arial"/>
                <a:cs typeface="Arial"/>
              </a:rPr>
              <a:t>Updated Version Spring 2023</a:t>
            </a:r>
            <a:endParaRPr lang="en-US">
              <a:solidFill>
                <a:schemeClr val="bg1"/>
              </a:solidFill>
            </a:endParaRPr>
          </a:p>
        </p:txBody>
      </p:sp>
      <p:sp>
        <p:nvSpPr>
          <p:cNvPr id="12" name="TextBox 11"/>
          <p:cNvSpPr txBox="1"/>
          <p:nvPr/>
        </p:nvSpPr>
        <p:spPr>
          <a:xfrm>
            <a:off x="11644313" y="6230580"/>
            <a:ext cx="356188" cy="461665"/>
          </a:xfrm>
          <a:prstGeom prst="rect">
            <a:avLst/>
          </a:prstGeom>
          <a:noFill/>
        </p:spPr>
        <p:txBody>
          <a:bodyPr wrap="none" rtlCol="0" anchor="t">
            <a:spAutoFit/>
          </a:bodyPr>
          <a:lstStyle/>
          <a:p>
            <a:r>
              <a:rPr lang="en-US" sz="2400" b="1">
                <a:solidFill>
                  <a:schemeClr val="bg1"/>
                </a:solidFill>
                <a:latin typeface="Arial Bold" panose="020B0704020202020204" pitchFamily="34" charset="0"/>
                <a:cs typeface="Arial Bold" panose="020B0704020202020204" pitchFamily="34" charset="0"/>
              </a:rPr>
              <a:t>1</a:t>
            </a:r>
          </a:p>
        </p:txBody>
      </p:sp>
    </p:spTree>
    <p:extLst>
      <p:ext uri="{BB962C8B-B14F-4D97-AF65-F5344CB8AC3E}">
        <p14:creationId xmlns:p14="http://schemas.microsoft.com/office/powerpoint/2010/main" val="44999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SEXUAL VIOLENCE IN OUR COMMUNITY</a:t>
            </a:r>
          </a:p>
        </p:txBody>
      </p:sp>
      <p:sp>
        <p:nvSpPr>
          <p:cNvPr id="10" name="Oval 9"/>
          <p:cNvSpPr/>
          <p:nvPr/>
        </p:nvSpPr>
        <p:spPr>
          <a:xfrm>
            <a:off x="1943865" y="146731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557104"/>
            <a:ext cx="214402" cy="190103"/>
          </a:xfrm>
          <a:prstGeom prst="rect">
            <a:avLst/>
          </a:prstGeom>
          <a:solidFill>
            <a:srgbClr val="FF0000"/>
          </a:solidFill>
          <a:ln>
            <a:solidFill>
              <a:srgbClr val="FF0000"/>
            </a:solidFill>
          </a:ln>
        </p:spPr>
      </p:pic>
      <p:sp>
        <p:nvSpPr>
          <p:cNvPr id="14" name="Oval 13"/>
          <p:cNvSpPr/>
          <p:nvPr/>
        </p:nvSpPr>
        <p:spPr>
          <a:xfrm>
            <a:off x="2361967" y="146778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557569"/>
            <a:ext cx="214402" cy="190103"/>
          </a:xfrm>
          <a:prstGeom prst="rect">
            <a:avLst/>
          </a:prstGeom>
          <a:solidFill>
            <a:srgbClr val="FF0000"/>
          </a:solidFill>
          <a:ln>
            <a:solidFill>
              <a:srgbClr val="FF0000"/>
            </a:solidFill>
          </a:ln>
        </p:spPr>
      </p:pic>
      <p:sp>
        <p:nvSpPr>
          <p:cNvPr id="16" name="Oval 15"/>
          <p:cNvSpPr/>
          <p:nvPr/>
        </p:nvSpPr>
        <p:spPr>
          <a:xfrm>
            <a:off x="278645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554640"/>
            <a:ext cx="214402" cy="190103"/>
          </a:xfrm>
          <a:prstGeom prst="rect">
            <a:avLst/>
          </a:prstGeom>
          <a:solidFill>
            <a:srgbClr val="FF0000"/>
          </a:solidFill>
          <a:ln>
            <a:solidFill>
              <a:srgbClr val="FF0000"/>
            </a:solidFill>
          </a:ln>
        </p:spPr>
      </p:pic>
      <p:sp>
        <p:nvSpPr>
          <p:cNvPr id="18" name="Oval 17"/>
          <p:cNvSpPr/>
          <p:nvPr/>
        </p:nvSpPr>
        <p:spPr>
          <a:xfrm>
            <a:off x="321094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554640"/>
            <a:ext cx="214402" cy="190103"/>
          </a:xfrm>
          <a:prstGeom prst="rect">
            <a:avLst/>
          </a:prstGeom>
          <a:solidFill>
            <a:srgbClr val="FF0000"/>
          </a:solidFill>
          <a:ln>
            <a:solidFill>
              <a:srgbClr val="FF0000"/>
            </a:solidFill>
          </a:ln>
        </p:spPr>
      </p:pic>
      <p:sp>
        <p:nvSpPr>
          <p:cNvPr id="20" name="Oval 19"/>
          <p:cNvSpPr/>
          <p:nvPr/>
        </p:nvSpPr>
        <p:spPr>
          <a:xfrm>
            <a:off x="3629049"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554640"/>
            <a:ext cx="214402" cy="190103"/>
          </a:xfrm>
          <a:prstGeom prst="rect">
            <a:avLst/>
          </a:prstGeom>
          <a:solidFill>
            <a:srgbClr val="FF0000"/>
          </a:solidFill>
          <a:ln>
            <a:solidFill>
              <a:srgbClr val="FF0000"/>
            </a:solidFill>
          </a:ln>
        </p:spPr>
      </p:pic>
      <p:sp>
        <p:nvSpPr>
          <p:cNvPr id="22" name="Oval 21"/>
          <p:cNvSpPr/>
          <p:nvPr/>
        </p:nvSpPr>
        <p:spPr>
          <a:xfrm>
            <a:off x="4059503"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1562198"/>
            <a:ext cx="214402" cy="190103"/>
          </a:xfrm>
          <a:prstGeom prst="rect">
            <a:avLst/>
          </a:prstGeom>
          <a:solidFill>
            <a:srgbClr val="FF0000"/>
          </a:solidFill>
          <a:ln>
            <a:solidFill>
              <a:srgbClr val="FF0000"/>
            </a:solidFill>
          </a:ln>
        </p:spPr>
      </p:pic>
      <p:sp>
        <p:nvSpPr>
          <p:cNvPr id="24" name="Oval 23"/>
          <p:cNvSpPr/>
          <p:nvPr/>
        </p:nvSpPr>
        <p:spPr>
          <a:xfrm>
            <a:off x="4490381"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1562198"/>
            <a:ext cx="214402" cy="190103"/>
          </a:xfrm>
          <a:prstGeom prst="rect">
            <a:avLst/>
          </a:prstGeom>
          <a:solidFill>
            <a:srgbClr val="FF0000"/>
          </a:solidFill>
          <a:ln>
            <a:solidFill>
              <a:srgbClr val="FF0000"/>
            </a:solidFill>
          </a:ln>
        </p:spPr>
      </p:pic>
      <p:sp>
        <p:nvSpPr>
          <p:cNvPr id="26" name="Oval 25"/>
          <p:cNvSpPr/>
          <p:nvPr/>
        </p:nvSpPr>
        <p:spPr>
          <a:xfrm>
            <a:off x="4902095"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554640"/>
            <a:ext cx="214402" cy="190103"/>
          </a:xfrm>
          <a:prstGeom prst="rect">
            <a:avLst/>
          </a:prstGeom>
          <a:solidFill>
            <a:srgbClr val="FF0000"/>
          </a:solidFill>
          <a:ln>
            <a:solidFill>
              <a:srgbClr val="FF0000"/>
            </a:solidFill>
          </a:ln>
        </p:spPr>
      </p:pic>
      <p:sp>
        <p:nvSpPr>
          <p:cNvPr id="28" name="Oval 27"/>
          <p:cNvSpPr/>
          <p:nvPr/>
        </p:nvSpPr>
        <p:spPr>
          <a:xfrm>
            <a:off x="5320197"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1562198"/>
            <a:ext cx="214402" cy="190103"/>
          </a:xfrm>
          <a:prstGeom prst="rect">
            <a:avLst/>
          </a:prstGeom>
          <a:solidFill>
            <a:srgbClr val="FF0000"/>
          </a:solidFill>
          <a:ln>
            <a:solidFill>
              <a:srgbClr val="FF0000"/>
            </a:solidFill>
          </a:ln>
        </p:spPr>
      </p:pic>
      <p:sp>
        <p:nvSpPr>
          <p:cNvPr id="30" name="Oval 29"/>
          <p:cNvSpPr/>
          <p:nvPr/>
        </p:nvSpPr>
        <p:spPr>
          <a:xfrm>
            <a:off x="5731911"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554640"/>
            <a:ext cx="214402" cy="190103"/>
          </a:xfrm>
          <a:prstGeom prst="rect">
            <a:avLst/>
          </a:prstGeom>
          <a:solidFill>
            <a:srgbClr val="FF0000"/>
          </a:solidFill>
          <a:ln>
            <a:solidFill>
              <a:srgbClr val="FF0000"/>
            </a:solidFill>
          </a:ln>
        </p:spPr>
      </p:pic>
      <p:sp>
        <p:nvSpPr>
          <p:cNvPr id="32" name="Oval 31"/>
          <p:cNvSpPr/>
          <p:nvPr/>
        </p:nvSpPr>
        <p:spPr>
          <a:xfrm>
            <a:off x="1943865" y="190546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995254"/>
            <a:ext cx="214402" cy="190103"/>
          </a:xfrm>
          <a:prstGeom prst="rect">
            <a:avLst/>
          </a:prstGeom>
          <a:solidFill>
            <a:srgbClr val="FF0000"/>
          </a:solidFill>
          <a:ln>
            <a:solidFill>
              <a:srgbClr val="FF0000"/>
            </a:solidFill>
          </a:ln>
        </p:spPr>
      </p:pic>
      <p:sp>
        <p:nvSpPr>
          <p:cNvPr id="34" name="Oval 33"/>
          <p:cNvSpPr/>
          <p:nvPr/>
        </p:nvSpPr>
        <p:spPr>
          <a:xfrm>
            <a:off x="2361967" y="190593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995719"/>
            <a:ext cx="214402" cy="190103"/>
          </a:xfrm>
          <a:prstGeom prst="rect">
            <a:avLst/>
          </a:prstGeom>
          <a:solidFill>
            <a:srgbClr val="FF0000"/>
          </a:solidFill>
          <a:ln>
            <a:solidFill>
              <a:srgbClr val="FF0000"/>
            </a:solidFill>
          </a:ln>
        </p:spPr>
      </p:pic>
      <p:sp>
        <p:nvSpPr>
          <p:cNvPr id="36" name="Oval 35"/>
          <p:cNvSpPr/>
          <p:nvPr/>
        </p:nvSpPr>
        <p:spPr>
          <a:xfrm>
            <a:off x="278645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992790"/>
            <a:ext cx="214402" cy="190103"/>
          </a:xfrm>
          <a:prstGeom prst="rect">
            <a:avLst/>
          </a:prstGeom>
          <a:solidFill>
            <a:srgbClr val="FF0000"/>
          </a:solidFill>
          <a:ln>
            <a:solidFill>
              <a:srgbClr val="FF0000"/>
            </a:solidFill>
          </a:ln>
        </p:spPr>
      </p:pic>
      <p:sp>
        <p:nvSpPr>
          <p:cNvPr id="38" name="Oval 37"/>
          <p:cNvSpPr/>
          <p:nvPr/>
        </p:nvSpPr>
        <p:spPr>
          <a:xfrm>
            <a:off x="321094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992790"/>
            <a:ext cx="214402" cy="190103"/>
          </a:xfrm>
          <a:prstGeom prst="rect">
            <a:avLst/>
          </a:prstGeom>
          <a:solidFill>
            <a:srgbClr val="FF0000"/>
          </a:solidFill>
          <a:ln>
            <a:solidFill>
              <a:srgbClr val="FF0000"/>
            </a:solidFill>
          </a:ln>
        </p:spPr>
      </p:pic>
      <p:sp>
        <p:nvSpPr>
          <p:cNvPr id="40" name="Oval 39"/>
          <p:cNvSpPr/>
          <p:nvPr/>
        </p:nvSpPr>
        <p:spPr>
          <a:xfrm>
            <a:off x="3629049"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992790"/>
            <a:ext cx="214402" cy="190103"/>
          </a:xfrm>
          <a:prstGeom prst="rect">
            <a:avLst/>
          </a:prstGeom>
          <a:solidFill>
            <a:srgbClr val="FF0000"/>
          </a:solidFill>
          <a:ln>
            <a:solidFill>
              <a:srgbClr val="FF0000"/>
            </a:solidFill>
          </a:ln>
        </p:spPr>
      </p:pic>
      <p:sp>
        <p:nvSpPr>
          <p:cNvPr id="42" name="Oval 41"/>
          <p:cNvSpPr/>
          <p:nvPr/>
        </p:nvSpPr>
        <p:spPr>
          <a:xfrm>
            <a:off x="4059503"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2000348"/>
            <a:ext cx="214402" cy="190103"/>
          </a:xfrm>
          <a:prstGeom prst="rect">
            <a:avLst/>
          </a:prstGeom>
          <a:solidFill>
            <a:srgbClr val="FF0000"/>
          </a:solidFill>
          <a:ln>
            <a:solidFill>
              <a:srgbClr val="FF0000"/>
            </a:solidFill>
          </a:ln>
        </p:spPr>
      </p:pic>
      <p:sp>
        <p:nvSpPr>
          <p:cNvPr id="44" name="Oval 43"/>
          <p:cNvSpPr/>
          <p:nvPr/>
        </p:nvSpPr>
        <p:spPr>
          <a:xfrm>
            <a:off x="4490381"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2000348"/>
            <a:ext cx="214402" cy="190103"/>
          </a:xfrm>
          <a:prstGeom prst="rect">
            <a:avLst/>
          </a:prstGeom>
          <a:solidFill>
            <a:srgbClr val="FF0000"/>
          </a:solidFill>
          <a:ln>
            <a:solidFill>
              <a:srgbClr val="FF0000"/>
            </a:solidFill>
          </a:ln>
        </p:spPr>
      </p:pic>
      <p:sp>
        <p:nvSpPr>
          <p:cNvPr id="46" name="Oval 45"/>
          <p:cNvSpPr/>
          <p:nvPr/>
        </p:nvSpPr>
        <p:spPr>
          <a:xfrm>
            <a:off x="4902095"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992790"/>
            <a:ext cx="214402" cy="190103"/>
          </a:xfrm>
          <a:prstGeom prst="rect">
            <a:avLst/>
          </a:prstGeom>
          <a:solidFill>
            <a:srgbClr val="FF0000"/>
          </a:solidFill>
          <a:ln>
            <a:solidFill>
              <a:srgbClr val="FF0000"/>
            </a:solidFill>
          </a:ln>
        </p:spPr>
      </p:pic>
      <p:sp>
        <p:nvSpPr>
          <p:cNvPr id="48" name="Oval 47"/>
          <p:cNvSpPr/>
          <p:nvPr/>
        </p:nvSpPr>
        <p:spPr>
          <a:xfrm>
            <a:off x="5320197"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2000348"/>
            <a:ext cx="214402" cy="190103"/>
          </a:xfrm>
          <a:prstGeom prst="rect">
            <a:avLst/>
          </a:prstGeom>
          <a:solidFill>
            <a:srgbClr val="FF0000"/>
          </a:solidFill>
          <a:ln>
            <a:solidFill>
              <a:srgbClr val="FF0000"/>
            </a:solidFill>
          </a:ln>
        </p:spPr>
      </p:pic>
      <p:sp>
        <p:nvSpPr>
          <p:cNvPr id="50" name="Oval 49"/>
          <p:cNvSpPr/>
          <p:nvPr/>
        </p:nvSpPr>
        <p:spPr>
          <a:xfrm>
            <a:off x="5731911"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992790"/>
            <a:ext cx="214402" cy="190103"/>
          </a:xfrm>
          <a:prstGeom prst="rect">
            <a:avLst/>
          </a:prstGeom>
          <a:solidFill>
            <a:srgbClr val="FF0000"/>
          </a:solidFill>
          <a:ln>
            <a:solidFill>
              <a:srgbClr val="FF0000"/>
            </a:solidFill>
          </a:ln>
        </p:spPr>
      </p:pic>
      <p:sp>
        <p:nvSpPr>
          <p:cNvPr id="52" name="Oval 51"/>
          <p:cNvSpPr/>
          <p:nvPr/>
        </p:nvSpPr>
        <p:spPr>
          <a:xfrm>
            <a:off x="1953390" y="237219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461979"/>
            <a:ext cx="214402" cy="190103"/>
          </a:xfrm>
          <a:prstGeom prst="rect">
            <a:avLst/>
          </a:prstGeom>
          <a:solidFill>
            <a:srgbClr val="FF0000"/>
          </a:solidFill>
          <a:ln>
            <a:solidFill>
              <a:srgbClr val="FF0000"/>
            </a:solidFill>
          </a:ln>
        </p:spPr>
      </p:pic>
      <p:sp>
        <p:nvSpPr>
          <p:cNvPr id="54" name="Oval 53"/>
          <p:cNvSpPr/>
          <p:nvPr/>
        </p:nvSpPr>
        <p:spPr>
          <a:xfrm>
            <a:off x="2371492" y="237265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462444"/>
            <a:ext cx="214402" cy="190103"/>
          </a:xfrm>
          <a:prstGeom prst="rect">
            <a:avLst/>
          </a:prstGeom>
          <a:solidFill>
            <a:srgbClr val="FF0000"/>
          </a:solidFill>
          <a:ln>
            <a:solidFill>
              <a:srgbClr val="FF0000"/>
            </a:solidFill>
          </a:ln>
        </p:spPr>
      </p:pic>
      <p:sp>
        <p:nvSpPr>
          <p:cNvPr id="56" name="Oval 55"/>
          <p:cNvSpPr/>
          <p:nvPr/>
        </p:nvSpPr>
        <p:spPr>
          <a:xfrm>
            <a:off x="2795982"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459515"/>
            <a:ext cx="214402" cy="190103"/>
          </a:xfrm>
          <a:prstGeom prst="rect">
            <a:avLst/>
          </a:prstGeom>
          <a:solidFill>
            <a:srgbClr val="FF0000"/>
          </a:solidFill>
          <a:ln>
            <a:solidFill>
              <a:srgbClr val="FF0000"/>
            </a:solidFill>
          </a:ln>
        </p:spPr>
      </p:pic>
      <p:sp>
        <p:nvSpPr>
          <p:cNvPr id="58" name="Oval 57"/>
          <p:cNvSpPr/>
          <p:nvPr/>
        </p:nvSpPr>
        <p:spPr>
          <a:xfrm>
            <a:off x="3220472"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459515"/>
            <a:ext cx="214402" cy="190103"/>
          </a:xfrm>
          <a:prstGeom prst="rect">
            <a:avLst/>
          </a:prstGeom>
          <a:solidFill>
            <a:srgbClr val="FF0000"/>
          </a:solidFill>
          <a:ln>
            <a:solidFill>
              <a:srgbClr val="FF0000"/>
            </a:solidFill>
          </a:ln>
        </p:spPr>
      </p:pic>
      <p:sp>
        <p:nvSpPr>
          <p:cNvPr id="60" name="Oval 59"/>
          <p:cNvSpPr/>
          <p:nvPr/>
        </p:nvSpPr>
        <p:spPr>
          <a:xfrm>
            <a:off x="3638574" y="23792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469040"/>
            <a:ext cx="214402" cy="190103"/>
          </a:xfrm>
          <a:prstGeom prst="rect">
            <a:avLst/>
          </a:prstGeom>
          <a:solidFill>
            <a:srgbClr val="FF0000"/>
          </a:solidFill>
          <a:ln>
            <a:solidFill>
              <a:srgbClr val="FF0000"/>
            </a:solidFill>
          </a:ln>
        </p:spPr>
      </p:pic>
      <p:sp>
        <p:nvSpPr>
          <p:cNvPr id="62" name="Oval 61"/>
          <p:cNvSpPr/>
          <p:nvPr/>
        </p:nvSpPr>
        <p:spPr>
          <a:xfrm>
            <a:off x="4069028" y="237728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467073"/>
            <a:ext cx="214402" cy="190103"/>
          </a:xfrm>
          <a:prstGeom prst="rect">
            <a:avLst/>
          </a:prstGeom>
          <a:solidFill>
            <a:srgbClr val="FF0000"/>
          </a:solidFill>
          <a:ln>
            <a:solidFill>
              <a:srgbClr val="FF0000"/>
            </a:solidFill>
          </a:ln>
        </p:spPr>
      </p:pic>
      <p:sp>
        <p:nvSpPr>
          <p:cNvPr id="64" name="Oval 63"/>
          <p:cNvSpPr/>
          <p:nvPr/>
        </p:nvSpPr>
        <p:spPr>
          <a:xfrm>
            <a:off x="4499906" y="237728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467073"/>
            <a:ext cx="214402" cy="190103"/>
          </a:xfrm>
          <a:prstGeom prst="rect">
            <a:avLst/>
          </a:prstGeom>
          <a:solidFill>
            <a:srgbClr val="FF0000"/>
          </a:solidFill>
          <a:ln>
            <a:solidFill>
              <a:srgbClr val="FF0000"/>
            </a:solidFill>
          </a:ln>
        </p:spPr>
      </p:pic>
      <p:sp>
        <p:nvSpPr>
          <p:cNvPr id="66" name="Oval 65"/>
          <p:cNvSpPr/>
          <p:nvPr/>
        </p:nvSpPr>
        <p:spPr>
          <a:xfrm>
            <a:off x="4911620"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459515"/>
            <a:ext cx="214402" cy="190103"/>
          </a:xfrm>
          <a:prstGeom prst="rect">
            <a:avLst/>
          </a:prstGeom>
          <a:solidFill>
            <a:srgbClr val="FF0000"/>
          </a:solidFill>
          <a:ln>
            <a:solidFill>
              <a:srgbClr val="FF0000"/>
            </a:solidFill>
          </a:ln>
        </p:spPr>
      </p:pic>
      <p:sp>
        <p:nvSpPr>
          <p:cNvPr id="68" name="Oval 67"/>
          <p:cNvSpPr/>
          <p:nvPr/>
        </p:nvSpPr>
        <p:spPr>
          <a:xfrm>
            <a:off x="5329722" y="237728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467073"/>
            <a:ext cx="214402" cy="190103"/>
          </a:xfrm>
          <a:prstGeom prst="rect">
            <a:avLst/>
          </a:prstGeom>
          <a:solidFill>
            <a:srgbClr val="FF0000"/>
          </a:solidFill>
          <a:ln>
            <a:solidFill>
              <a:srgbClr val="FF0000"/>
            </a:solidFill>
          </a:ln>
        </p:spPr>
      </p:pic>
      <p:sp>
        <p:nvSpPr>
          <p:cNvPr id="70" name="Oval 69"/>
          <p:cNvSpPr/>
          <p:nvPr/>
        </p:nvSpPr>
        <p:spPr>
          <a:xfrm>
            <a:off x="5741436"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459515"/>
            <a:ext cx="214402" cy="190103"/>
          </a:xfrm>
          <a:prstGeom prst="rect">
            <a:avLst/>
          </a:prstGeom>
          <a:solidFill>
            <a:srgbClr val="FF0000"/>
          </a:solidFill>
          <a:ln>
            <a:solidFill>
              <a:srgbClr val="FF0000"/>
            </a:solidFill>
          </a:ln>
        </p:spPr>
      </p:pic>
      <p:sp>
        <p:nvSpPr>
          <p:cNvPr id="72" name="Oval 71"/>
          <p:cNvSpPr/>
          <p:nvPr/>
        </p:nvSpPr>
        <p:spPr>
          <a:xfrm>
            <a:off x="1953390" y="281034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900129"/>
            <a:ext cx="214402" cy="190103"/>
          </a:xfrm>
          <a:prstGeom prst="rect">
            <a:avLst/>
          </a:prstGeom>
          <a:solidFill>
            <a:srgbClr val="FF0000"/>
          </a:solidFill>
          <a:ln>
            <a:solidFill>
              <a:srgbClr val="FF0000"/>
            </a:solidFill>
          </a:ln>
        </p:spPr>
      </p:pic>
      <p:sp>
        <p:nvSpPr>
          <p:cNvPr id="74" name="Oval 73"/>
          <p:cNvSpPr/>
          <p:nvPr/>
        </p:nvSpPr>
        <p:spPr>
          <a:xfrm>
            <a:off x="2371492" y="281080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900594"/>
            <a:ext cx="214402" cy="190103"/>
          </a:xfrm>
          <a:prstGeom prst="rect">
            <a:avLst/>
          </a:prstGeom>
          <a:solidFill>
            <a:srgbClr val="FF0000"/>
          </a:solidFill>
          <a:ln>
            <a:solidFill>
              <a:srgbClr val="FF0000"/>
            </a:solidFill>
          </a:ln>
        </p:spPr>
      </p:pic>
      <p:sp>
        <p:nvSpPr>
          <p:cNvPr id="76" name="Oval 75"/>
          <p:cNvSpPr/>
          <p:nvPr/>
        </p:nvSpPr>
        <p:spPr>
          <a:xfrm>
            <a:off x="2795982" y="280787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897665"/>
            <a:ext cx="214402" cy="190103"/>
          </a:xfrm>
          <a:prstGeom prst="rect">
            <a:avLst/>
          </a:prstGeom>
          <a:solidFill>
            <a:srgbClr val="FF0000"/>
          </a:solidFill>
          <a:ln>
            <a:solidFill>
              <a:srgbClr val="FF0000"/>
            </a:solidFill>
          </a:ln>
        </p:spPr>
      </p:pic>
      <p:sp>
        <p:nvSpPr>
          <p:cNvPr id="78" name="Oval 77"/>
          <p:cNvSpPr/>
          <p:nvPr/>
        </p:nvSpPr>
        <p:spPr>
          <a:xfrm>
            <a:off x="3220472" y="280787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897665"/>
            <a:ext cx="214402" cy="190103"/>
          </a:xfrm>
          <a:prstGeom prst="rect">
            <a:avLst/>
          </a:prstGeom>
          <a:solidFill>
            <a:srgbClr val="FF0000"/>
          </a:solidFill>
          <a:ln>
            <a:solidFill>
              <a:srgbClr val="FF0000"/>
            </a:solidFill>
          </a:ln>
        </p:spPr>
      </p:pic>
      <p:sp>
        <p:nvSpPr>
          <p:cNvPr id="80" name="Oval 79"/>
          <p:cNvSpPr/>
          <p:nvPr/>
        </p:nvSpPr>
        <p:spPr>
          <a:xfrm>
            <a:off x="3638574" y="281740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907190"/>
            <a:ext cx="214402" cy="190103"/>
          </a:xfrm>
          <a:prstGeom prst="rect">
            <a:avLst/>
          </a:prstGeom>
          <a:solidFill>
            <a:srgbClr val="0F4B90"/>
          </a:solidFill>
        </p:spPr>
      </p:pic>
      <p:sp>
        <p:nvSpPr>
          <p:cNvPr id="82" name="Oval 81"/>
          <p:cNvSpPr/>
          <p:nvPr/>
        </p:nvSpPr>
        <p:spPr>
          <a:xfrm>
            <a:off x="4069028"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905223"/>
            <a:ext cx="214402" cy="190103"/>
          </a:xfrm>
          <a:prstGeom prst="rect">
            <a:avLst/>
          </a:prstGeom>
          <a:solidFill>
            <a:srgbClr val="0F4B90"/>
          </a:solidFill>
        </p:spPr>
      </p:pic>
      <p:sp>
        <p:nvSpPr>
          <p:cNvPr id="84" name="Oval 83"/>
          <p:cNvSpPr/>
          <p:nvPr/>
        </p:nvSpPr>
        <p:spPr>
          <a:xfrm>
            <a:off x="4499906"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905223"/>
            <a:ext cx="214402" cy="190103"/>
          </a:xfrm>
          <a:prstGeom prst="rect">
            <a:avLst/>
          </a:prstGeom>
          <a:solidFill>
            <a:srgbClr val="0F4B90"/>
          </a:solidFill>
        </p:spPr>
      </p:pic>
      <p:sp>
        <p:nvSpPr>
          <p:cNvPr id="86" name="Oval 85"/>
          <p:cNvSpPr/>
          <p:nvPr/>
        </p:nvSpPr>
        <p:spPr>
          <a:xfrm>
            <a:off x="4911620"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897665"/>
            <a:ext cx="214402" cy="190103"/>
          </a:xfrm>
          <a:prstGeom prst="rect">
            <a:avLst/>
          </a:prstGeom>
          <a:solidFill>
            <a:srgbClr val="0F4B90"/>
          </a:solidFill>
        </p:spPr>
      </p:pic>
      <p:sp>
        <p:nvSpPr>
          <p:cNvPr id="88" name="Oval 87"/>
          <p:cNvSpPr/>
          <p:nvPr/>
        </p:nvSpPr>
        <p:spPr>
          <a:xfrm>
            <a:off x="5329722" y="281543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905223"/>
            <a:ext cx="214402" cy="190103"/>
          </a:xfrm>
          <a:prstGeom prst="rect">
            <a:avLst/>
          </a:prstGeom>
          <a:solidFill>
            <a:srgbClr val="0F4B90"/>
          </a:solidFill>
        </p:spPr>
      </p:pic>
      <p:sp>
        <p:nvSpPr>
          <p:cNvPr id="90" name="Oval 89"/>
          <p:cNvSpPr/>
          <p:nvPr/>
        </p:nvSpPr>
        <p:spPr>
          <a:xfrm>
            <a:off x="5741436" y="28078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897665"/>
            <a:ext cx="214402" cy="190103"/>
          </a:xfrm>
          <a:prstGeom prst="rect">
            <a:avLst/>
          </a:prstGeom>
          <a:solidFill>
            <a:srgbClr val="0F4B90"/>
          </a:solidFill>
        </p:spPr>
      </p:pic>
      <p:sp>
        <p:nvSpPr>
          <p:cNvPr id="92" name="Oval 91"/>
          <p:cNvSpPr/>
          <p:nvPr/>
        </p:nvSpPr>
        <p:spPr>
          <a:xfrm>
            <a:off x="1953390" y="335097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440759"/>
            <a:ext cx="214402" cy="190103"/>
          </a:xfrm>
          <a:prstGeom prst="rect">
            <a:avLst/>
          </a:prstGeom>
          <a:solidFill>
            <a:srgbClr val="0F4B90"/>
          </a:solidFill>
        </p:spPr>
      </p:pic>
      <p:sp>
        <p:nvSpPr>
          <p:cNvPr id="94" name="Oval 93"/>
          <p:cNvSpPr/>
          <p:nvPr/>
        </p:nvSpPr>
        <p:spPr>
          <a:xfrm>
            <a:off x="2371492" y="335143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441224"/>
            <a:ext cx="214402" cy="190103"/>
          </a:xfrm>
          <a:prstGeom prst="rect">
            <a:avLst/>
          </a:prstGeom>
          <a:solidFill>
            <a:srgbClr val="0F4B90"/>
          </a:solidFill>
        </p:spPr>
      </p:pic>
      <p:sp>
        <p:nvSpPr>
          <p:cNvPr id="96" name="Oval 95"/>
          <p:cNvSpPr/>
          <p:nvPr/>
        </p:nvSpPr>
        <p:spPr>
          <a:xfrm>
            <a:off x="2795982"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438295"/>
            <a:ext cx="214402" cy="190103"/>
          </a:xfrm>
          <a:prstGeom prst="rect">
            <a:avLst/>
          </a:prstGeom>
          <a:solidFill>
            <a:srgbClr val="0F4B90"/>
          </a:solidFill>
        </p:spPr>
      </p:pic>
      <p:sp>
        <p:nvSpPr>
          <p:cNvPr id="98" name="Oval 97"/>
          <p:cNvSpPr/>
          <p:nvPr/>
        </p:nvSpPr>
        <p:spPr>
          <a:xfrm>
            <a:off x="3220472"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438295"/>
            <a:ext cx="214402" cy="190103"/>
          </a:xfrm>
          <a:prstGeom prst="rect">
            <a:avLst/>
          </a:prstGeom>
          <a:solidFill>
            <a:srgbClr val="0F4B90"/>
          </a:solidFill>
        </p:spPr>
      </p:pic>
      <p:sp>
        <p:nvSpPr>
          <p:cNvPr id="100" name="Oval 99"/>
          <p:cNvSpPr/>
          <p:nvPr/>
        </p:nvSpPr>
        <p:spPr>
          <a:xfrm>
            <a:off x="3638574" y="335803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447820"/>
            <a:ext cx="214402" cy="190103"/>
          </a:xfrm>
          <a:prstGeom prst="rect">
            <a:avLst/>
          </a:prstGeom>
          <a:solidFill>
            <a:srgbClr val="0F4B90"/>
          </a:solidFill>
        </p:spPr>
      </p:pic>
      <p:sp>
        <p:nvSpPr>
          <p:cNvPr id="102" name="Oval 101"/>
          <p:cNvSpPr/>
          <p:nvPr/>
        </p:nvSpPr>
        <p:spPr>
          <a:xfrm>
            <a:off x="4069028"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445853"/>
            <a:ext cx="214402" cy="190103"/>
          </a:xfrm>
          <a:prstGeom prst="rect">
            <a:avLst/>
          </a:prstGeom>
          <a:solidFill>
            <a:srgbClr val="0F4B90"/>
          </a:solidFill>
        </p:spPr>
      </p:pic>
      <p:sp>
        <p:nvSpPr>
          <p:cNvPr id="104" name="Oval 103"/>
          <p:cNvSpPr/>
          <p:nvPr/>
        </p:nvSpPr>
        <p:spPr>
          <a:xfrm>
            <a:off x="4499906"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445853"/>
            <a:ext cx="214402" cy="190103"/>
          </a:xfrm>
          <a:prstGeom prst="rect">
            <a:avLst/>
          </a:prstGeom>
          <a:solidFill>
            <a:srgbClr val="0F4B90"/>
          </a:solidFill>
        </p:spPr>
      </p:pic>
      <p:sp>
        <p:nvSpPr>
          <p:cNvPr id="106" name="Oval 105"/>
          <p:cNvSpPr/>
          <p:nvPr/>
        </p:nvSpPr>
        <p:spPr>
          <a:xfrm>
            <a:off x="4911620"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438295"/>
            <a:ext cx="214402" cy="190103"/>
          </a:xfrm>
          <a:prstGeom prst="rect">
            <a:avLst/>
          </a:prstGeom>
          <a:solidFill>
            <a:srgbClr val="0F4B90"/>
          </a:solidFill>
        </p:spPr>
      </p:pic>
      <p:sp>
        <p:nvSpPr>
          <p:cNvPr id="108" name="Oval 107"/>
          <p:cNvSpPr/>
          <p:nvPr/>
        </p:nvSpPr>
        <p:spPr>
          <a:xfrm>
            <a:off x="5329722"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445853"/>
            <a:ext cx="214402" cy="190103"/>
          </a:xfrm>
          <a:prstGeom prst="rect">
            <a:avLst/>
          </a:prstGeom>
          <a:solidFill>
            <a:srgbClr val="0F4B90"/>
          </a:solidFill>
        </p:spPr>
      </p:pic>
      <p:sp>
        <p:nvSpPr>
          <p:cNvPr id="110" name="Oval 109"/>
          <p:cNvSpPr/>
          <p:nvPr/>
        </p:nvSpPr>
        <p:spPr>
          <a:xfrm>
            <a:off x="5741436"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438295"/>
            <a:ext cx="214402" cy="190103"/>
          </a:xfrm>
          <a:prstGeom prst="rect">
            <a:avLst/>
          </a:prstGeom>
          <a:solidFill>
            <a:srgbClr val="0F4B90"/>
          </a:solidFill>
        </p:spPr>
      </p:pic>
      <p:sp>
        <p:nvSpPr>
          <p:cNvPr id="112" name="Oval 111"/>
          <p:cNvSpPr/>
          <p:nvPr/>
        </p:nvSpPr>
        <p:spPr>
          <a:xfrm>
            <a:off x="1953390" y="378912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878909"/>
            <a:ext cx="214402" cy="190103"/>
          </a:xfrm>
          <a:prstGeom prst="rect">
            <a:avLst/>
          </a:prstGeom>
          <a:solidFill>
            <a:srgbClr val="0F4B90"/>
          </a:solidFill>
        </p:spPr>
      </p:pic>
      <p:sp>
        <p:nvSpPr>
          <p:cNvPr id="114" name="Oval 113"/>
          <p:cNvSpPr/>
          <p:nvPr/>
        </p:nvSpPr>
        <p:spPr>
          <a:xfrm>
            <a:off x="2371492" y="378958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879374"/>
            <a:ext cx="214402" cy="190103"/>
          </a:xfrm>
          <a:prstGeom prst="rect">
            <a:avLst/>
          </a:prstGeom>
          <a:solidFill>
            <a:srgbClr val="0F4B90"/>
          </a:solidFill>
        </p:spPr>
      </p:pic>
      <p:sp>
        <p:nvSpPr>
          <p:cNvPr id="116" name="Oval 115"/>
          <p:cNvSpPr/>
          <p:nvPr/>
        </p:nvSpPr>
        <p:spPr>
          <a:xfrm>
            <a:off x="279598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876445"/>
            <a:ext cx="214402" cy="190103"/>
          </a:xfrm>
          <a:prstGeom prst="rect">
            <a:avLst/>
          </a:prstGeom>
          <a:solidFill>
            <a:srgbClr val="0F4B90"/>
          </a:solidFill>
        </p:spPr>
      </p:pic>
      <p:sp>
        <p:nvSpPr>
          <p:cNvPr id="118" name="Oval 117"/>
          <p:cNvSpPr/>
          <p:nvPr/>
        </p:nvSpPr>
        <p:spPr>
          <a:xfrm>
            <a:off x="322047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876445"/>
            <a:ext cx="214402" cy="190103"/>
          </a:xfrm>
          <a:prstGeom prst="rect">
            <a:avLst/>
          </a:prstGeom>
          <a:solidFill>
            <a:srgbClr val="0F4B90"/>
          </a:solidFill>
        </p:spPr>
      </p:pic>
      <p:sp>
        <p:nvSpPr>
          <p:cNvPr id="120" name="Oval 119"/>
          <p:cNvSpPr/>
          <p:nvPr/>
        </p:nvSpPr>
        <p:spPr>
          <a:xfrm>
            <a:off x="3638574" y="379618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885970"/>
            <a:ext cx="214402" cy="190103"/>
          </a:xfrm>
          <a:prstGeom prst="rect">
            <a:avLst/>
          </a:prstGeom>
          <a:solidFill>
            <a:srgbClr val="0F4B90"/>
          </a:solidFill>
        </p:spPr>
      </p:pic>
      <p:sp>
        <p:nvSpPr>
          <p:cNvPr id="122" name="Oval 121"/>
          <p:cNvSpPr/>
          <p:nvPr/>
        </p:nvSpPr>
        <p:spPr>
          <a:xfrm>
            <a:off x="4069028"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884003"/>
            <a:ext cx="214402" cy="190103"/>
          </a:xfrm>
          <a:prstGeom prst="rect">
            <a:avLst/>
          </a:prstGeom>
          <a:solidFill>
            <a:srgbClr val="0F4B90"/>
          </a:solidFill>
        </p:spPr>
      </p:pic>
      <p:sp>
        <p:nvSpPr>
          <p:cNvPr id="124" name="Oval 123"/>
          <p:cNvSpPr/>
          <p:nvPr/>
        </p:nvSpPr>
        <p:spPr>
          <a:xfrm>
            <a:off x="4499906"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884003"/>
            <a:ext cx="214402" cy="190103"/>
          </a:xfrm>
          <a:prstGeom prst="rect">
            <a:avLst/>
          </a:prstGeom>
          <a:solidFill>
            <a:srgbClr val="0F4B90"/>
          </a:solidFill>
        </p:spPr>
      </p:pic>
      <p:sp>
        <p:nvSpPr>
          <p:cNvPr id="126" name="Oval 125"/>
          <p:cNvSpPr/>
          <p:nvPr/>
        </p:nvSpPr>
        <p:spPr>
          <a:xfrm>
            <a:off x="4911620"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876445"/>
            <a:ext cx="214402" cy="190103"/>
          </a:xfrm>
          <a:prstGeom prst="rect">
            <a:avLst/>
          </a:prstGeom>
          <a:solidFill>
            <a:srgbClr val="0F4B90"/>
          </a:solidFill>
        </p:spPr>
      </p:pic>
      <p:sp>
        <p:nvSpPr>
          <p:cNvPr id="128" name="Oval 127"/>
          <p:cNvSpPr/>
          <p:nvPr/>
        </p:nvSpPr>
        <p:spPr>
          <a:xfrm>
            <a:off x="5329722"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884003"/>
            <a:ext cx="214402" cy="190103"/>
          </a:xfrm>
          <a:prstGeom prst="rect">
            <a:avLst/>
          </a:prstGeom>
          <a:solidFill>
            <a:srgbClr val="0F4B90"/>
          </a:solidFill>
        </p:spPr>
      </p:pic>
      <p:sp>
        <p:nvSpPr>
          <p:cNvPr id="130" name="Oval 129"/>
          <p:cNvSpPr/>
          <p:nvPr/>
        </p:nvSpPr>
        <p:spPr>
          <a:xfrm>
            <a:off x="5741436"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876445"/>
            <a:ext cx="214402" cy="190103"/>
          </a:xfrm>
          <a:prstGeom prst="rect">
            <a:avLst/>
          </a:prstGeom>
          <a:solidFill>
            <a:srgbClr val="0F4B90"/>
          </a:solidFill>
        </p:spPr>
      </p:pic>
      <p:sp>
        <p:nvSpPr>
          <p:cNvPr id="132" name="Oval 131"/>
          <p:cNvSpPr/>
          <p:nvPr/>
        </p:nvSpPr>
        <p:spPr>
          <a:xfrm>
            <a:off x="1953390" y="428883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378621"/>
            <a:ext cx="214402" cy="190103"/>
          </a:xfrm>
          <a:prstGeom prst="rect">
            <a:avLst/>
          </a:prstGeom>
          <a:solidFill>
            <a:srgbClr val="0F4B90"/>
          </a:solidFill>
        </p:spPr>
      </p:pic>
      <p:sp>
        <p:nvSpPr>
          <p:cNvPr id="134" name="Oval 133"/>
          <p:cNvSpPr/>
          <p:nvPr/>
        </p:nvSpPr>
        <p:spPr>
          <a:xfrm>
            <a:off x="2371492" y="428929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379086"/>
            <a:ext cx="214402" cy="190103"/>
          </a:xfrm>
          <a:prstGeom prst="rect">
            <a:avLst/>
          </a:prstGeom>
          <a:solidFill>
            <a:srgbClr val="0F4B90"/>
          </a:solidFill>
        </p:spPr>
      </p:pic>
      <p:sp>
        <p:nvSpPr>
          <p:cNvPr id="136" name="Oval 135"/>
          <p:cNvSpPr/>
          <p:nvPr/>
        </p:nvSpPr>
        <p:spPr>
          <a:xfrm>
            <a:off x="279598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376157"/>
            <a:ext cx="214402" cy="190103"/>
          </a:xfrm>
          <a:prstGeom prst="rect">
            <a:avLst/>
          </a:prstGeom>
          <a:solidFill>
            <a:srgbClr val="0F4B90"/>
          </a:solidFill>
        </p:spPr>
      </p:pic>
      <p:sp>
        <p:nvSpPr>
          <p:cNvPr id="138" name="Oval 137"/>
          <p:cNvSpPr/>
          <p:nvPr/>
        </p:nvSpPr>
        <p:spPr>
          <a:xfrm>
            <a:off x="322047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376157"/>
            <a:ext cx="214402" cy="190103"/>
          </a:xfrm>
          <a:prstGeom prst="rect">
            <a:avLst/>
          </a:prstGeom>
          <a:solidFill>
            <a:srgbClr val="0F4B90"/>
          </a:solidFill>
        </p:spPr>
      </p:pic>
      <p:sp>
        <p:nvSpPr>
          <p:cNvPr id="140" name="Oval 139"/>
          <p:cNvSpPr/>
          <p:nvPr/>
        </p:nvSpPr>
        <p:spPr>
          <a:xfrm>
            <a:off x="3638574" y="429589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385682"/>
            <a:ext cx="214402" cy="190103"/>
          </a:xfrm>
          <a:prstGeom prst="rect">
            <a:avLst/>
          </a:prstGeom>
          <a:solidFill>
            <a:srgbClr val="0F4B90"/>
          </a:solidFill>
        </p:spPr>
      </p:pic>
      <p:sp>
        <p:nvSpPr>
          <p:cNvPr id="142" name="Oval 141"/>
          <p:cNvSpPr/>
          <p:nvPr/>
        </p:nvSpPr>
        <p:spPr>
          <a:xfrm>
            <a:off x="4069028"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383715"/>
            <a:ext cx="214402" cy="190103"/>
          </a:xfrm>
          <a:prstGeom prst="rect">
            <a:avLst/>
          </a:prstGeom>
          <a:solidFill>
            <a:srgbClr val="0F4B90"/>
          </a:solidFill>
        </p:spPr>
      </p:pic>
      <p:sp>
        <p:nvSpPr>
          <p:cNvPr id="144" name="Oval 143"/>
          <p:cNvSpPr/>
          <p:nvPr/>
        </p:nvSpPr>
        <p:spPr>
          <a:xfrm>
            <a:off x="4499906"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383715"/>
            <a:ext cx="214402" cy="190103"/>
          </a:xfrm>
          <a:prstGeom prst="rect">
            <a:avLst/>
          </a:prstGeom>
          <a:solidFill>
            <a:srgbClr val="0F4B90"/>
          </a:solidFill>
        </p:spPr>
      </p:pic>
      <p:sp>
        <p:nvSpPr>
          <p:cNvPr id="146" name="Oval 145"/>
          <p:cNvSpPr/>
          <p:nvPr/>
        </p:nvSpPr>
        <p:spPr>
          <a:xfrm>
            <a:off x="4911620"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376157"/>
            <a:ext cx="214402" cy="190103"/>
          </a:xfrm>
          <a:prstGeom prst="rect">
            <a:avLst/>
          </a:prstGeom>
          <a:solidFill>
            <a:srgbClr val="0F4B90"/>
          </a:solidFill>
        </p:spPr>
      </p:pic>
      <p:sp>
        <p:nvSpPr>
          <p:cNvPr id="148" name="Oval 147"/>
          <p:cNvSpPr/>
          <p:nvPr/>
        </p:nvSpPr>
        <p:spPr>
          <a:xfrm>
            <a:off x="5329722"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383715"/>
            <a:ext cx="214402" cy="190103"/>
          </a:xfrm>
          <a:prstGeom prst="rect">
            <a:avLst/>
          </a:prstGeom>
          <a:solidFill>
            <a:srgbClr val="0F4B90"/>
          </a:solidFill>
        </p:spPr>
      </p:pic>
      <p:sp>
        <p:nvSpPr>
          <p:cNvPr id="150" name="Oval 149"/>
          <p:cNvSpPr/>
          <p:nvPr/>
        </p:nvSpPr>
        <p:spPr>
          <a:xfrm>
            <a:off x="5741436"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376157"/>
            <a:ext cx="214402" cy="190103"/>
          </a:xfrm>
          <a:prstGeom prst="rect">
            <a:avLst/>
          </a:prstGeom>
          <a:solidFill>
            <a:srgbClr val="0F4B90"/>
          </a:solidFill>
        </p:spPr>
      </p:pic>
      <p:sp>
        <p:nvSpPr>
          <p:cNvPr id="152" name="Oval 151"/>
          <p:cNvSpPr/>
          <p:nvPr/>
        </p:nvSpPr>
        <p:spPr>
          <a:xfrm>
            <a:off x="1953390" y="472698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1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816771"/>
            <a:ext cx="214402" cy="190103"/>
          </a:xfrm>
          <a:prstGeom prst="rect">
            <a:avLst/>
          </a:prstGeom>
          <a:solidFill>
            <a:srgbClr val="0F4B90"/>
          </a:solidFill>
        </p:spPr>
      </p:pic>
      <p:sp>
        <p:nvSpPr>
          <p:cNvPr id="154" name="Oval 153"/>
          <p:cNvSpPr/>
          <p:nvPr/>
        </p:nvSpPr>
        <p:spPr>
          <a:xfrm>
            <a:off x="2371492" y="472744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817236"/>
            <a:ext cx="214402" cy="190103"/>
          </a:xfrm>
          <a:prstGeom prst="rect">
            <a:avLst/>
          </a:prstGeom>
          <a:solidFill>
            <a:srgbClr val="0F4B90"/>
          </a:solidFill>
        </p:spPr>
      </p:pic>
      <p:sp>
        <p:nvSpPr>
          <p:cNvPr id="156" name="Oval 155"/>
          <p:cNvSpPr/>
          <p:nvPr/>
        </p:nvSpPr>
        <p:spPr>
          <a:xfrm>
            <a:off x="279598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1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814307"/>
            <a:ext cx="214402" cy="190103"/>
          </a:xfrm>
          <a:prstGeom prst="rect">
            <a:avLst/>
          </a:prstGeom>
          <a:solidFill>
            <a:srgbClr val="0F4B90"/>
          </a:solidFill>
        </p:spPr>
      </p:pic>
      <p:sp>
        <p:nvSpPr>
          <p:cNvPr id="158" name="Oval 157"/>
          <p:cNvSpPr/>
          <p:nvPr/>
        </p:nvSpPr>
        <p:spPr>
          <a:xfrm>
            <a:off x="322047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814307"/>
            <a:ext cx="214402" cy="190103"/>
          </a:xfrm>
          <a:prstGeom prst="rect">
            <a:avLst/>
          </a:prstGeom>
          <a:solidFill>
            <a:srgbClr val="0F4B90"/>
          </a:solidFill>
        </p:spPr>
      </p:pic>
      <p:sp>
        <p:nvSpPr>
          <p:cNvPr id="160" name="Oval 159"/>
          <p:cNvSpPr/>
          <p:nvPr/>
        </p:nvSpPr>
        <p:spPr>
          <a:xfrm>
            <a:off x="3638574" y="473404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823832"/>
            <a:ext cx="214402" cy="190103"/>
          </a:xfrm>
          <a:prstGeom prst="rect">
            <a:avLst/>
          </a:prstGeom>
          <a:solidFill>
            <a:srgbClr val="0F4B90"/>
          </a:solidFill>
        </p:spPr>
      </p:pic>
      <p:sp>
        <p:nvSpPr>
          <p:cNvPr id="162" name="Oval 161"/>
          <p:cNvSpPr/>
          <p:nvPr/>
        </p:nvSpPr>
        <p:spPr>
          <a:xfrm>
            <a:off x="4069028"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821865"/>
            <a:ext cx="214402" cy="190103"/>
          </a:xfrm>
          <a:prstGeom prst="rect">
            <a:avLst/>
          </a:prstGeom>
          <a:solidFill>
            <a:srgbClr val="0F4B90"/>
          </a:solidFill>
        </p:spPr>
      </p:pic>
      <p:sp>
        <p:nvSpPr>
          <p:cNvPr id="164" name="Oval 163"/>
          <p:cNvSpPr/>
          <p:nvPr/>
        </p:nvSpPr>
        <p:spPr>
          <a:xfrm>
            <a:off x="4499906"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821865"/>
            <a:ext cx="214402" cy="190103"/>
          </a:xfrm>
          <a:prstGeom prst="rect">
            <a:avLst/>
          </a:prstGeom>
          <a:solidFill>
            <a:srgbClr val="0F4B90"/>
          </a:solidFill>
        </p:spPr>
      </p:pic>
      <p:sp>
        <p:nvSpPr>
          <p:cNvPr id="166" name="Oval 165"/>
          <p:cNvSpPr/>
          <p:nvPr/>
        </p:nvSpPr>
        <p:spPr>
          <a:xfrm>
            <a:off x="4911620"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814307"/>
            <a:ext cx="214402" cy="190103"/>
          </a:xfrm>
          <a:prstGeom prst="rect">
            <a:avLst/>
          </a:prstGeom>
          <a:solidFill>
            <a:srgbClr val="0F4B90"/>
          </a:solidFill>
        </p:spPr>
      </p:pic>
      <p:sp>
        <p:nvSpPr>
          <p:cNvPr id="168" name="Oval 167"/>
          <p:cNvSpPr/>
          <p:nvPr/>
        </p:nvSpPr>
        <p:spPr>
          <a:xfrm>
            <a:off x="5329722"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821865"/>
            <a:ext cx="214402" cy="190103"/>
          </a:xfrm>
          <a:prstGeom prst="rect">
            <a:avLst/>
          </a:prstGeom>
          <a:solidFill>
            <a:srgbClr val="0F4B90"/>
          </a:solidFill>
        </p:spPr>
      </p:pic>
      <p:sp>
        <p:nvSpPr>
          <p:cNvPr id="170" name="Oval 169"/>
          <p:cNvSpPr/>
          <p:nvPr/>
        </p:nvSpPr>
        <p:spPr>
          <a:xfrm>
            <a:off x="5741436"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814307"/>
            <a:ext cx="214402" cy="190103"/>
          </a:xfrm>
          <a:prstGeom prst="rect">
            <a:avLst/>
          </a:prstGeom>
          <a:solidFill>
            <a:srgbClr val="0F4B90"/>
          </a:solidFill>
        </p:spPr>
      </p:pic>
      <p:sp>
        <p:nvSpPr>
          <p:cNvPr id="172" name="Oval 171"/>
          <p:cNvSpPr/>
          <p:nvPr/>
        </p:nvSpPr>
        <p:spPr>
          <a:xfrm>
            <a:off x="1943865" y="519152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1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281311"/>
            <a:ext cx="214402" cy="190103"/>
          </a:xfrm>
          <a:prstGeom prst="rect">
            <a:avLst/>
          </a:prstGeom>
          <a:solidFill>
            <a:srgbClr val="0F4B90"/>
          </a:solidFill>
        </p:spPr>
      </p:pic>
      <p:sp>
        <p:nvSpPr>
          <p:cNvPr id="174" name="Oval 173"/>
          <p:cNvSpPr/>
          <p:nvPr/>
        </p:nvSpPr>
        <p:spPr>
          <a:xfrm>
            <a:off x="2361967" y="519198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281776"/>
            <a:ext cx="214402" cy="190103"/>
          </a:xfrm>
          <a:prstGeom prst="rect">
            <a:avLst/>
          </a:prstGeom>
          <a:solidFill>
            <a:srgbClr val="0F4B90"/>
          </a:solidFill>
        </p:spPr>
      </p:pic>
      <p:sp>
        <p:nvSpPr>
          <p:cNvPr id="176" name="Oval 175"/>
          <p:cNvSpPr/>
          <p:nvPr/>
        </p:nvSpPr>
        <p:spPr>
          <a:xfrm>
            <a:off x="278645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278847"/>
            <a:ext cx="214402" cy="190103"/>
          </a:xfrm>
          <a:prstGeom prst="rect">
            <a:avLst/>
          </a:prstGeom>
          <a:solidFill>
            <a:srgbClr val="0F4B90"/>
          </a:solidFill>
        </p:spPr>
      </p:pic>
      <p:sp>
        <p:nvSpPr>
          <p:cNvPr id="178" name="Oval 177"/>
          <p:cNvSpPr/>
          <p:nvPr/>
        </p:nvSpPr>
        <p:spPr>
          <a:xfrm>
            <a:off x="321094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278847"/>
            <a:ext cx="214402" cy="190103"/>
          </a:xfrm>
          <a:prstGeom prst="rect">
            <a:avLst/>
          </a:prstGeom>
          <a:solidFill>
            <a:srgbClr val="0F4B90"/>
          </a:solidFill>
        </p:spPr>
      </p:pic>
      <p:sp>
        <p:nvSpPr>
          <p:cNvPr id="180" name="Oval 179"/>
          <p:cNvSpPr/>
          <p:nvPr/>
        </p:nvSpPr>
        <p:spPr>
          <a:xfrm>
            <a:off x="3629049" y="519858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288372"/>
            <a:ext cx="214402" cy="190103"/>
          </a:xfrm>
          <a:prstGeom prst="rect">
            <a:avLst/>
          </a:prstGeom>
          <a:solidFill>
            <a:srgbClr val="0F4B90"/>
          </a:solidFill>
        </p:spPr>
      </p:pic>
      <p:sp>
        <p:nvSpPr>
          <p:cNvPr id="182" name="Oval 181"/>
          <p:cNvSpPr/>
          <p:nvPr/>
        </p:nvSpPr>
        <p:spPr>
          <a:xfrm>
            <a:off x="4059503"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1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286405"/>
            <a:ext cx="214402" cy="190103"/>
          </a:xfrm>
          <a:prstGeom prst="rect">
            <a:avLst/>
          </a:prstGeom>
          <a:solidFill>
            <a:srgbClr val="0F4B90"/>
          </a:solidFill>
        </p:spPr>
      </p:pic>
      <p:sp>
        <p:nvSpPr>
          <p:cNvPr id="184" name="Oval 183"/>
          <p:cNvSpPr/>
          <p:nvPr/>
        </p:nvSpPr>
        <p:spPr>
          <a:xfrm>
            <a:off x="4490381"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286405"/>
            <a:ext cx="214402" cy="190103"/>
          </a:xfrm>
          <a:prstGeom prst="rect">
            <a:avLst/>
          </a:prstGeom>
          <a:solidFill>
            <a:srgbClr val="0F4B90"/>
          </a:solidFill>
        </p:spPr>
      </p:pic>
      <p:sp>
        <p:nvSpPr>
          <p:cNvPr id="186" name="Oval 185"/>
          <p:cNvSpPr/>
          <p:nvPr/>
        </p:nvSpPr>
        <p:spPr>
          <a:xfrm>
            <a:off x="4902095"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Picture 1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278847"/>
            <a:ext cx="214402" cy="190103"/>
          </a:xfrm>
          <a:prstGeom prst="rect">
            <a:avLst/>
          </a:prstGeom>
          <a:solidFill>
            <a:srgbClr val="0F4B90"/>
          </a:solidFill>
        </p:spPr>
      </p:pic>
      <p:sp>
        <p:nvSpPr>
          <p:cNvPr id="188" name="Oval 187"/>
          <p:cNvSpPr/>
          <p:nvPr/>
        </p:nvSpPr>
        <p:spPr>
          <a:xfrm>
            <a:off x="5320197"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286405"/>
            <a:ext cx="214402" cy="190103"/>
          </a:xfrm>
          <a:prstGeom prst="rect">
            <a:avLst/>
          </a:prstGeom>
          <a:solidFill>
            <a:srgbClr val="0F4B90"/>
          </a:solidFill>
        </p:spPr>
      </p:pic>
      <p:sp>
        <p:nvSpPr>
          <p:cNvPr id="190" name="Oval 189"/>
          <p:cNvSpPr/>
          <p:nvPr/>
        </p:nvSpPr>
        <p:spPr>
          <a:xfrm>
            <a:off x="5731911"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1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278847"/>
            <a:ext cx="214402" cy="190103"/>
          </a:xfrm>
          <a:prstGeom prst="rect">
            <a:avLst/>
          </a:prstGeom>
          <a:solidFill>
            <a:srgbClr val="0F4B90"/>
          </a:solidFill>
        </p:spPr>
      </p:pic>
      <p:sp>
        <p:nvSpPr>
          <p:cNvPr id="192" name="Oval 191"/>
          <p:cNvSpPr/>
          <p:nvPr/>
        </p:nvSpPr>
        <p:spPr>
          <a:xfrm>
            <a:off x="1943865" y="562967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719461"/>
            <a:ext cx="214402" cy="190103"/>
          </a:xfrm>
          <a:prstGeom prst="rect">
            <a:avLst/>
          </a:prstGeom>
          <a:solidFill>
            <a:srgbClr val="0F4B90"/>
          </a:solidFill>
        </p:spPr>
      </p:pic>
      <p:sp>
        <p:nvSpPr>
          <p:cNvPr id="194" name="Oval 193"/>
          <p:cNvSpPr/>
          <p:nvPr/>
        </p:nvSpPr>
        <p:spPr>
          <a:xfrm>
            <a:off x="2361967" y="563013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719926"/>
            <a:ext cx="214402" cy="190103"/>
          </a:xfrm>
          <a:prstGeom prst="rect">
            <a:avLst/>
          </a:prstGeom>
          <a:solidFill>
            <a:srgbClr val="0F4B90"/>
          </a:solidFill>
        </p:spPr>
      </p:pic>
      <p:sp>
        <p:nvSpPr>
          <p:cNvPr id="196" name="Oval 195"/>
          <p:cNvSpPr/>
          <p:nvPr/>
        </p:nvSpPr>
        <p:spPr>
          <a:xfrm>
            <a:off x="278645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Picture 1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716997"/>
            <a:ext cx="214402" cy="190103"/>
          </a:xfrm>
          <a:prstGeom prst="rect">
            <a:avLst/>
          </a:prstGeom>
          <a:solidFill>
            <a:srgbClr val="0F4B90"/>
          </a:solidFill>
        </p:spPr>
      </p:pic>
      <p:sp>
        <p:nvSpPr>
          <p:cNvPr id="198" name="Oval 197"/>
          <p:cNvSpPr/>
          <p:nvPr/>
        </p:nvSpPr>
        <p:spPr>
          <a:xfrm>
            <a:off x="321094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Picture 1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716997"/>
            <a:ext cx="214402" cy="190103"/>
          </a:xfrm>
          <a:prstGeom prst="rect">
            <a:avLst/>
          </a:prstGeom>
          <a:solidFill>
            <a:srgbClr val="0F4B90"/>
          </a:solidFill>
        </p:spPr>
      </p:pic>
      <p:sp>
        <p:nvSpPr>
          <p:cNvPr id="200" name="Oval 199"/>
          <p:cNvSpPr/>
          <p:nvPr/>
        </p:nvSpPr>
        <p:spPr>
          <a:xfrm>
            <a:off x="3629049" y="563673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726522"/>
            <a:ext cx="214402" cy="190103"/>
          </a:xfrm>
          <a:prstGeom prst="rect">
            <a:avLst/>
          </a:prstGeom>
          <a:solidFill>
            <a:srgbClr val="0F4B90"/>
          </a:solidFill>
        </p:spPr>
      </p:pic>
      <p:sp>
        <p:nvSpPr>
          <p:cNvPr id="202" name="Oval 201"/>
          <p:cNvSpPr/>
          <p:nvPr/>
        </p:nvSpPr>
        <p:spPr>
          <a:xfrm>
            <a:off x="4059503"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724555"/>
            <a:ext cx="214402" cy="190103"/>
          </a:xfrm>
          <a:prstGeom prst="rect">
            <a:avLst/>
          </a:prstGeom>
          <a:solidFill>
            <a:srgbClr val="0F4B90"/>
          </a:solidFill>
        </p:spPr>
      </p:pic>
      <p:sp>
        <p:nvSpPr>
          <p:cNvPr id="204" name="Oval 203"/>
          <p:cNvSpPr/>
          <p:nvPr/>
        </p:nvSpPr>
        <p:spPr>
          <a:xfrm>
            <a:off x="4490381"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724555"/>
            <a:ext cx="214402" cy="190103"/>
          </a:xfrm>
          <a:prstGeom prst="rect">
            <a:avLst/>
          </a:prstGeom>
          <a:solidFill>
            <a:srgbClr val="0F4B90"/>
          </a:solidFill>
        </p:spPr>
      </p:pic>
      <p:sp>
        <p:nvSpPr>
          <p:cNvPr id="206" name="Oval 205"/>
          <p:cNvSpPr/>
          <p:nvPr/>
        </p:nvSpPr>
        <p:spPr>
          <a:xfrm>
            <a:off x="4902095"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716997"/>
            <a:ext cx="214402" cy="190103"/>
          </a:xfrm>
          <a:prstGeom prst="rect">
            <a:avLst/>
          </a:prstGeom>
          <a:solidFill>
            <a:srgbClr val="0F4B90"/>
          </a:solidFill>
        </p:spPr>
      </p:pic>
      <p:sp>
        <p:nvSpPr>
          <p:cNvPr id="208" name="Oval 207"/>
          <p:cNvSpPr/>
          <p:nvPr/>
        </p:nvSpPr>
        <p:spPr>
          <a:xfrm>
            <a:off x="5320197"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724555"/>
            <a:ext cx="214402" cy="190103"/>
          </a:xfrm>
          <a:prstGeom prst="rect">
            <a:avLst/>
          </a:prstGeom>
          <a:solidFill>
            <a:srgbClr val="0F4B90"/>
          </a:solidFill>
        </p:spPr>
      </p:pic>
      <p:sp>
        <p:nvSpPr>
          <p:cNvPr id="210" name="Oval 209"/>
          <p:cNvSpPr/>
          <p:nvPr/>
        </p:nvSpPr>
        <p:spPr>
          <a:xfrm>
            <a:off x="5731911"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716997"/>
            <a:ext cx="214402" cy="190103"/>
          </a:xfrm>
          <a:prstGeom prst="rect">
            <a:avLst/>
          </a:prstGeom>
          <a:solidFill>
            <a:srgbClr val="0F4B90"/>
          </a:solidFill>
        </p:spPr>
      </p:pic>
      <p:sp>
        <p:nvSpPr>
          <p:cNvPr id="212" name="Rectangle 211"/>
          <p:cNvSpPr/>
          <p:nvPr/>
        </p:nvSpPr>
        <p:spPr>
          <a:xfrm>
            <a:off x="7147899" y="1460399"/>
            <a:ext cx="4825025" cy="3785652"/>
          </a:xfrm>
          <a:prstGeom prst="rect">
            <a:avLst/>
          </a:prstGeom>
          <a:noFill/>
          <a:ln>
            <a:noFill/>
          </a:ln>
        </p:spPr>
        <p:txBody>
          <a:bodyPr wrap="square">
            <a:spAutoFit/>
          </a:bodyPr>
          <a:lstStyle/>
          <a:p>
            <a:r>
              <a:rPr lang="en-US" sz="4000" b="1">
                <a:solidFill>
                  <a:srgbClr val="556774"/>
                </a:solidFill>
                <a:latin typeface="Arial" panose="020B0604020202020204" pitchFamily="34" charset="0"/>
                <a:ea typeface="Fedra Sans Condensed Std Book" charset="0"/>
                <a:cs typeface="Arial" panose="020B0604020202020204" pitchFamily="34" charset="0"/>
              </a:rPr>
              <a:t>33.5% of biracial/multiracial women</a:t>
            </a:r>
            <a:r>
              <a:rPr lang="en-US" sz="4000">
                <a:solidFill>
                  <a:srgbClr val="556774"/>
                </a:solidFill>
                <a:latin typeface="Arial" panose="020B0604020202020204" pitchFamily="34" charset="0"/>
                <a:ea typeface="Fedra Sans Condensed Std Book" charset="0"/>
                <a:cs typeface="Arial" panose="020B0604020202020204" pitchFamily="34" charset="0"/>
              </a:rPr>
              <a:t> will experience sexual violence in their lifetimes.</a:t>
            </a:r>
            <a:endParaRPr lang="en-US" sz="4000"/>
          </a:p>
        </p:txBody>
      </p:sp>
      <p:sp>
        <p:nvSpPr>
          <p:cNvPr id="214" name="Rectangle 213"/>
          <p:cNvSpPr/>
          <p:nvPr/>
        </p:nvSpPr>
        <p:spPr>
          <a:xfrm>
            <a:off x="1902395" y="6234453"/>
            <a:ext cx="4075128" cy="400110"/>
          </a:xfrm>
          <a:prstGeom prst="rect">
            <a:avLst/>
          </a:prstGeom>
        </p:spPr>
        <p:txBody>
          <a:bodyPr wrap="square">
            <a:spAutoFit/>
          </a:bodyPr>
          <a:lstStyle/>
          <a:p>
            <a:r>
              <a:rPr lang="en-US" sz="1000">
                <a:solidFill>
                  <a:srgbClr val="556774"/>
                </a:solidFill>
                <a:latin typeface="Arial" panose="020B0604020202020204" pitchFamily="34" charset="0"/>
                <a:cs typeface="Arial" panose="020B0604020202020204" pitchFamily="34" charset="0"/>
              </a:rPr>
              <a:t>Source: The National Intimate Partner and Sexual Violence Survey (NISVS): 2010 Summary Report. </a:t>
            </a:r>
          </a:p>
        </p:txBody>
      </p:sp>
      <p:sp>
        <p:nvSpPr>
          <p:cNvPr id="216" name="TextBox 215"/>
          <p:cNvSpPr txBox="1"/>
          <p:nvPr/>
        </p:nvSpPr>
        <p:spPr>
          <a:xfrm>
            <a:off x="11644313" y="6230580"/>
            <a:ext cx="527709" cy="461665"/>
          </a:xfrm>
          <a:prstGeom prst="rect">
            <a:avLst/>
          </a:prstGeom>
          <a:noFill/>
        </p:spPr>
        <p:txBody>
          <a:bodyPr wrap="none" rtlCol="0">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19</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57A14171-E1DA-854C-75BD-87B344C1166F}"/>
              </a:ext>
            </a:extLst>
          </p:cNvPr>
          <p:cNvPicPr>
            <a:picLocks noChangeAspect="1"/>
          </p:cNvPicPr>
          <p:nvPr/>
        </p:nvPicPr>
        <p:blipFill>
          <a:blip r:embed="rId4"/>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110195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SEXUAL VIOLENCE IN OUR COMMUNITY</a:t>
            </a:r>
          </a:p>
        </p:txBody>
      </p:sp>
      <p:sp>
        <p:nvSpPr>
          <p:cNvPr id="10" name="Oval 9"/>
          <p:cNvSpPr/>
          <p:nvPr/>
        </p:nvSpPr>
        <p:spPr>
          <a:xfrm>
            <a:off x="1943865" y="146731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557104"/>
            <a:ext cx="214402" cy="190103"/>
          </a:xfrm>
          <a:prstGeom prst="rect">
            <a:avLst/>
          </a:prstGeom>
          <a:solidFill>
            <a:srgbClr val="FF0000"/>
          </a:solidFill>
          <a:ln>
            <a:solidFill>
              <a:srgbClr val="FF0000"/>
            </a:solidFill>
          </a:ln>
        </p:spPr>
      </p:pic>
      <p:sp>
        <p:nvSpPr>
          <p:cNvPr id="14" name="Oval 13"/>
          <p:cNvSpPr/>
          <p:nvPr/>
        </p:nvSpPr>
        <p:spPr>
          <a:xfrm>
            <a:off x="2361967" y="146778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557569"/>
            <a:ext cx="214402" cy="190103"/>
          </a:xfrm>
          <a:prstGeom prst="rect">
            <a:avLst/>
          </a:prstGeom>
          <a:solidFill>
            <a:srgbClr val="FF0000"/>
          </a:solidFill>
          <a:ln>
            <a:solidFill>
              <a:srgbClr val="FF0000"/>
            </a:solidFill>
          </a:ln>
        </p:spPr>
      </p:pic>
      <p:sp>
        <p:nvSpPr>
          <p:cNvPr id="16" name="Oval 15"/>
          <p:cNvSpPr/>
          <p:nvPr/>
        </p:nvSpPr>
        <p:spPr>
          <a:xfrm>
            <a:off x="278645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554640"/>
            <a:ext cx="214402" cy="190103"/>
          </a:xfrm>
          <a:prstGeom prst="rect">
            <a:avLst/>
          </a:prstGeom>
          <a:solidFill>
            <a:srgbClr val="FF0000"/>
          </a:solidFill>
          <a:ln>
            <a:solidFill>
              <a:srgbClr val="FF0000"/>
            </a:solidFill>
          </a:ln>
        </p:spPr>
      </p:pic>
      <p:sp>
        <p:nvSpPr>
          <p:cNvPr id="18" name="Oval 17"/>
          <p:cNvSpPr/>
          <p:nvPr/>
        </p:nvSpPr>
        <p:spPr>
          <a:xfrm>
            <a:off x="321094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554640"/>
            <a:ext cx="214402" cy="190103"/>
          </a:xfrm>
          <a:prstGeom prst="rect">
            <a:avLst/>
          </a:prstGeom>
          <a:solidFill>
            <a:srgbClr val="FF0000"/>
          </a:solidFill>
          <a:ln>
            <a:solidFill>
              <a:srgbClr val="FF0000"/>
            </a:solidFill>
          </a:ln>
        </p:spPr>
      </p:pic>
      <p:sp>
        <p:nvSpPr>
          <p:cNvPr id="20" name="Oval 19"/>
          <p:cNvSpPr/>
          <p:nvPr/>
        </p:nvSpPr>
        <p:spPr>
          <a:xfrm>
            <a:off x="3629049"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554640"/>
            <a:ext cx="214402" cy="190103"/>
          </a:xfrm>
          <a:prstGeom prst="rect">
            <a:avLst/>
          </a:prstGeom>
          <a:solidFill>
            <a:srgbClr val="FF0000"/>
          </a:solidFill>
          <a:ln>
            <a:solidFill>
              <a:srgbClr val="FF0000"/>
            </a:solidFill>
          </a:ln>
        </p:spPr>
      </p:pic>
      <p:sp>
        <p:nvSpPr>
          <p:cNvPr id="22" name="Oval 21"/>
          <p:cNvSpPr/>
          <p:nvPr/>
        </p:nvSpPr>
        <p:spPr>
          <a:xfrm>
            <a:off x="4059503"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1562198"/>
            <a:ext cx="214402" cy="190103"/>
          </a:xfrm>
          <a:prstGeom prst="rect">
            <a:avLst/>
          </a:prstGeom>
          <a:solidFill>
            <a:srgbClr val="FF0000"/>
          </a:solidFill>
          <a:ln>
            <a:solidFill>
              <a:srgbClr val="FF0000"/>
            </a:solidFill>
          </a:ln>
        </p:spPr>
      </p:pic>
      <p:sp>
        <p:nvSpPr>
          <p:cNvPr id="24" name="Oval 23"/>
          <p:cNvSpPr/>
          <p:nvPr/>
        </p:nvSpPr>
        <p:spPr>
          <a:xfrm>
            <a:off x="4490381"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1562198"/>
            <a:ext cx="214402" cy="190103"/>
          </a:xfrm>
          <a:prstGeom prst="rect">
            <a:avLst/>
          </a:prstGeom>
          <a:solidFill>
            <a:srgbClr val="FF0000"/>
          </a:solidFill>
          <a:ln>
            <a:solidFill>
              <a:srgbClr val="FF0000"/>
            </a:solidFill>
          </a:ln>
        </p:spPr>
      </p:pic>
      <p:sp>
        <p:nvSpPr>
          <p:cNvPr id="26" name="Oval 25"/>
          <p:cNvSpPr/>
          <p:nvPr/>
        </p:nvSpPr>
        <p:spPr>
          <a:xfrm>
            <a:off x="4902095"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554640"/>
            <a:ext cx="214402" cy="190103"/>
          </a:xfrm>
          <a:prstGeom prst="rect">
            <a:avLst/>
          </a:prstGeom>
          <a:solidFill>
            <a:srgbClr val="FF0000"/>
          </a:solidFill>
          <a:ln>
            <a:solidFill>
              <a:srgbClr val="FF0000"/>
            </a:solidFill>
          </a:ln>
        </p:spPr>
      </p:pic>
      <p:sp>
        <p:nvSpPr>
          <p:cNvPr id="28" name="Oval 27"/>
          <p:cNvSpPr/>
          <p:nvPr/>
        </p:nvSpPr>
        <p:spPr>
          <a:xfrm>
            <a:off x="5320197"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1562198"/>
            <a:ext cx="214402" cy="190103"/>
          </a:xfrm>
          <a:prstGeom prst="rect">
            <a:avLst/>
          </a:prstGeom>
          <a:solidFill>
            <a:srgbClr val="FF0000"/>
          </a:solidFill>
          <a:ln>
            <a:solidFill>
              <a:srgbClr val="FF0000"/>
            </a:solidFill>
          </a:ln>
        </p:spPr>
      </p:pic>
      <p:sp>
        <p:nvSpPr>
          <p:cNvPr id="30" name="Oval 29"/>
          <p:cNvSpPr/>
          <p:nvPr/>
        </p:nvSpPr>
        <p:spPr>
          <a:xfrm>
            <a:off x="5731911"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554640"/>
            <a:ext cx="214402" cy="190103"/>
          </a:xfrm>
          <a:prstGeom prst="rect">
            <a:avLst/>
          </a:prstGeom>
          <a:solidFill>
            <a:srgbClr val="FF0000"/>
          </a:solidFill>
          <a:ln>
            <a:solidFill>
              <a:srgbClr val="FF0000"/>
            </a:solidFill>
          </a:ln>
        </p:spPr>
      </p:pic>
      <p:sp>
        <p:nvSpPr>
          <p:cNvPr id="32" name="Oval 31"/>
          <p:cNvSpPr/>
          <p:nvPr/>
        </p:nvSpPr>
        <p:spPr>
          <a:xfrm>
            <a:off x="1943865" y="190546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995254"/>
            <a:ext cx="214402" cy="190103"/>
          </a:xfrm>
          <a:prstGeom prst="rect">
            <a:avLst/>
          </a:prstGeom>
          <a:solidFill>
            <a:srgbClr val="FF0000"/>
          </a:solidFill>
          <a:ln>
            <a:solidFill>
              <a:srgbClr val="FF0000"/>
            </a:solidFill>
          </a:ln>
        </p:spPr>
      </p:pic>
      <p:sp>
        <p:nvSpPr>
          <p:cNvPr id="34" name="Oval 33"/>
          <p:cNvSpPr/>
          <p:nvPr/>
        </p:nvSpPr>
        <p:spPr>
          <a:xfrm>
            <a:off x="2361967" y="190593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995719"/>
            <a:ext cx="214402" cy="190103"/>
          </a:xfrm>
          <a:prstGeom prst="rect">
            <a:avLst/>
          </a:prstGeom>
          <a:solidFill>
            <a:srgbClr val="FF0000"/>
          </a:solidFill>
          <a:ln>
            <a:solidFill>
              <a:srgbClr val="FF0000"/>
            </a:solidFill>
          </a:ln>
        </p:spPr>
      </p:pic>
      <p:sp>
        <p:nvSpPr>
          <p:cNvPr id="36" name="Oval 35"/>
          <p:cNvSpPr/>
          <p:nvPr/>
        </p:nvSpPr>
        <p:spPr>
          <a:xfrm>
            <a:off x="278645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992790"/>
            <a:ext cx="214402" cy="190103"/>
          </a:xfrm>
          <a:prstGeom prst="rect">
            <a:avLst/>
          </a:prstGeom>
          <a:solidFill>
            <a:srgbClr val="FF0000"/>
          </a:solidFill>
          <a:ln>
            <a:solidFill>
              <a:srgbClr val="FF0000"/>
            </a:solidFill>
          </a:ln>
        </p:spPr>
      </p:pic>
      <p:sp>
        <p:nvSpPr>
          <p:cNvPr id="38" name="Oval 37"/>
          <p:cNvSpPr/>
          <p:nvPr/>
        </p:nvSpPr>
        <p:spPr>
          <a:xfrm>
            <a:off x="3210947"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992790"/>
            <a:ext cx="214402" cy="190103"/>
          </a:xfrm>
          <a:prstGeom prst="rect">
            <a:avLst/>
          </a:prstGeom>
          <a:solidFill>
            <a:srgbClr val="0F4B90"/>
          </a:solidFill>
          <a:ln>
            <a:solidFill>
              <a:srgbClr val="0F4B90"/>
            </a:solidFill>
          </a:ln>
        </p:spPr>
      </p:pic>
      <p:sp>
        <p:nvSpPr>
          <p:cNvPr id="40" name="Oval 39"/>
          <p:cNvSpPr/>
          <p:nvPr/>
        </p:nvSpPr>
        <p:spPr>
          <a:xfrm>
            <a:off x="3629049"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992790"/>
            <a:ext cx="214402" cy="190103"/>
          </a:xfrm>
          <a:prstGeom prst="rect">
            <a:avLst/>
          </a:prstGeom>
          <a:solidFill>
            <a:srgbClr val="0F4B90"/>
          </a:solidFill>
          <a:ln>
            <a:solidFill>
              <a:srgbClr val="0F4B90"/>
            </a:solidFill>
          </a:ln>
        </p:spPr>
      </p:pic>
      <p:sp>
        <p:nvSpPr>
          <p:cNvPr id="42" name="Oval 41"/>
          <p:cNvSpPr/>
          <p:nvPr/>
        </p:nvSpPr>
        <p:spPr>
          <a:xfrm>
            <a:off x="4059503" y="1910559"/>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2000348"/>
            <a:ext cx="214402" cy="190103"/>
          </a:xfrm>
          <a:prstGeom prst="rect">
            <a:avLst/>
          </a:prstGeom>
          <a:solidFill>
            <a:srgbClr val="0F4B90"/>
          </a:solidFill>
          <a:ln>
            <a:solidFill>
              <a:srgbClr val="0F4B90"/>
            </a:solidFill>
          </a:ln>
        </p:spPr>
      </p:pic>
      <p:sp>
        <p:nvSpPr>
          <p:cNvPr id="44" name="Oval 43"/>
          <p:cNvSpPr/>
          <p:nvPr/>
        </p:nvSpPr>
        <p:spPr>
          <a:xfrm>
            <a:off x="4490381" y="1910559"/>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2000348"/>
            <a:ext cx="214402" cy="190103"/>
          </a:xfrm>
          <a:prstGeom prst="rect">
            <a:avLst/>
          </a:prstGeom>
          <a:solidFill>
            <a:srgbClr val="0F4B90"/>
          </a:solidFill>
          <a:ln>
            <a:solidFill>
              <a:srgbClr val="0F4B90"/>
            </a:solidFill>
          </a:ln>
        </p:spPr>
      </p:pic>
      <p:sp>
        <p:nvSpPr>
          <p:cNvPr id="46" name="Oval 45"/>
          <p:cNvSpPr/>
          <p:nvPr/>
        </p:nvSpPr>
        <p:spPr>
          <a:xfrm>
            <a:off x="4902095"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992790"/>
            <a:ext cx="214402" cy="190103"/>
          </a:xfrm>
          <a:prstGeom prst="rect">
            <a:avLst/>
          </a:prstGeom>
          <a:solidFill>
            <a:srgbClr val="0F4B90"/>
          </a:solidFill>
          <a:ln>
            <a:solidFill>
              <a:srgbClr val="0F4B90"/>
            </a:solidFill>
          </a:ln>
        </p:spPr>
      </p:pic>
      <p:sp>
        <p:nvSpPr>
          <p:cNvPr id="48" name="Oval 47"/>
          <p:cNvSpPr/>
          <p:nvPr/>
        </p:nvSpPr>
        <p:spPr>
          <a:xfrm>
            <a:off x="5320197" y="1910559"/>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2000348"/>
            <a:ext cx="214402" cy="190103"/>
          </a:xfrm>
          <a:prstGeom prst="rect">
            <a:avLst/>
          </a:prstGeom>
          <a:solidFill>
            <a:srgbClr val="0F4B90"/>
          </a:solidFill>
          <a:ln>
            <a:solidFill>
              <a:srgbClr val="0F4B90"/>
            </a:solidFill>
          </a:ln>
        </p:spPr>
      </p:pic>
      <p:sp>
        <p:nvSpPr>
          <p:cNvPr id="50" name="Oval 49"/>
          <p:cNvSpPr/>
          <p:nvPr/>
        </p:nvSpPr>
        <p:spPr>
          <a:xfrm>
            <a:off x="5731911" y="19030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992790"/>
            <a:ext cx="214402" cy="190103"/>
          </a:xfrm>
          <a:prstGeom prst="rect">
            <a:avLst/>
          </a:prstGeom>
          <a:solidFill>
            <a:srgbClr val="0F4B90"/>
          </a:solidFill>
          <a:ln>
            <a:solidFill>
              <a:srgbClr val="0F4B90"/>
            </a:solidFill>
          </a:ln>
        </p:spPr>
      </p:pic>
      <p:sp>
        <p:nvSpPr>
          <p:cNvPr id="52" name="Oval 51"/>
          <p:cNvSpPr/>
          <p:nvPr/>
        </p:nvSpPr>
        <p:spPr>
          <a:xfrm>
            <a:off x="1953390" y="237219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461979"/>
            <a:ext cx="214402" cy="190103"/>
          </a:xfrm>
          <a:prstGeom prst="rect">
            <a:avLst/>
          </a:prstGeom>
          <a:solidFill>
            <a:srgbClr val="0F4B90"/>
          </a:solidFill>
          <a:ln>
            <a:solidFill>
              <a:srgbClr val="0F4B90"/>
            </a:solidFill>
          </a:ln>
        </p:spPr>
      </p:pic>
      <p:sp>
        <p:nvSpPr>
          <p:cNvPr id="54" name="Oval 53"/>
          <p:cNvSpPr/>
          <p:nvPr/>
        </p:nvSpPr>
        <p:spPr>
          <a:xfrm>
            <a:off x="2371492" y="2372655"/>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462444"/>
            <a:ext cx="214402" cy="190103"/>
          </a:xfrm>
          <a:prstGeom prst="rect">
            <a:avLst/>
          </a:prstGeom>
          <a:solidFill>
            <a:srgbClr val="0F4B90"/>
          </a:solidFill>
          <a:ln>
            <a:solidFill>
              <a:srgbClr val="0F4B90"/>
            </a:solidFill>
          </a:ln>
        </p:spPr>
      </p:pic>
      <p:sp>
        <p:nvSpPr>
          <p:cNvPr id="56" name="Oval 55"/>
          <p:cNvSpPr/>
          <p:nvPr/>
        </p:nvSpPr>
        <p:spPr>
          <a:xfrm>
            <a:off x="2795982" y="236972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459515"/>
            <a:ext cx="214402" cy="190103"/>
          </a:xfrm>
          <a:prstGeom prst="rect">
            <a:avLst/>
          </a:prstGeom>
          <a:solidFill>
            <a:srgbClr val="0F4B90"/>
          </a:solidFill>
          <a:ln>
            <a:solidFill>
              <a:srgbClr val="0F4B90"/>
            </a:solidFill>
          </a:ln>
        </p:spPr>
      </p:pic>
      <p:sp>
        <p:nvSpPr>
          <p:cNvPr id="58" name="Oval 57"/>
          <p:cNvSpPr/>
          <p:nvPr/>
        </p:nvSpPr>
        <p:spPr>
          <a:xfrm>
            <a:off x="3220472" y="236972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459515"/>
            <a:ext cx="214402" cy="190103"/>
          </a:xfrm>
          <a:prstGeom prst="rect">
            <a:avLst/>
          </a:prstGeom>
          <a:solidFill>
            <a:srgbClr val="0F4B90"/>
          </a:solidFill>
          <a:ln>
            <a:solidFill>
              <a:srgbClr val="0F4B90"/>
            </a:solidFill>
          </a:ln>
        </p:spPr>
      </p:pic>
      <p:sp>
        <p:nvSpPr>
          <p:cNvPr id="60" name="Oval 59"/>
          <p:cNvSpPr/>
          <p:nvPr/>
        </p:nvSpPr>
        <p:spPr>
          <a:xfrm>
            <a:off x="3638574" y="237925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469040"/>
            <a:ext cx="214402" cy="190103"/>
          </a:xfrm>
          <a:prstGeom prst="rect">
            <a:avLst/>
          </a:prstGeom>
          <a:solidFill>
            <a:srgbClr val="0F4B90"/>
          </a:solidFill>
          <a:ln>
            <a:solidFill>
              <a:srgbClr val="0F4B90"/>
            </a:solidFill>
          </a:ln>
        </p:spPr>
      </p:pic>
      <p:sp>
        <p:nvSpPr>
          <p:cNvPr id="62" name="Oval 61"/>
          <p:cNvSpPr/>
          <p:nvPr/>
        </p:nvSpPr>
        <p:spPr>
          <a:xfrm>
            <a:off x="4069028" y="237728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467073"/>
            <a:ext cx="214402" cy="190103"/>
          </a:xfrm>
          <a:prstGeom prst="rect">
            <a:avLst/>
          </a:prstGeom>
          <a:solidFill>
            <a:srgbClr val="0F4B90"/>
          </a:solidFill>
          <a:ln>
            <a:solidFill>
              <a:srgbClr val="0F4B90"/>
            </a:solidFill>
          </a:ln>
        </p:spPr>
      </p:pic>
      <p:sp>
        <p:nvSpPr>
          <p:cNvPr id="64" name="Oval 63"/>
          <p:cNvSpPr/>
          <p:nvPr/>
        </p:nvSpPr>
        <p:spPr>
          <a:xfrm>
            <a:off x="4499906" y="237728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467073"/>
            <a:ext cx="214402" cy="190103"/>
          </a:xfrm>
          <a:prstGeom prst="rect">
            <a:avLst/>
          </a:prstGeom>
          <a:solidFill>
            <a:srgbClr val="0F4B90"/>
          </a:solidFill>
          <a:ln>
            <a:solidFill>
              <a:srgbClr val="0F4B90"/>
            </a:solidFill>
          </a:ln>
        </p:spPr>
      </p:pic>
      <p:sp>
        <p:nvSpPr>
          <p:cNvPr id="66" name="Oval 65"/>
          <p:cNvSpPr/>
          <p:nvPr/>
        </p:nvSpPr>
        <p:spPr>
          <a:xfrm>
            <a:off x="4911620" y="236972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459515"/>
            <a:ext cx="214402" cy="190103"/>
          </a:xfrm>
          <a:prstGeom prst="rect">
            <a:avLst/>
          </a:prstGeom>
          <a:solidFill>
            <a:srgbClr val="0F4B90"/>
          </a:solidFill>
          <a:ln>
            <a:solidFill>
              <a:srgbClr val="0F4B90"/>
            </a:solidFill>
          </a:ln>
        </p:spPr>
      </p:pic>
      <p:sp>
        <p:nvSpPr>
          <p:cNvPr id="68" name="Oval 67"/>
          <p:cNvSpPr/>
          <p:nvPr/>
        </p:nvSpPr>
        <p:spPr>
          <a:xfrm>
            <a:off x="5329722" y="237728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467073"/>
            <a:ext cx="214402" cy="190103"/>
          </a:xfrm>
          <a:prstGeom prst="rect">
            <a:avLst/>
          </a:prstGeom>
          <a:solidFill>
            <a:srgbClr val="0F4B90"/>
          </a:solidFill>
          <a:ln>
            <a:solidFill>
              <a:srgbClr val="0F4B90"/>
            </a:solidFill>
          </a:ln>
        </p:spPr>
      </p:pic>
      <p:sp>
        <p:nvSpPr>
          <p:cNvPr id="70" name="Oval 69"/>
          <p:cNvSpPr/>
          <p:nvPr/>
        </p:nvSpPr>
        <p:spPr>
          <a:xfrm>
            <a:off x="5741436" y="236972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459515"/>
            <a:ext cx="214402" cy="190103"/>
          </a:xfrm>
          <a:prstGeom prst="rect">
            <a:avLst/>
          </a:prstGeom>
          <a:solidFill>
            <a:srgbClr val="0F4B90"/>
          </a:solidFill>
          <a:ln>
            <a:solidFill>
              <a:srgbClr val="0F4B90"/>
            </a:solidFill>
          </a:ln>
        </p:spPr>
      </p:pic>
      <p:sp>
        <p:nvSpPr>
          <p:cNvPr id="72" name="Oval 71"/>
          <p:cNvSpPr/>
          <p:nvPr/>
        </p:nvSpPr>
        <p:spPr>
          <a:xfrm>
            <a:off x="1953390" y="281034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900129"/>
            <a:ext cx="214402" cy="190103"/>
          </a:xfrm>
          <a:prstGeom prst="rect">
            <a:avLst/>
          </a:prstGeom>
          <a:solidFill>
            <a:srgbClr val="0F4B90"/>
          </a:solidFill>
          <a:ln>
            <a:solidFill>
              <a:srgbClr val="0F4B90"/>
            </a:solidFill>
          </a:ln>
        </p:spPr>
      </p:pic>
      <p:sp>
        <p:nvSpPr>
          <p:cNvPr id="74" name="Oval 73"/>
          <p:cNvSpPr/>
          <p:nvPr/>
        </p:nvSpPr>
        <p:spPr>
          <a:xfrm>
            <a:off x="2371492" y="2810805"/>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900594"/>
            <a:ext cx="214402" cy="190103"/>
          </a:xfrm>
          <a:prstGeom prst="rect">
            <a:avLst/>
          </a:prstGeom>
          <a:solidFill>
            <a:srgbClr val="0F4B90"/>
          </a:solidFill>
          <a:ln>
            <a:solidFill>
              <a:srgbClr val="0F4B90"/>
            </a:solidFill>
          </a:ln>
        </p:spPr>
      </p:pic>
      <p:sp>
        <p:nvSpPr>
          <p:cNvPr id="76" name="Oval 75"/>
          <p:cNvSpPr/>
          <p:nvPr/>
        </p:nvSpPr>
        <p:spPr>
          <a:xfrm>
            <a:off x="2795982"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897665"/>
            <a:ext cx="214402" cy="190103"/>
          </a:xfrm>
          <a:prstGeom prst="rect">
            <a:avLst/>
          </a:prstGeom>
          <a:solidFill>
            <a:srgbClr val="0F4B90"/>
          </a:solidFill>
          <a:ln>
            <a:solidFill>
              <a:srgbClr val="0F4B90"/>
            </a:solidFill>
          </a:ln>
        </p:spPr>
      </p:pic>
      <p:sp>
        <p:nvSpPr>
          <p:cNvPr id="78" name="Oval 77"/>
          <p:cNvSpPr/>
          <p:nvPr/>
        </p:nvSpPr>
        <p:spPr>
          <a:xfrm>
            <a:off x="3220472"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897665"/>
            <a:ext cx="214402" cy="190103"/>
          </a:xfrm>
          <a:prstGeom prst="rect">
            <a:avLst/>
          </a:prstGeom>
          <a:solidFill>
            <a:srgbClr val="0F4B90"/>
          </a:solidFill>
          <a:ln>
            <a:solidFill>
              <a:srgbClr val="0F4B90"/>
            </a:solidFill>
          </a:ln>
        </p:spPr>
      </p:pic>
      <p:sp>
        <p:nvSpPr>
          <p:cNvPr id="80" name="Oval 79"/>
          <p:cNvSpPr/>
          <p:nvPr/>
        </p:nvSpPr>
        <p:spPr>
          <a:xfrm>
            <a:off x="3638574" y="28174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907190"/>
            <a:ext cx="214402" cy="190103"/>
          </a:xfrm>
          <a:prstGeom prst="rect">
            <a:avLst/>
          </a:prstGeom>
          <a:solidFill>
            <a:srgbClr val="0F4B90"/>
          </a:solidFill>
          <a:ln>
            <a:solidFill>
              <a:srgbClr val="0F4B90"/>
            </a:solidFill>
          </a:ln>
        </p:spPr>
      </p:pic>
      <p:sp>
        <p:nvSpPr>
          <p:cNvPr id="82" name="Oval 81"/>
          <p:cNvSpPr/>
          <p:nvPr/>
        </p:nvSpPr>
        <p:spPr>
          <a:xfrm>
            <a:off x="4069028" y="281543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905223"/>
            <a:ext cx="214402" cy="190103"/>
          </a:xfrm>
          <a:prstGeom prst="rect">
            <a:avLst/>
          </a:prstGeom>
          <a:solidFill>
            <a:srgbClr val="0F4B90"/>
          </a:solidFill>
          <a:ln>
            <a:solidFill>
              <a:srgbClr val="0F4B90"/>
            </a:solidFill>
          </a:ln>
        </p:spPr>
      </p:pic>
      <p:sp>
        <p:nvSpPr>
          <p:cNvPr id="84" name="Oval 83"/>
          <p:cNvSpPr/>
          <p:nvPr/>
        </p:nvSpPr>
        <p:spPr>
          <a:xfrm>
            <a:off x="4499906" y="281543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905223"/>
            <a:ext cx="214402" cy="190103"/>
          </a:xfrm>
          <a:prstGeom prst="rect">
            <a:avLst/>
          </a:prstGeom>
          <a:solidFill>
            <a:srgbClr val="0F4B90"/>
          </a:solidFill>
          <a:ln>
            <a:solidFill>
              <a:srgbClr val="0F4B90"/>
            </a:solidFill>
          </a:ln>
        </p:spPr>
      </p:pic>
      <p:sp>
        <p:nvSpPr>
          <p:cNvPr id="86" name="Oval 85"/>
          <p:cNvSpPr/>
          <p:nvPr/>
        </p:nvSpPr>
        <p:spPr>
          <a:xfrm>
            <a:off x="4911620"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897665"/>
            <a:ext cx="214402" cy="190103"/>
          </a:xfrm>
          <a:prstGeom prst="rect">
            <a:avLst/>
          </a:prstGeom>
          <a:solidFill>
            <a:srgbClr val="0F4B90"/>
          </a:solidFill>
          <a:ln>
            <a:solidFill>
              <a:srgbClr val="0F4B90"/>
            </a:solidFill>
          </a:ln>
        </p:spPr>
      </p:pic>
      <p:sp>
        <p:nvSpPr>
          <p:cNvPr id="88" name="Oval 87"/>
          <p:cNvSpPr/>
          <p:nvPr/>
        </p:nvSpPr>
        <p:spPr>
          <a:xfrm>
            <a:off x="5329722" y="281543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905223"/>
            <a:ext cx="214402" cy="190103"/>
          </a:xfrm>
          <a:prstGeom prst="rect">
            <a:avLst/>
          </a:prstGeom>
          <a:solidFill>
            <a:srgbClr val="0F4B90"/>
          </a:solidFill>
          <a:ln>
            <a:solidFill>
              <a:srgbClr val="0F4B90"/>
            </a:solidFill>
          </a:ln>
        </p:spPr>
      </p:pic>
      <p:sp>
        <p:nvSpPr>
          <p:cNvPr id="90" name="Oval 89"/>
          <p:cNvSpPr/>
          <p:nvPr/>
        </p:nvSpPr>
        <p:spPr>
          <a:xfrm>
            <a:off x="5741436"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897665"/>
            <a:ext cx="214402" cy="190103"/>
          </a:xfrm>
          <a:prstGeom prst="rect">
            <a:avLst/>
          </a:prstGeom>
          <a:solidFill>
            <a:srgbClr val="0F4B90"/>
          </a:solidFill>
          <a:ln>
            <a:solidFill>
              <a:srgbClr val="0F4B90"/>
            </a:solidFill>
          </a:ln>
        </p:spPr>
      </p:pic>
      <p:sp>
        <p:nvSpPr>
          <p:cNvPr id="92" name="Oval 91"/>
          <p:cNvSpPr/>
          <p:nvPr/>
        </p:nvSpPr>
        <p:spPr>
          <a:xfrm>
            <a:off x="1953390" y="335097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440759"/>
            <a:ext cx="214402" cy="190103"/>
          </a:xfrm>
          <a:prstGeom prst="rect">
            <a:avLst/>
          </a:prstGeom>
          <a:solidFill>
            <a:srgbClr val="0F4B90"/>
          </a:solidFill>
          <a:ln>
            <a:solidFill>
              <a:srgbClr val="0F4B90"/>
            </a:solidFill>
          </a:ln>
        </p:spPr>
      </p:pic>
      <p:sp>
        <p:nvSpPr>
          <p:cNvPr id="94" name="Oval 93"/>
          <p:cNvSpPr/>
          <p:nvPr/>
        </p:nvSpPr>
        <p:spPr>
          <a:xfrm>
            <a:off x="2371492" y="3351435"/>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441224"/>
            <a:ext cx="214402" cy="190103"/>
          </a:xfrm>
          <a:prstGeom prst="rect">
            <a:avLst/>
          </a:prstGeom>
          <a:solidFill>
            <a:srgbClr val="0F4B90"/>
          </a:solidFill>
          <a:ln>
            <a:solidFill>
              <a:srgbClr val="0F4B90"/>
            </a:solidFill>
          </a:ln>
        </p:spPr>
      </p:pic>
      <p:sp>
        <p:nvSpPr>
          <p:cNvPr id="96" name="Oval 95"/>
          <p:cNvSpPr/>
          <p:nvPr/>
        </p:nvSpPr>
        <p:spPr>
          <a:xfrm>
            <a:off x="2795982"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438295"/>
            <a:ext cx="214402" cy="190103"/>
          </a:xfrm>
          <a:prstGeom prst="rect">
            <a:avLst/>
          </a:prstGeom>
          <a:solidFill>
            <a:srgbClr val="0F4B90"/>
          </a:solidFill>
          <a:ln>
            <a:solidFill>
              <a:srgbClr val="0F4B90"/>
            </a:solidFill>
          </a:ln>
        </p:spPr>
      </p:pic>
      <p:sp>
        <p:nvSpPr>
          <p:cNvPr id="98" name="Oval 97"/>
          <p:cNvSpPr/>
          <p:nvPr/>
        </p:nvSpPr>
        <p:spPr>
          <a:xfrm>
            <a:off x="3220472"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438295"/>
            <a:ext cx="214402" cy="190103"/>
          </a:xfrm>
          <a:prstGeom prst="rect">
            <a:avLst/>
          </a:prstGeom>
          <a:solidFill>
            <a:srgbClr val="0F4B90"/>
          </a:solidFill>
          <a:ln>
            <a:solidFill>
              <a:srgbClr val="0F4B90"/>
            </a:solidFill>
          </a:ln>
        </p:spPr>
      </p:pic>
      <p:sp>
        <p:nvSpPr>
          <p:cNvPr id="100" name="Oval 99"/>
          <p:cNvSpPr/>
          <p:nvPr/>
        </p:nvSpPr>
        <p:spPr>
          <a:xfrm>
            <a:off x="3638574" y="335803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447820"/>
            <a:ext cx="214402" cy="190103"/>
          </a:xfrm>
          <a:prstGeom prst="rect">
            <a:avLst/>
          </a:prstGeom>
          <a:solidFill>
            <a:srgbClr val="0F4B90"/>
          </a:solidFill>
          <a:ln>
            <a:solidFill>
              <a:srgbClr val="0F4B90"/>
            </a:solidFill>
          </a:ln>
        </p:spPr>
      </p:pic>
      <p:sp>
        <p:nvSpPr>
          <p:cNvPr id="102" name="Oval 101"/>
          <p:cNvSpPr/>
          <p:nvPr/>
        </p:nvSpPr>
        <p:spPr>
          <a:xfrm>
            <a:off x="4069028" y="335606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445853"/>
            <a:ext cx="214402" cy="190103"/>
          </a:xfrm>
          <a:prstGeom prst="rect">
            <a:avLst/>
          </a:prstGeom>
          <a:solidFill>
            <a:srgbClr val="0F4B90"/>
          </a:solidFill>
          <a:ln>
            <a:solidFill>
              <a:srgbClr val="0F4B90"/>
            </a:solidFill>
          </a:ln>
        </p:spPr>
      </p:pic>
      <p:sp>
        <p:nvSpPr>
          <p:cNvPr id="104" name="Oval 103"/>
          <p:cNvSpPr/>
          <p:nvPr/>
        </p:nvSpPr>
        <p:spPr>
          <a:xfrm>
            <a:off x="4499906"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445853"/>
            <a:ext cx="214402" cy="190103"/>
          </a:xfrm>
          <a:prstGeom prst="rect">
            <a:avLst/>
          </a:prstGeom>
          <a:solidFill>
            <a:srgbClr val="0F4B90"/>
          </a:solidFill>
        </p:spPr>
      </p:pic>
      <p:sp>
        <p:nvSpPr>
          <p:cNvPr id="106" name="Oval 105"/>
          <p:cNvSpPr/>
          <p:nvPr/>
        </p:nvSpPr>
        <p:spPr>
          <a:xfrm>
            <a:off x="4911620"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438295"/>
            <a:ext cx="214402" cy="190103"/>
          </a:xfrm>
          <a:prstGeom prst="rect">
            <a:avLst/>
          </a:prstGeom>
          <a:solidFill>
            <a:srgbClr val="0F4B90"/>
          </a:solidFill>
        </p:spPr>
      </p:pic>
      <p:sp>
        <p:nvSpPr>
          <p:cNvPr id="108" name="Oval 107"/>
          <p:cNvSpPr/>
          <p:nvPr/>
        </p:nvSpPr>
        <p:spPr>
          <a:xfrm>
            <a:off x="5329722" y="335606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445853"/>
            <a:ext cx="214402" cy="190103"/>
          </a:xfrm>
          <a:prstGeom prst="rect">
            <a:avLst/>
          </a:prstGeom>
          <a:solidFill>
            <a:srgbClr val="0F4B90"/>
          </a:solidFill>
        </p:spPr>
      </p:pic>
      <p:sp>
        <p:nvSpPr>
          <p:cNvPr id="110" name="Oval 109"/>
          <p:cNvSpPr/>
          <p:nvPr/>
        </p:nvSpPr>
        <p:spPr>
          <a:xfrm>
            <a:off x="5741436" y="334850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438295"/>
            <a:ext cx="214402" cy="190103"/>
          </a:xfrm>
          <a:prstGeom prst="rect">
            <a:avLst/>
          </a:prstGeom>
          <a:solidFill>
            <a:srgbClr val="0F4B90"/>
          </a:solidFill>
        </p:spPr>
      </p:pic>
      <p:sp>
        <p:nvSpPr>
          <p:cNvPr id="112" name="Oval 111"/>
          <p:cNvSpPr/>
          <p:nvPr/>
        </p:nvSpPr>
        <p:spPr>
          <a:xfrm>
            <a:off x="1953390" y="3789120"/>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878909"/>
            <a:ext cx="214402" cy="190103"/>
          </a:xfrm>
          <a:prstGeom prst="rect">
            <a:avLst/>
          </a:prstGeom>
          <a:solidFill>
            <a:srgbClr val="0F4B90"/>
          </a:solidFill>
        </p:spPr>
      </p:pic>
      <p:sp>
        <p:nvSpPr>
          <p:cNvPr id="114" name="Oval 113"/>
          <p:cNvSpPr/>
          <p:nvPr/>
        </p:nvSpPr>
        <p:spPr>
          <a:xfrm>
            <a:off x="2371492" y="378958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879374"/>
            <a:ext cx="214402" cy="190103"/>
          </a:xfrm>
          <a:prstGeom prst="rect">
            <a:avLst/>
          </a:prstGeom>
          <a:solidFill>
            <a:srgbClr val="0F4B90"/>
          </a:solidFill>
        </p:spPr>
      </p:pic>
      <p:sp>
        <p:nvSpPr>
          <p:cNvPr id="116" name="Oval 115"/>
          <p:cNvSpPr/>
          <p:nvPr/>
        </p:nvSpPr>
        <p:spPr>
          <a:xfrm>
            <a:off x="279598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876445"/>
            <a:ext cx="214402" cy="190103"/>
          </a:xfrm>
          <a:prstGeom prst="rect">
            <a:avLst/>
          </a:prstGeom>
          <a:solidFill>
            <a:srgbClr val="0F4B90"/>
          </a:solidFill>
        </p:spPr>
      </p:pic>
      <p:sp>
        <p:nvSpPr>
          <p:cNvPr id="118" name="Oval 117"/>
          <p:cNvSpPr/>
          <p:nvPr/>
        </p:nvSpPr>
        <p:spPr>
          <a:xfrm>
            <a:off x="322047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876445"/>
            <a:ext cx="214402" cy="190103"/>
          </a:xfrm>
          <a:prstGeom prst="rect">
            <a:avLst/>
          </a:prstGeom>
          <a:solidFill>
            <a:srgbClr val="0F4B90"/>
          </a:solidFill>
        </p:spPr>
      </p:pic>
      <p:sp>
        <p:nvSpPr>
          <p:cNvPr id="120" name="Oval 119"/>
          <p:cNvSpPr/>
          <p:nvPr/>
        </p:nvSpPr>
        <p:spPr>
          <a:xfrm>
            <a:off x="3638574" y="379618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885970"/>
            <a:ext cx="214402" cy="190103"/>
          </a:xfrm>
          <a:prstGeom prst="rect">
            <a:avLst/>
          </a:prstGeom>
          <a:solidFill>
            <a:srgbClr val="0F4B90"/>
          </a:solidFill>
        </p:spPr>
      </p:pic>
      <p:sp>
        <p:nvSpPr>
          <p:cNvPr id="122" name="Oval 121"/>
          <p:cNvSpPr/>
          <p:nvPr/>
        </p:nvSpPr>
        <p:spPr>
          <a:xfrm>
            <a:off x="4069028"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884003"/>
            <a:ext cx="214402" cy="190103"/>
          </a:xfrm>
          <a:prstGeom prst="rect">
            <a:avLst/>
          </a:prstGeom>
          <a:solidFill>
            <a:srgbClr val="0F4B90"/>
          </a:solidFill>
        </p:spPr>
      </p:pic>
      <p:sp>
        <p:nvSpPr>
          <p:cNvPr id="124" name="Oval 123"/>
          <p:cNvSpPr/>
          <p:nvPr/>
        </p:nvSpPr>
        <p:spPr>
          <a:xfrm>
            <a:off x="4499906"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884003"/>
            <a:ext cx="214402" cy="190103"/>
          </a:xfrm>
          <a:prstGeom prst="rect">
            <a:avLst/>
          </a:prstGeom>
          <a:solidFill>
            <a:srgbClr val="0F4B90"/>
          </a:solidFill>
        </p:spPr>
      </p:pic>
      <p:sp>
        <p:nvSpPr>
          <p:cNvPr id="126" name="Oval 125"/>
          <p:cNvSpPr/>
          <p:nvPr/>
        </p:nvSpPr>
        <p:spPr>
          <a:xfrm>
            <a:off x="4911620"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876445"/>
            <a:ext cx="214402" cy="190103"/>
          </a:xfrm>
          <a:prstGeom prst="rect">
            <a:avLst/>
          </a:prstGeom>
          <a:solidFill>
            <a:srgbClr val="0F4B90"/>
          </a:solidFill>
        </p:spPr>
      </p:pic>
      <p:sp>
        <p:nvSpPr>
          <p:cNvPr id="128" name="Oval 127"/>
          <p:cNvSpPr/>
          <p:nvPr/>
        </p:nvSpPr>
        <p:spPr>
          <a:xfrm>
            <a:off x="5329722"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884003"/>
            <a:ext cx="214402" cy="190103"/>
          </a:xfrm>
          <a:prstGeom prst="rect">
            <a:avLst/>
          </a:prstGeom>
          <a:solidFill>
            <a:srgbClr val="0F4B90"/>
          </a:solidFill>
        </p:spPr>
      </p:pic>
      <p:sp>
        <p:nvSpPr>
          <p:cNvPr id="130" name="Oval 129"/>
          <p:cNvSpPr/>
          <p:nvPr/>
        </p:nvSpPr>
        <p:spPr>
          <a:xfrm>
            <a:off x="5741436"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876445"/>
            <a:ext cx="214402" cy="190103"/>
          </a:xfrm>
          <a:prstGeom prst="rect">
            <a:avLst/>
          </a:prstGeom>
          <a:solidFill>
            <a:srgbClr val="0F4B90"/>
          </a:solidFill>
        </p:spPr>
      </p:pic>
      <p:sp>
        <p:nvSpPr>
          <p:cNvPr id="132" name="Oval 131"/>
          <p:cNvSpPr/>
          <p:nvPr/>
        </p:nvSpPr>
        <p:spPr>
          <a:xfrm>
            <a:off x="1953390" y="428883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378621"/>
            <a:ext cx="214402" cy="190103"/>
          </a:xfrm>
          <a:prstGeom prst="rect">
            <a:avLst/>
          </a:prstGeom>
          <a:solidFill>
            <a:srgbClr val="0F4B90"/>
          </a:solidFill>
        </p:spPr>
      </p:pic>
      <p:sp>
        <p:nvSpPr>
          <p:cNvPr id="134" name="Oval 133"/>
          <p:cNvSpPr/>
          <p:nvPr/>
        </p:nvSpPr>
        <p:spPr>
          <a:xfrm>
            <a:off x="2371492" y="428929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379086"/>
            <a:ext cx="214402" cy="190103"/>
          </a:xfrm>
          <a:prstGeom prst="rect">
            <a:avLst/>
          </a:prstGeom>
          <a:solidFill>
            <a:srgbClr val="0F4B90"/>
          </a:solidFill>
        </p:spPr>
      </p:pic>
      <p:sp>
        <p:nvSpPr>
          <p:cNvPr id="136" name="Oval 135"/>
          <p:cNvSpPr/>
          <p:nvPr/>
        </p:nvSpPr>
        <p:spPr>
          <a:xfrm>
            <a:off x="279598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376157"/>
            <a:ext cx="214402" cy="190103"/>
          </a:xfrm>
          <a:prstGeom prst="rect">
            <a:avLst/>
          </a:prstGeom>
          <a:solidFill>
            <a:srgbClr val="0F4B90"/>
          </a:solidFill>
        </p:spPr>
      </p:pic>
      <p:sp>
        <p:nvSpPr>
          <p:cNvPr id="138" name="Oval 137"/>
          <p:cNvSpPr/>
          <p:nvPr/>
        </p:nvSpPr>
        <p:spPr>
          <a:xfrm>
            <a:off x="322047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376157"/>
            <a:ext cx="214402" cy="190103"/>
          </a:xfrm>
          <a:prstGeom prst="rect">
            <a:avLst/>
          </a:prstGeom>
          <a:solidFill>
            <a:srgbClr val="0F4B90"/>
          </a:solidFill>
        </p:spPr>
      </p:pic>
      <p:sp>
        <p:nvSpPr>
          <p:cNvPr id="140" name="Oval 139"/>
          <p:cNvSpPr/>
          <p:nvPr/>
        </p:nvSpPr>
        <p:spPr>
          <a:xfrm>
            <a:off x="3638574" y="429589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385682"/>
            <a:ext cx="214402" cy="190103"/>
          </a:xfrm>
          <a:prstGeom prst="rect">
            <a:avLst/>
          </a:prstGeom>
          <a:solidFill>
            <a:srgbClr val="0F4B90"/>
          </a:solidFill>
        </p:spPr>
      </p:pic>
      <p:sp>
        <p:nvSpPr>
          <p:cNvPr id="142" name="Oval 141"/>
          <p:cNvSpPr/>
          <p:nvPr/>
        </p:nvSpPr>
        <p:spPr>
          <a:xfrm>
            <a:off x="4069028"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383715"/>
            <a:ext cx="214402" cy="190103"/>
          </a:xfrm>
          <a:prstGeom prst="rect">
            <a:avLst/>
          </a:prstGeom>
          <a:solidFill>
            <a:srgbClr val="0F4B90"/>
          </a:solidFill>
        </p:spPr>
      </p:pic>
      <p:sp>
        <p:nvSpPr>
          <p:cNvPr id="144" name="Oval 143"/>
          <p:cNvSpPr/>
          <p:nvPr/>
        </p:nvSpPr>
        <p:spPr>
          <a:xfrm>
            <a:off x="4499906"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383715"/>
            <a:ext cx="214402" cy="190103"/>
          </a:xfrm>
          <a:prstGeom prst="rect">
            <a:avLst/>
          </a:prstGeom>
          <a:solidFill>
            <a:srgbClr val="0F4B90"/>
          </a:solidFill>
        </p:spPr>
      </p:pic>
      <p:sp>
        <p:nvSpPr>
          <p:cNvPr id="146" name="Oval 145"/>
          <p:cNvSpPr/>
          <p:nvPr/>
        </p:nvSpPr>
        <p:spPr>
          <a:xfrm>
            <a:off x="4911620"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376157"/>
            <a:ext cx="214402" cy="190103"/>
          </a:xfrm>
          <a:prstGeom prst="rect">
            <a:avLst/>
          </a:prstGeom>
          <a:solidFill>
            <a:srgbClr val="0F4B90"/>
          </a:solidFill>
        </p:spPr>
      </p:pic>
      <p:sp>
        <p:nvSpPr>
          <p:cNvPr id="148" name="Oval 147"/>
          <p:cNvSpPr/>
          <p:nvPr/>
        </p:nvSpPr>
        <p:spPr>
          <a:xfrm>
            <a:off x="5329722"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383715"/>
            <a:ext cx="214402" cy="190103"/>
          </a:xfrm>
          <a:prstGeom prst="rect">
            <a:avLst/>
          </a:prstGeom>
          <a:solidFill>
            <a:srgbClr val="0F4B90"/>
          </a:solidFill>
        </p:spPr>
      </p:pic>
      <p:sp>
        <p:nvSpPr>
          <p:cNvPr id="150" name="Oval 149"/>
          <p:cNvSpPr/>
          <p:nvPr/>
        </p:nvSpPr>
        <p:spPr>
          <a:xfrm>
            <a:off x="5741436"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376157"/>
            <a:ext cx="214402" cy="190103"/>
          </a:xfrm>
          <a:prstGeom prst="rect">
            <a:avLst/>
          </a:prstGeom>
          <a:solidFill>
            <a:srgbClr val="0F4B90"/>
          </a:solidFill>
        </p:spPr>
      </p:pic>
      <p:sp>
        <p:nvSpPr>
          <p:cNvPr id="152" name="Oval 151"/>
          <p:cNvSpPr/>
          <p:nvPr/>
        </p:nvSpPr>
        <p:spPr>
          <a:xfrm>
            <a:off x="1953390" y="472698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1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816771"/>
            <a:ext cx="214402" cy="190103"/>
          </a:xfrm>
          <a:prstGeom prst="rect">
            <a:avLst/>
          </a:prstGeom>
          <a:solidFill>
            <a:srgbClr val="0F4B90"/>
          </a:solidFill>
        </p:spPr>
      </p:pic>
      <p:sp>
        <p:nvSpPr>
          <p:cNvPr id="154" name="Oval 153"/>
          <p:cNvSpPr/>
          <p:nvPr/>
        </p:nvSpPr>
        <p:spPr>
          <a:xfrm>
            <a:off x="2371492" y="472744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817236"/>
            <a:ext cx="214402" cy="190103"/>
          </a:xfrm>
          <a:prstGeom prst="rect">
            <a:avLst/>
          </a:prstGeom>
          <a:solidFill>
            <a:srgbClr val="0F4B90"/>
          </a:solidFill>
        </p:spPr>
      </p:pic>
      <p:sp>
        <p:nvSpPr>
          <p:cNvPr id="156" name="Oval 155"/>
          <p:cNvSpPr/>
          <p:nvPr/>
        </p:nvSpPr>
        <p:spPr>
          <a:xfrm>
            <a:off x="279598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1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814307"/>
            <a:ext cx="214402" cy="190103"/>
          </a:xfrm>
          <a:prstGeom prst="rect">
            <a:avLst/>
          </a:prstGeom>
          <a:solidFill>
            <a:srgbClr val="0F4B90"/>
          </a:solidFill>
        </p:spPr>
      </p:pic>
      <p:sp>
        <p:nvSpPr>
          <p:cNvPr id="158" name="Oval 157"/>
          <p:cNvSpPr/>
          <p:nvPr/>
        </p:nvSpPr>
        <p:spPr>
          <a:xfrm>
            <a:off x="322047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814307"/>
            <a:ext cx="214402" cy="190103"/>
          </a:xfrm>
          <a:prstGeom prst="rect">
            <a:avLst/>
          </a:prstGeom>
          <a:solidFill>
            <a:srgbClr val="0F4B90"/>
          </a:solidFill>
        </p:spPr>
      </p:pic>
      <p:sp>
        <p:nvSpPr>
          <p:cNvPr id="160" name="Oval 159"/>
          <p:cNvSpPr/>
          <p:nvPr/>
        </p:nvSpPr>
        <p:spPr>
          <a:xfrm>
            <a:off x="3638574" y="473404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823832"/>
            <a:ext cx="214402" cy="190103"/>
          </a:xfrm>
          <a:prstGeom prst="rect">
            <a:avLst/>
          </a:prstGeom>
          <a:solidFill>
            <a:srgbClr val="0F4B90"/>
          </a:solidFill>
        </p:spPr>
      </p:pic>
      <p:sp>
        <p:nvSpPr>
          <p:cNvPr id="162" name="Oval 161"/>
          <p:cNvSpPr/>
          <p:nvPr/>
        </p:nvSpPr>
        <p:spPr>
          <a:xfrm>
            <a:off x="4069028"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821865"/>
            <a:ext cx="214402" cy="190103"/>
          </a:xfrm>
          <a:prstGeom prst="rect">
            <a:avLst/>
          </a:prstGeom>
          <a:solidFill>
            <a:srgbClr val="0F4B90"/>
          </a:solidFill>
        </p:spPr>
      </p:pic>
      <p:sp>
        <p:nvSpPr>
          <p:cNvPr id="164" name="Oval 163"/>
          <p:cNvSpPr/>
          <p:nvPr/>
        </p:nvSpPr>
        <p:spPr>
          <a:xfrm>
            <a:off x="4499906"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821865"/>
            <a:ext cx="214402" cy="190103"/>
          </a:xfrm>
          <a:prstGeom prst="rect">
            <a:avLst/>
          </a:prstGeom>
          <a:solidFill>
            <a:srgbClr val="0F4B90"/>
          </a:solidFill>
        </p:spPr>
      </p:pic>
      <p:sp>
        <p:nvSpPr>
          <p:cNvPr id="166" name="Oval 165"/>
          <p:cNvSpPr/>
          <p:nvPr/>
        </p:nvSpPr>
        <p:spPr>
          <a:xfrm>
            <a:off x="4911620"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814307"/>
            <a:ext cx="214402" cy="190103"/>
          </a:xfrm>
          <a:prstGeom prst="rect">
            <a:avLst/>
          </a:prstGeom>
          <a:solidFill>
            <a:srgbClr val="0F4B90"/>
          </a:solidFill>
        </p:spPr>
      </p:pic>
      <p:sp>
        <p:nvSpPr>
          <p:cNvPr id="168" name="Oval 167"/>
          <p:cNvSpPr/>
          <p:nvPr/>
        </p:nvSpPr>
        <p:spPr>
          <a:xfrm>
            <a:off x="5329722"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821865"/>
            <a:ext cx="214402" cy="190103"/>
          </a:xfrm>
          <a:prstGeom prst="rect">
            <a:avLst/>
          </a:prstGeom>
          <a:solidFill>
            <a:srgbClr val="0F4B90"/>
          </a:solidFill>
        </p:spPr>
      </p:pic>
      <p:sp>
        <p:nvSpPr>
          <p:cNvPr id="170" name="Oval 169"/>
          <p:cNvSpPr/>
          <p:nvPr/>
        </p:nvSpPr>
        <p:spPr>
          <a:xfrm>
            <a:off x="5741436"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814307"/>
            <a:ext cx="214402" cy="190103"/>
          </a:xfrm>
          <a:prstGeom prst="rect">
            <a:avLst/>
          </a:prstGeom>
          <a:solidFill>
            <a:srgbClr val="0F4B90"/>
          </a:solidFill>
        </p:spPr>
      </p:pic>
      <p:sp>
        <p:nvSpPr>
          <p:cNvPr id="172" name="Oval 171"/>
          <p:cNvSpPr/>
          <p:nvPr/>
        </p:nvSpPr>
        <p:spPr>
          <a:xfrm>
            <a:off x="1943865" y="519152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1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281311"/>
            <a:ext cx="214402" cy="190103"/>
          </a:xfrm>
          <a:prstGeom prst="rect">
            <a:avLst/>
          </a:prstGeom>
          <a:solidFill>
            <a:srgbClr val="0F4B90"/>
          </a:solidFill>
        </p:spPr>
      </p:pic>
      <p:sp>
        <p:nvSpPr>
          <p:cNvPr id="174" name="Oval 173"/>
          <p:cNvSpPr/>
          <p:nvPr/>
        </p:nvSpPr>
        <p:spPr>
          <a:xfrm>
            <a:off x="2361967" y="519198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281776"/>
            <a:ext cx="214402" cy="190103"/>
          </a:xfrm>
          <a:prstGeom prst="rect">
            <a:avLst/>
          </a:prstGeom>
          <a:solidFill>
            <a:srgbClr val="0F4B90"/>
          </a:solidFill>
        </p:spPr>
      </p:pic>
      <p:sp>
        <p:nvSpPr>
          <p:cNvPr id="176" name="Oval 175"/>
          <p:cNvSpPr/>
          <p:nvPr/>
        </p:nvSpPr>
        <p:spPr>
          <a:xfrm>
            <a:off x="278645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278847"/>
            <a:ext cx="214402" cy="190103"/>
          </a:xfrm>
          <a:prstGeom prst="rect">
            <a:avLst/>
          </a:prstGeom>
          <a:solidFill>
            <a:srgbClr val="0F4B90"/>
          </a:solidFill>
        </p:spPr>
      </p:pic>
      <p:sp>
        <p:nvSpPr>
          <p:cNvPr id="178" name="Oval 177"/>
          <p:cNvSpPr/>
          <p:nvPr/>
        </p:nvSpPr>
        <p:spPr>
          <a:xfrm>
            <a:off x="321094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278847"/>
            <a:ext cx="214402" cy="190103"/>
          </a:xfrm>
          <a:prstGeom prst="rect">
            <a:avLst/>
          </a:prstGeom>
          <a:solidFill>
            <a:srgbClr val="0F4B90"/>
          </a:solidFill>
        </p:spPr>
      </p:pic>
      <p:sp>
        <p:nvSpPr>
          <p:cNvPr id="180" name="Oval 179"/>
          <p:cNvSpPr/>
          <p:nvPr/>
        </p:nvSpPr>
        <p:spPr>
          <a:xfrm>
            <a:off x="3629049" y="519858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288372"/>
            <a:ext cx="214402" cy="190103"/>
          </a:xfrm>
          <a:prstGeom prst="rect">
            <a:avLst/>
          </a:prstGeom>
          <a:solidFill>
            <a:srgbClr val="0F4B90"/>
          </a:solidFill>
        </p:spPr>
      </p:pic>
      <p:sp>
        <p:nvSpPr>
          <p:cNvPr id="182" name="Oval 181"/>
          <p:cNvSpPr/>
          <p:nvPr/>
        </p:nvSpPr>
        <p:spPr>
          <a:xfrm>
            <a:off x="4059503"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1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286405"/>
            <a:ext cx="214402" cy="190103"/>
          </a:xfrm>
          <a:prstGeom prst="rect">
            <a:avLst/>
          </a:prstGeom>
          <a:solidFill>
            <a:srgbClr val="0F4B90"/>
          </a:solidFill>
        </p:spPr>
      </p:pic>
      <p:sp>
        <p:nvSpPr>
          <p:cNvPr id="184" name="Oval 183"/>
          <p:cNvSpPr/>
          <p:nvPr/>
        </p:nvSpPr>
        <p:spPr>
          <a:xfrm>
            <a:off x="4490381"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286405"/>
            <a:ext cx="214402" cy="190103"/>
          </a:xfrm>
          <a:prstGeom prst="rect">
            <a:avLst/>
          </a:prstGeom>
          <a:solidFill>
            <a:srgbClr val="0F4B90"/>
          </a:solidFill>
        </p:spPr>
      </p:pic>
      <p:sp>
        <p:nvSpPr>
          <p:cNvPr id="186" name="Oval 185"/>
          <p:cNvSpPr/>
          <p:nvPr/>
        </p:nvSpPr>
        <p:spPr>
          <a:xfrm>
            <a:off x="4902095"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Picture 1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278847"/>
            <a:ext cx="214402" cy="190103"/>
          </a:xfrm>
          <a:prstGeom prst="rect">
            <a:avLst/>
          </a:prstGeom>
          <a:solidFill>
            <a:srgbClr val="0F4B90"/>
          </a:solidFill>
        </p:spPr>
      </p:pic>
      <p:sp>
        <p:nvSpPr>
          <p:cNvPr id="188" name="Oval 187"/>
          <p:cNvSpPr/>
          <p:nvPr/>
        </p:nvSpPr>
        <p:spPr>
          <a:xfrm>
            <a:off x="5320197"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286405"/>
            <a:ext cx="214402" cy="190103"/>
          </a:xfrm>
          <a:prstGeom prst="rect">
            <a:avLst/>
          </a:prstGeom>
          <a:solidFill>
            <a:srgbClr val="0F4B90"/>
          </a:solidFill>
        </p:spPr>
      </p:pic>
      <p:sp>
        <p:nvSpPr>
          <p:cNvPr id="190" name="Oval 189"/>
          <p:cNvSpPr/>
          <p:nvPr/>
        </p:nvSpPr>
        <p:spPr>
          <a:xfrm>
            <a:off x="5731911"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1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278847"/>
            <a:ext cx="214402" cy="190103"/>
          </a:xfrm>
          <a:prstGeom prst="rect">
            <a:avLst/>
          </a:prstGeom>
          <a:solidFill>
            <a:srgbClr val="0F4B90"/>
          </a:solidFill>
        </p:spPr>
      </p:pic>
      <p:sp>
        <p:nvSpPr>
          <p:cNvPr id="192" name="Oval 191"/>
          <p:cNvSpPr/>
          <p:nvPr/>
        </p:nvSpPr>
        <p:spPr>
          <a:xfrm>
            <a:off x="1943865" y="562967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719461"/>
            <a:ext cx="214402" cy="190103"/>
          </a:xfrm>
          <a:prstGeom prst="rect">
            <a:avLst/>
          </a:prstGeom>
          <a:solidFill>
            <a:srgbClr val="0F4B90"/>
          </a:solidFill>
        </p:spPr>
      </p:pic>
      <p:sp>
        <p:nvSpPr>
          <p:cNvPr id="194" name="Oval 193"/>
          <p:cNvSpPr/>
          <p:nvPr/>
        </p:nvSpPr>
        <p:spPr>
          <a:xfrm>
            <a:off x="2361967" y="563013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719926"/>
            <a:ext cx="214402" cy="190103"/>
          </a:xfrm>
          <a:prstGeom prst="rect">
            <a:avLst/>
          </a:prstGeom>
          <a:solidFill>
            <a:srgbClr val="0F4B90"/>
          </a:solidFill>
        </p:spPr>
      </p:pic>
      <p:sp>
        <p:nvSpPr>
          <p:cNvPr id="196" name="Oval 195"/>
          <p:cNvSpPr/>
          <p:nvPr/>
        </p:nvSpPr>
        <p:spPr>
          <a:xfrm>
            <a:off x="278645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Picture 1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716997"/>
            <a:ext cx="214402" cy="190103"/>
          </a:xfrm>
          <a:prstGeom prst="rect">
            <a:avLst/>
          </a:prstGeom>
          <a:solidFill>
            <a:srgbClr val="0F4B90"/>
          </a:solidFill>
        </p:spPr>
      </p:pic>
      <p:sp>
        <p:nvSpPr>
          <p:cNvPr id="198" name="Oval 197"/>
          <p:cNvSpPr/>
          <p:nvPr/>
        </p:nvSpPr>
        <p:spPr>
          <a:xfrm>
            <a:off x="321094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Picture 1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716997"/>
            <a:ext cx="214402" cy="190103"/>
          </a:xfrm>
          <a:prstGeom prst="rect">
            <a:avLst/>
          </a:prstGeom>
          <a:solidFill>
            <a:srgbClr val="0F4B90"/>
          </a:solidFill>
        </p:spPr>
      </p:pic>
      <p:sp>
        <p:nvSpPr>
          <p:cNvPr id="200" name="Oval 199"/>
          <p:cNvSpPr/>
          <p:nvPr/>
        </p:nvSpPr>
        <p:spPr>
          <a:xfrm>
            <a:off x="3629049" y="563673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726522"/>
            <a:ext cx="214402" cy="190103"/>
          </a:xfrm>
          <a:prstGeom prst="rect">
            <a:avLst/>
          </a:prstGeom>
          <a:solidFill>
            <a:srgbClr val="0F4B90"/>
          </a:solidFill>
        </p:spPr>
      </p:pic>
      <p:sp>
        <p:nvSpPr>
          <p:cNvPr id="202" name="Oval 201"/>
          <p:cNvSpPr/>
          <p:nvPr/>
        </p:nvSpPr>
        <p:spPr>
          <a:xfrm>
            <a:off x="4059503"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724555"/>
            <a:ext cx="214402" cy="190103"/>
          </a:xfrm>
          <a:prstGeom prst="rect">
            <a:avLst/>
          </a:prstGeom>
          <a:solidFill>
            <a:srgbClr val="0F4B90"/>
          </a:solidFill>
        </p:spPr>
      </p:pic>
      <p:sp>
        <p:nvSpPr>
          <p:cNvPr id="204" name="Oval 203"/>
          <p:cNvSpPr/>
          <p:nvPr/>
        </p:nvSpPr>
        <p:spPr>
          <a:xfrm>
            <a:off x="4490381"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724555"/>
            <a:ext cx="214402" cy="190103"/>
          </a:xfrm>
          <a:prstGeom prst="rect">
            <a:avLst/>
          </a:prstGeom>
          <a:solidFill>
            <a:srgbClr val="0F4B90"/>
          </a:solidFill>
        </p:spPr>
      </p:pic>
      <p:sp>
        <p:nvSpPr>
          <p:cNvPr id="206" name="Oval 205"/>
          <p:cNvSpPr/>
          <p:nvPr/>
        </p:nvSpPr>
        <p:spPr>
          <a:xfrm>
            <a:off x="4902095"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716997"/>
            <a:ext cx="214402" cy="190103"/>
          </a:xfrm>
          <a:prstGeom prst="rect">
            <a:avLst/>
          </a:prstGeom>
          <a:solidFill>
            <a:srgbClr val="0F4B90"/>
          </a:solidFill>
        </p:spPr>
      </p:pic>
      <p:sp>
        <p:nvSpPr>
          <p:cNvPr id="208" name="Oval 207"/>
          <p:cNvSpPr/>
          <p:nvPr/>
        </p:nvSpPr>
        <p:spPr>
          <a:xfrm>
            <a:off x="5320197"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724555"/>
            <a:ext cx="214402" cy="190103"/>
          </a:xfrm>
          <a:prstGeom prst="rect">
            <a:avLst/>
          </a:prstGeom>
          <a:solidFill>
            <a:srgbClr val="0F4B90"/>
          </a:solidFill>
        </p:spPr>
      </p:pic>
      <p:sp>
        <p:nvSpPr>
          <p:cNvPr id="210" name="Oval 209"/>
          <p:cNvSpPr/>
          <p:nvPr/>
        </p:nvSpPr>
        <p:spPr>
          <a:xfrm>
            <a:off x="5731911"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716997"/>
            <a:ext cx="214402" cy="190103"/>
          </a:xfrm>
          <a:prstGeom prst="rect">
            <a:avLst/>
          </a:prstGeom>
          <a:solidFill>
            <a:srgbClr val="0F4B90"/>
          </a:solidFill>
        </p:spPr>
      </p:pic>
      <p:sp>
        <p:nvSpPr>
          <p:cNvPr id="212" name="Rectangle 211"/>
          <p:cNvSpPr/>
          <p:nvPr/>
        </p:nvSpPr>
        <p:spPr>
          <a:xfrm>
            <a:off x="7147899" y="1460399"/>
            <a:ext cx="4825025" cy="3477875"/>
          </a:xfrm>
          <a:prstGeom prst="rect">
            <a:avLst/>
          </a:prstGeom>
          <a:noFill/>
          <a:ln>
            <a:noFill/>
          </a:ln>
        </p:spPr>
        <p:txBody>
          <a:bodyPr wrap="square">
            <a:spAutoFit/>
          </a:bodyPr>
          <a:lstStyle/>
          <a:p>
            <a:r>
              <a:rPr lang="en-US" sz="4400" b="1">
                <a:solidFill>
                  <a:srgbClr val="556774"/>
                </a:solidFill>
                <a:latin typeface="Arial" panose="020B0604020202020204" pitchFamily="34" charset="0"/>
                <a:ea typeface="Fedra Sans Condensed Std Book" charset="0"/>
                <a:cs typeface="Arial" panose="020B0604020202020204" pitchFamily="34" charset="0"/>
              </a:rPr>
              <a:t>13% of lesbian women</a:t>
            </a:r>
            <a:r>
              <a:rPr lang="en-US" sz="4400">
                <a:solidFill>
                  <a:srgbClr val="556774"/>
                </a:solidFill>
                <a:latin typeface="Arial" panose="020B0604020202020204" pitchFamily="34" charset="0"/>
                <a:ea typeface="Fedra Sans Condensed Std Book" charset="0"/>
                <a:cs typeface="Arial" panose="020B0604020202020204" pitchFamily="34" charset="0"/>
              </a:rPr>
              <a:t> will experience sexual violence in their lifetimes.</a:t>
            </a:r>
            <a:endParaRPr lang="en-US" sz="4400"/>
          </a:p>
        </p:txBody>
      </p:sp>
      <p:sp>
        <p:nvSpPr>
          <p:cNvPr id="213" name="Rectangle 212"/>
          <p:cNvSpPr/>
          <p:nvPr/>
        </p:nvSpPr>
        <p:spPr>
          <a:xfrm>
            <a:off x="1902395" y="6234453"/>
            <a:ext cx="4075128" cy="400110"/>
          </a:xfrm>
          <a:prstGeom prst="rect">
            <a:avLst/>
          </a:prstGeom>
        </p:spPr>
        <p:txBody>
          <a:bodyPr wrap="square">
            <a:spAutoFit/>
          </a:bodyPr>
          <a:lstStyle/>
          <a:p>
            <a:r>
              <a:rPr lang="en-US" sz="1000">
                <a:solidFill>
                  <a:srgbClr val="0F4B90"/>
                </a:solidFill>
                <a:latin typeface="Arial" panose="020B0604020202020204" pitchFamily="34" charset="0"/>
                <a:cs typeface="Arial" panose="020B0604020202020204" pitchFamily="34" charset="0"/>
              </a:rPr>
              <a:t>Source: The NISVS: An Overview of 2010 Findings on Victimization by Sexual Orientation</a:t>
            </a:r>
          </a:p>
        </p:txBody>
      </p:sp>
      <p:sp>
        <p:nvSpPr>
          <p:cNvPr id="216" name="TextBox 215"/>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lumMod val="50000"/>
                  </a:schemeClr>
                </a:solidFill>
                <a:latin typeface="Arial Bold"/>
                <a:cs typeface="Arial Bold"/>
              </a:rPr>
              <a:t>20</a:t>
            </a:r>
            <a:endParaRPr lang="en-US" sz="2400" b="1">
              <a:solidFill>
                <a:schemeClr val="bg1">
                  <a:lumMod val="50000"/>
                </a:schemeClr>
              </a:solidFill>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69010BF6-C1C6-9EF6-2448-983566BEB402}"/>
              </a:ext>
            </a:extLst>
          </p:cNvPr>
          <p:cNvPicPr>
            <a:picLocks noChangeAspect="1"/>
          </p:cNvPicPr>
          <p:nvPr/>
        </p:nvPicPr>
        <p:blipFill>
          <a:blip r:embed="rId4"/>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223408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SEXUAL VIOLENCE IN OUR COMMUNITY</a:t>
            </a:r>
          </a:p>
        </p:txBody>
      </p:sp>
      <p:sp>
        <p:nvSpPr>
          <p:cNvPr id="10" name="Oval 9"/>
          <p:cNvSpPr/>
          <p:nvPr/>
        </p:nvSpPr>
        <p:spPr>
          <a:xfrm>
            <a:off x="1943865" y="146731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557104"/>
            <a:ext cx="214402" cy="190103"/>
          </a:xfrm>
          <a:prstGeom prst="rect">
            <a:avLst/>
          </a:prstGeom>
          <a:solidFill>
            <a:srgbClr val="FF0000"/>
          </a:solidFill>
          <a:ln>
            <a:solidFill>
              <a:srgbClr val="FF0000"/>
            </a:solidFill>
          </a:ln>
        </p:spPr>
      </p:pic>
      <p:sp>
        <p:nvSpPr>
          <p:cNvPr id="14" name="Oval 13"/>
          <p:cNvSpPr/>
          <p:nvPr/>
        </p:nvSpPr>
        <p:spPr>
          <a:xfrm>
            <a:off x="2361967" y="146778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557569"/>
            <a:ext cx="214402" cy="190103"/>
          </a:xfrm>
          <a:prstGeom prst="rect">
            <a:avLst/>
          </a:prstGeom>
          <a:solidFill>
            <a:srgbClr val="FF0000"/>
          </a:solidFill>
          <a:ln>
            <a:solidFill>
              <a:srgbClr val="FF0000"/>
            </a:solidFill>
          </a:ln>
        </p:spPr>
      </p:pic>
      <p:sp>
        <p:nvSpPr>
          <p:cNvPr id="16" name="Oval 15"/>
          <p:cNvSpPr/>
          <p:nvPr/>
        </p:nvSpPr>
        <p:spPr>
          <a:xfrm>
            <a:off x="278645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554640"/>
            <a:ext cx="214402" cy="190103"/>
          </a:xfrm>
          <a:prstGeom prst="rect">
            <a:avLst/>
          </a:prstGeom>
          <a:solidFill>
            <a:srgbClr val="FF0000"/>
          </a:solidFill>
          <a:ln>
            <a:solidFill>
              <a:srgbClr val="FF0000"/>
            </a:solidFill>
          </a:ln>
        </p:spPr>
      </p:pic>
      <p:sp>
        <p:nvSpPr>
          <p:cNvPr id="18" name="Oval 17"/>
          <p:cNvSpPr/>
          <p:nvPr/>
        </p:nvSpPr>
        <p:spPr>
          <a:xfrm>
            <a:off x="321094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554640"/>
            <a:ext cx="214402" cy="190103"/>
          </a:xfrm>
          <a:prstGeom prst="rect">
            <a:avLst/>
          </a:prstGeom>
          <a:solidFill>
            <a:srgbClr val="FF0000"/>
          </a:solidFill>
          <a:ln>
            <a:solidFill>
              <a:srgbClr val="FF0000"/>
            </a:solidFill>
          </a:ln>
        </p:spPr>
      </p:pic>
      <p:sp>
        <p:nvSpPr>
          <p:cNvPr id="20" name="Oval 19"/>
          <p:cNvSpPr/>
          <p:nvPr/>
        </p:nvSpPr>
        <p:spPr>
          <a:xfrm>
            <a:off x="3629049"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554640"/>
            <a:ext cx="214402" cy="190103"/>
          </a:xfrm>
          <a:prstGeom prst="rect">
            <a:avLst/>
          </a:prstGeom>
          <a:solidFill>
            <a:srgbClr val="FF0000"/>
          </a:solidFill>
          <a:ln>
            <a:solidFill>
              <a:srgbClr val="FF0000"/>
            </a:solidFill>
          </a:ln>
        </p:spPr>
      </p:pic>
      <p:sp>
        <p:nvSpPr>
          <p:cNvPr id="22" name="Oval 21"/>
          <p:cNvSpPr/>
          <p:nvPr/>
        </p:nvSpPr>
        <p:spPr>
          <a:xfrm>
            <a:off x="4059503"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1562198"/>
            <a:ext cx="214402" cy="190103"/>
          </a:xfrm>
          <a:prstGeom prst="rect">
            <a:avLst/>
          </a:prstGeom>
          <a:solidFill>
            <a:srgbClr val="FF0000"/>
          </a:solidFill>
          <a:ln>
            <a:solidFill>
              <a:srgbClr val="FF0000"/>
            </a:solidFill>
          </a:ln>
        </p:spPr>
      </p:pic>
      <p:sp>
        <p:nvSpPr>
          <p:cNvPr id="24" name="Oval 23"/>
          <p:cNvSpPr/>
          <p:nvPr/>
        </p:nvSpPr>
        <p:spPr>
          <a:xfrm>
            <a:off x="4490381"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1562198"/>
            <a:ext cx="214402" cy="190103"/>
          </a:xfrm>
          <a:prstGeom prst="rect">
            <a:avLst/>
          </a:prstGeom>
          <a:solidFill>
            <a:srgbClr val="FF0000"/>
          </a:solidFill>
          <a:ln>
            <a:solidFill>
              <a:srgbClr val="FF0000"/>
            </a:solidFill>
          </a:ln>
        </p:spPr>
      </p:pic>
      <p:sp>
        <p:nvSpPr>
          <p:cNvPr id="26" name="Oval 25"/>
          <p:cNvSpPr/>
          <p:nvPr/>
        </p:nvSpPr>
        <p:spPr>
          <a:xfrm>
            <a:off x="4902095"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554640"/>
            <a:ext cx="214402" cy="190103"/>
          </a:xfrm>
          <a:prstGeom prst="rect">
            <a:avLst/>
          </a:prstGeom>
          <a:solidFill>
            <a:srgbClr val="FF0000"/>
          </a:solidFill>
          <a:ln>
            <a:solidFill>
              <a:srgbClr val="FF0000"/>
            </a:solidFill>
          </a:ln>
        </p:spPr>
      </p:pic>
      <p:sp>
        <p:nvSpPr>
          <p:cNvPr id="28" name="Oval 27"/>
          <p:cNvSpPr/>
          <p:nvPr/>
        </p:nvSpPr>
        <p:spPr>
          <a:xfrm>
            <a:off x="5320197"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1562198"/>
            <a:ext cx="214402" cy="190103"/>
          </a:xfrm>
          <a:prstGeom prst="rect">
            <a:avLst/>
          </a:prstGeom>
          <a:solidFill>
            <a:srgbClr val="FF0000"/>
          </a:solidFill>
          <a:ln>
            <a:solidFill>
              <a:srgbClr val="FF0000"/>
            </a:solidFill>
          </a:ln>
        </p:spPr>
      </p:pic>
      <p:sp>
        <p:nvSpPr>
          <p:cNvPr id="30" name="Oval 29"/>
          <p:cNvSpPr/>
          <p:nvPr/>
        </p:nvSpPr>
        <p:spPr>
          <a:xfrm>
            <a:off x="5731911"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554640"/>
            <a:ext cx="214402" cy="190103"/>
          </a:xfrm>
          <a:prstGeom prst="rect">
            <a:avLst/>
          </a:prstGeom>
          <a:solidFill>
            <a:srgbClr val="FF0000"/>
          </a:solidFill>
          <a:ln>
            <a:solidFill>
              <a:srgbClr val="FF0000"/>
            </a:solidFill>
          </a:ln>
        </p:spPr>
      </p:pic>
      <p:sp>
        <p:nvSpPr>
          <p:cNvPr id="32" name="Oval 31"/>
          <p:cNvSpPr/>
          <p:nvPr/>
        </p:nvSpPr>
        <p:spPr>
          <a:xfrm>
            <a:off x="1943865" y="190546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995254"/>
            <a:ext cx="214402" cy="190103"/>
          </a:xfrm>
          <a:prstGeom prst="rect">
            <a:avLst/>
          </a:prstGeom>
          <a:solidFill>
            <a:srgbClr val="FF0000"/>
          </a:solidFill>
          <a:ln>
            <a:solidFill>
              <a:srgbClr val="FF0000"/>
            </a:solidFill>
          </a:ln>
        </p:spPr>
      </p:pic>
      <p:sp>
        <p:nvSpPr>
          <p:cNvPr id="34" name="Oval 33"/>
          <p:cNvSpPr/>
          <p:nvPr/>
        </p:nvSpPr>
        <p:spPr>
          <a:xfrm>
            <a:off x="2361967" y="190593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995719"/>
            <a:ext cx="214402" cy="190103"/>
          </a:xfrm>
          <a:prstGeom prst="rect">
            <a:avLst/>
          </a:prstGeom>
          <a:solidFill>
            <a:srgbClr val="FF0000"/>
          </a:solidFill>
          <a:ln>
            <a:solidFill>
              <a:srgbClr val="FF0000"/>
            </a:solidFill>
          </a:ln>
        </p:spPr>
      </p:pic>
      <p:sp>
        <p:nvSpPr>
          <p:cNvPr id="36" name="Oval 35"/>
          <p:cNvSpPr/>
          <p:nvPr/>
        </p:nvSpPr>
        <p:spPr>
          <a:xfrm>
            <a:off x="278645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992790"/>
            <a:ext cx="214402" cy="190103"/>
          </a:xfrm>
          <a:prstGeom prst="rect">
            <a:avLst/>
          </a:prstGeom>
          <a:solidFill>
            <a:srgbClr val="FF0000"/>
          </a:solidFill>
          <a:ln>
            <a:solidFill>
              <a:srgbClr val="FF0000"/>
            </a:solidFill>
          </a:ln>
        </p:spPr>
      </p:pic>
      <p:sp>
        <p:nvSpPr>
          <p:cNvPr id="38" name="Oval 37"/>
          <p:cNvSpPr/>
          <p:nvPr/>
        </p:nvSpPr>
        <p:spPr>
          <a:xfrm>
            <a:off x="321094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992790"/>
            <a:ext cx="214402" cy="190103"/>
          </a:xfrm>
          <a:prstGeom prst="rect">
            <a:avLst/>
          </a:prstGeom>
          <a:solidFill>
            <a:srgbClr val="FF0000"/>
          </a:solidFill>
          <a:ln>
            <a:solidFill>
              <a:srgbClr val="FF0000"/>
            </a:solidFill>
          </a:ln>
        </p:spPr>
      </p:pic>
      <p:sp>
        <p:nvSpPr>
          <p:cNvPr id="40" name="Oval 39"/>
          <p:cNvSpPr/>
          <p:nvPr/>
        </p:nvSpPr>
        <p:spPr>
          <a:xfrm>
            <a:off x="3629049"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992790"/>
            <a:ext cx="214402" cy="190103"/>
          </a:xfrm>
          <a:prstGeom prst="rect">
            <a:avLst/>
          </a:prstGeom>
          <a:solidFill>
            <a:srgbClr val="FF0000"/>
          </a:solidFill>
          <a:ln>
            <a:solidFill>
              <a:srgbClr val="FF0000"/>
            </a:solidFill>
          </a:ln>
        </p:spPr>
      </p:pic>
      <p:sp>
        <p:nvSpPr>
          <p:cNvPr id="42" name="Oval 41"/>
          <p:cNvSpPr/>
          <p:nvPr/>
        </p:nvSpPr>
        <p:spPr>
          <a:xfrm>
            <a:off x="4059503"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2000348"/>
            <a:ext cx="214402" cy="190103"/>
          </a:xfrm>
          <a:prstGeom prst="rect">
            <a:avLst/>
          </a:prstGeom>
          <a:solidFill>
            <a:srgbClr val="FF0000"/>
          </a:solidFill>
          <a:ln>
            <a:solidFill>
              <a:srgbClr val="FF0000"/>
            </a:solidFill>
          </a:ln>
        </p:spPr>
      </p:pic>
      <p:sp>
        <p:nvSpPr>
          <p:cNvPr id="44" name="Oval 43"/>
          <p:cNvSpPr/>
          <p:nvPr/>
        </p:nvSpPr>
        <p:spPr>
          <a:xfrm>
            <a:off x="4490381"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2000348"/>
            <a:ext cx="214402" cy="190103"/>
          </a:xfrm>
          <a:prstGeom prst="rect">
            <a:avLst/>
          </a:prstGeom>
          <a:solidFill>
            <a:srgbClr val="FF0000"/>
          </a:solidFill>
          <a:ln>
            <a:solidFill>
              <a:srgbClr val="FF0000"/>
            </a:solidFill>
          </a:ln>
        </p:spPr>
      </p:pic>
      <p:sp>
        <p:nvSpPr>
          <p:cNvPr id="46" name="Oval 45"/>
          <p:cNvSpPr/>
          <p:nvPr/>
        </p:nvSpPr>
        <p:spPr>
          <a:xfrm>
            <a:off x="4902095"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992790"/>
            <a:ext cx="214402" cy="190103"/>
          </a:xfrm>
          <a:prstGeom prst="rect">
            <a:avLst/>
          </a:prstGeom>
          <a:solidFill>
            <a:srgbClr val="FF0000"/>
          </a:solidFill>
          <a:ln>
            <a:solidFill>
              <a:srgbClr val="FF0000"/>
            </a:solidFill>
          </a:ln>
        </p:spPr>
      </p:pic>
      <p:sp>
        <p:nvSpPr>
          <p:cNvPr id="48" name="Oval 47"/>
          <p:cNvSpPr/>
          <p:nvPr/>
        </p:nvSpPr>
        <p:spPr>
          <a:xfrm>
            <a:off x="5320197"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2000348"/>
            <a:ext cx="214402" cy="190103"/>
          </a:xfrm>
          <a:prstGeom prst="rect">
            <a:avLst/>
          </a:prstGeom>
          <a:solidFill>
            <a:srgbClr val="FF0000"/>
          </a:solidFill>
          <a:ln>
            <a:solidFill>
              <a:srgbClr val="FF0000"/>
            </a:solidFill>
          </a:ln>
        </p:spPr>
      </p:pic>
      <p:sp>
        <p:nvSpPr>
          <p:cNvPr id="50" name="Oval 49"/>
          <p:cNvSpPr/>
          <p:nvPr/>
        </p:nvSpPr>
        <p:spPr>
          <a:xfrm>
            <a:off x="5731911"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992790"/>
            <a:ext cx="214402" cy="190103"/>
          </a:xfrm>
          <a:prstGeom prst="rect">
            <a:avLst/>
          </a:prstGeom>
          <a:solidFill>
            <a:srgbClr val="FF0000"/>
          </a:solidFill>
          <a:ln>
            <a:solidFill>
              <a:srgbClr val="FF0000"/>
            </a:solidFill>
          </a:ln>
        </p:spPr>
      </p:pic>
      <p:sp>
        <p:nvSpPr>
          <p:cNvPr id="52" name="Oval 51"/>
          <p:cNvSpPr/>
          <p:nvPr/>
        </p:nvSpPr>
        <p:spPr>
          <a:xfrm>
            <a:off x="1953390" y="237219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461979"/>
            <a:ext cx="214402" cy="190103"/>
          </a:xfrm>
          <a:prstGeom prst="rect">
            <a:avLst/>
          </a:prstGeom>
          <a:solidFill>
            <a:srgbClr val="FF0000"/>
          </a:solidFill>
          <a:ln>
            <a:solidFill>
              <a:srgbClr val="FF0000"/>
            </a:solidFill>
          </a:ln>
        </p:spPr>
      </p:pic>
      <p:sp>
        <p:nvSpPr>
          <p:cNvPr id="54" name="Oval 53"/>
          <p:cNvSpPr/>
          <p:nvPr/>
        </p:nvSpPr>
        <p:spPr>
          <a:xfrm>
            <a:off x="2371492" y="237265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462444"/>
            <a:ext cx="214402" cy="190103"/>
          </a:xfrm>
          <a:prstGeom prst="rect">
            <a:avLst/>
          </a:prstGeom>
          <a:solidFill>
            <a:srgbClr val="FF0000"/>
          </a:solidFill>
          <a:ln>
            <a:solidFill>
              <a:srgbClr val="FF0000"/>
            </a:solidFill>
          </a:ln>
        </p:spPr>
      </p:pic>
      <p:sp>
        <p:nvSpPr>
          <p:cNvPr id="56" name="Oval 55"/>
          <p:cNvSpPr/>
          <p:nvPr/>
        </p:nvSpPr>
        <p:spPr>
          <a:xfrm>
            <a:off x="2795982"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459515"/>
            <a:ext cx="214402" cy="190103"/>
          </a:xfrm>
          <a:prstGeom prst="rect">
            <a:avLst/>
          </a:prstGeom>
          <a:solidFill>
            <a:srgbClr val="FF0000"/>
          </a:solidFill>
          <a:ln>
            <a:solidFill>
              <a:srgbClr val="FF0000"/>
            </a:solidFill>
          </a:ln>
        </p:spPr>
      </p:pic>
      <p:sp>
        <p:nvSpPr>
          <p:cNvPr id="58" name="Oval 57"/>
          <p:cNvSpPr/>
          <p:nvPr/>
        </p:nvSpPr>
        <p:spPr>
          <a:xfrm>
            <a:off x="3220472"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459515"/>
            <a:ext cx="214402" cy="190103"/>
          </a:xfrm>
          <a:prstGeom prst="rect">
            <a:avLst/>
          </a:prstGeom>
          <a:solidFill>
            <a:srgbClr val="FF0000"/>
          </a:solidFill>
          <a:ln>
            <a:solidFill>
              <a:srgbClr val="FF0000"/>
            </a:solidFill>
          </a:ln>
        </p:spPr>
      </p:pic>
      <p:sp>
        <p:nvSpPr>
          <p:cNvPr id="60" name="Oval 59"/>
          <p:cNvSpPr/>
          <p:nvPr/>
        </p:nvSpPr>
        <p:spPr>
          <a:xfrm>
            <a:off x="3638574" y="23792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469040"/>
            <a:ext cx="214402" cy="190103"/>
          </a:xfrm>
          <a:prstGeom prst="rect">
            <a:avLst/>
          </a:prstGeom>
          <a:solidFill>
            <a:srgbClr val="FF0000"/>
          </a:solidFill>
          <a:ln>
            <a:solidFill>
              <a:srgbClr val="FF0000"/>
            </a:solidFill>
          </a:ln>
        </p:spPr>
      </p:pic>
      <p:sp>
        <p:nvSpPr>
          <p:cNvPr id="62" name="Oval 61"/>
          <p:cNvSpPr/>
          <p:nvPr/>
        </p:nvSpPr>
        <p:spPr>
          <a:xfrm>
            <a:off x="4069028" y="237728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467073"/>
            <a:ext cx="214402" cy="190103"/>
          </a:xfrm>
          <a:prstGeom prst="rect">
            <a:avLst/>
          </a:prstGeom>
          <a:solidFill>
            <a:srgbClr val="FF0000"/>
          </a:solidFill>
          <a:ln>
            <a:solidFill>
              <a:srgbClr val="FF0000"/>
            </a:solidFill>
          </a:ln>
        </p:spPr>
      </p:pic>
      <p:sp>
        <p:nvSpPr>
          <p:cNvPr id="64" name="Oval 63"/>
          <p:cNvSpPr/>
          <p:nvPr/>
        </p:nvSpPr>
        <p:spPr>
          <a:xfrm>
            <a:off x="4499906" y="237728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467073"/>
            <a:ext cx="214402" cy="190103"/>
          </a:xfrm>
          <a:prstGeom prst="rect">
            <a:avLst/>
          </a:prstGeom>
          <a:solidFill>
            <a:srgbClr val="FF0000"/>
          </a:solidFill>
          <a:ln>
            <a:solidFill>
              <a:srgbClr val="FF0000"/>
            </a:solidFill>
          </a:ln>
        </p:spPr>
      </p:pic>
      <p:sp>
        <p:nvSpPr>
          <p:cNvPr id="66" name="Oval 65"/>
          <p:cNvSpPr/>
          <p:nvPr/>
        </p:nvSpPr>
        <p:spPr>
          <a:xfrm>
            <a:off x="4911620"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459515"/>
            <a:ext cx="214402" cy="190103"/>
          </a:xfrm>
          <a:prstGeom prst="rect">
            <a:avLst/>
          </a:prstGeom>
          <a:solidFill>
            <a:srgbClr val="FF0000"/>
          </a:solidFill>
          <a:ln>
            <a:solidFill>
              <a:srgbClr val="FF0000"/>
            </a:solidFill>
          </a:ln>
        </p:spPr>
      </p:pic>
      <p:sp>
        <p:nvSpPr>
          <p:cNvPr id="68" name="Oval 67"/>
          <p:cNvSpPr/>
          <p:nvPr/>
        </p:nvSpPr>
        <p:spPr>
          <a:xfrm>
            <a:off x="5329722" y="237728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467073"/>
            <a:ext cx="214402" cy="190103"/>
          </a:xfrm>
          <a:prstGeom prst="rect">
            <a:avLst/>
          </a:prstGeom>
          <a:solidFill>
            <a:srgbClr val="FF0000"/>
          </a:solidFill>
          <a:ln>
            <a:solidFill>
              <a:srgbClr val="FF0000"/>
            </a:solidFill>
          </a:ln>
        </p:spPr>
      </p:pic>
      <p:sp>
        <p:nvSpPr>
          <p:cNvPr id="70" name="Oval 69"/>
          <p:cNvSpPr/>
          <p:nvPr/>
        </p:nvSpPr>
        <p:spPr>
          <a:xfrm>
            <a:off x="5741436"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459515"/>
            <a:ext cx="214402" cy="190103"/>
          </a:xfrm>
          <a:prstGeom prst="rect">
            <a:avLst/>
          </a:prstGeom>
          <a:solidFill>
            <a:srgbClr val="FF0000"/>
          </a:solidFill>
          <a:ln>
            <a:solidFill>
              <a:srgbClr val="FF0000"/>
            </a:solidFill>
          </a:ln>
        </p:spPr>
      </p:pic>
      <p:sp>
        <p:nvSpPr>
          <p:cNvPr id="72" name="Oval 71"/>
          <p:cNvSpPr/>
          <p:nvPr/>
        </p:nvSpPr>
        <p:spPr>
          <a:xfrm>
            <a:off x="1953390" y="281034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900129"/>
            <a:ext cx="214402" cy="190103"/>
          </a:xfrm>
          <a:prstGeom prst="rect">
            <a:avLst/>
          </a:prstGeom>
          <a:solidFill>
            <a:srgbClr val="FF0000"/>
          </a:solidFill>
          <a:ln>
            <a:solidFill>
              <a:srgbClr val="FF0000"/>
            </a:solidFill>
          </a:ln>
        </p:spPr>
      </p:pic>
      <p:sp>
        <p:nvSpPr>
          <p:cNvPr id="74" name="Oval 73"/>
          <p:cNvSpPr/>
          <p:nvPr/>
        </p:nvSpPr>
        <p:spPr>
          <a:xfrm>
            <a:off x="2371492" y="281080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900594"/>
            <a:ext cx="214402" cy="190103"/>
          </a:xfrm>
          <a:prstGeom prst="rect">
            <a:avLst/>
          </a:prstGeom>
          <a:solidFill>
            <a:srgbClr val="FF0000"/>
          </a:solidFill>
          <a:ln>
            <a:solidFill>
              <a:srgbClr val="FF0000"/>
            </a:solidFill>
          </a:ln>
        </p:spPr>
      </p:pic>
      <p:sp>
        <p:nvSpPr>
          <p:cNvPr id="76" name="Oval 75"/>
          <p:cNvSpPr/>
          <p:nvPr/>
        </p:nvSpPr>
        <p:spPr>
          <a:xfrm>
            <a:off x="2795982" y="280787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897665"/>
            <a:ext cx="214402" cy="190103"/>
          </a:xfrm>
          <a:prstGeom prst="rect">
            <a:avLst/>
          </a:prstGeom>
          <a:solidFill>
            <a:srgbClr val="FF0000"/>
          </a:solidFill>
          <a:ln>
            <a:solidFill>
              <a:srgbClr val="FF0000"/>
            </a:solidFill>
          </a:ln>
        </p:spPr>
      </p:pic>
      <p:sp>
        <p:nvSpPr>
          <p:cNvPr id="78" name="Oval 77"/>
          <p:cNvSpPr/>
          <p:nvPr/>
        </p:nvSpPr>
        <p:spPr>
          <a:xfrm>
            <a:off x="3220472" y="280787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897665"/>
            <a:ext cx="214402" cy="190103"/>
          </a:xfrm>
          <a:prstGeom prst="rect">
            <a:avLst/>
          </a:prstGeom>
          <a:solidFill>
            <a:srgbClr val="FF0000"/>
          </a:solidFill>
          <a:ln>
            <a:solidFill>
              <a:srgbClr val="FF0000"/>
            </a:solidFill>
          </a:ln>
        </p:spPr>
      </p:pic>
      <p:sp>
        <p:nvSpPr>
          <p:cNvPr id="80" name="Oval 79"/>
          <p:cNvSpPr/>
          <p:nvPr/>
        </p:nvSpPr>
        <p:spPr>
          <a:xfrm>
            <a:off x="3638574" y="28174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907190"/>
            <a:ext cx="214402" cy="190103"/>
          </a:xfrm>
          <a:prstGeom prst="rect">
            <a:avLst/>
          </a:prstGeom>
          <a:solidFill>
            <a:srgbClr val="FF0000"/>
          </a:solidFill>
          <a:ln>
            <a:solidFill>
              <a:srgbClr val="FF0000"/>
            </a:solidFill>
          </a:ln>
        </p:spPr>
      </p:pic>
      <p:sp>
        <p:nvSpPr>
          <p:cNvPr id="82" name="Oval 81"/>
          <p:cNvSpPr/>
          <p:nvPr/>
        </p:nvSpPr>
        <p:spPr>
          <a:xfrm>
            <a:off x="4069028" y="281543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905223"/>
            <a:ext cx="214402" cy="190103"/>
          </a:xfrm>
          <a:prstGeom prst="rect">
            <a:avLst/>
          </a:prstGeom>
          <a:solidFill>
            <a:srgbClr val="FF0000"/>
          </a:solidFill>
          <a:ln>
            <a:solidFill>
              <a:srgbClr val="FF0000"/>
            </a:solidFill>
          </a:ln>
        </p:spPr>
      </p:pic>
      <p:sp>
        <p:nvSpPr>
          <p:cNvPr id="84" name="Oval 83"/>
          <p:cNvSpPr/>
          <p:nvPr/>
        </p:nvSpPr>
        <p:spPr>
          <a:xfrm>
            <a:off x="4499906" y="281543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905223"/>
            <a:ext cx="214402" cy="190103"/>
          </a:xfrm>
          <a:prstGeom prst="rect">
            <a:avLst/>
          </a:prstGeom>
          <a:solidFill>
            <a:srgbClr val="FF0000"/>
          </a:solidFill>
          <a:ln>
            <a:solidFill>
              <a:srgbClr val="FF0000"/>
            </a:solidFill>
          </a:ln>
        </p:spPr>
      </p:pic>
      <p:sp>
        <p:nvSpPr>
          <p:cNvPr id="86" name="Oval 85"/>
          <p:cNvSpPr/>
          <p:nvPr/>
        </p:nvSpPr>
        <p:spPr>
          <a:xfrm>
            <a:off x="4911620" y="280787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897665"/>
            <a:ext cx="214402" cy="190103"/>
          </a:xfrm>
          <a:prstGeom prst="rect">
            <a:avLst/>
          </a:prstGeom>
          <a:solidFill>
            <a:srgbClr val="FF0000"/>
          </a:solidFill>
          <a:ln>
            <a:solidFill>
              <a:srgbClr val="FF0000"/>
            </a:solidFill>
          </a:ln>
        </p:spPr>
      </p:pic>
      <p:sp>
        <p:nvSpPr>
          <p:cNvPr id="88" name="Oval 87"/>
          <p:cNvSpPr/>
          <p:nvPr/>
        </p:nvSpPr>
        <p:spPr>
          <a:xfrm>
            <a:off x="5329722" y="281543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905223"/>
            <a:ext cx="214402" cy="190103"/>
          </a:xfrm>
          <a:prstGeom prst="rect">
            <a:avLst/>
          </a:prstGeom>
          <a:solidFill>
            <a:srgbClr val="FF0000"/>
          </a:solidFill>
          <a:ln>
            <a:solidFill>
              <a:srgbClr val="FF0000"/>
            </a:solidFill>
          </a:ln>
        </p:spPr>
      </p:pic>
      <p:sp>
        <p:nvSpPr>
          <p:cNvPr id="90" name="Oval 89"/>
          <p:cNvSpPr/>
          <p:nvPr/>
        </p:nvSpPr>
        <p:spPr>
          <a:xfrm>
            <a:off x="5741436" y="280787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897665"/>
            <a:ext cx="214402" cy="190103"/>
          </a:xfrm>
          <a:prstGeom prst="rect">
            <a:avLst/>
          </a:prstGeom>
          <a:solidFill>
            <a:srgbClr val="FF0000"/>
          </a:solidFill>
          <a:ln>
            <a:solidFill>
              <a:srgbClr val="FF0000"/>
            </a:solidFill>
          </a:ln>
        </p:spPr>
      </p:pic>
      <p:sp>
        <p:nvSpPr>
          <p:cNvPr id="92" name="Oval 91"/>
          <p:cNvSpPr/>
          <p:nvPr/>
        </p:nvSpPr>
        <p:spPr>
          <a:xfrm>
            <a:off x="1953390" y="335097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440759"/>
            <a:ext cx="214402" cy="190103"/>
          </a:xfrm>
          <a:prstGeom prst="rect">
            <a:avLst/>
          </a:prstGeom>
          <a:solidFill>
            <a:srgbClr val="FF0000"/>
          </a:solidFill>
          <a:ln>
            <a:solidFill>
              <a:srgbClr val="FF0000"/>
            </a:solidFill>
          </a:ln>
        </p:spPr>
      </p:pic>
      <p:sp>
        <p:nvSpPr>
          <p:cNvPr id="94" name="Oval 93"/>
          <p:cNvSpPr/>
          <p:nvPr/>
        </p:nvSpPr>
        <p:spPr>
          <a:xfrm>
            <a:off x="2371492" y="335143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441224"/>
            <a:ext cx="214402" cy="190103"/>
          </a:xfrm>
          <a:prstGeom prst="rect">
            <a:avLst/>
          </a:prstGeom>
          <a:solidFill>
            <a:srgbClr val="FF0000"/>
          </a:solidFill>
          <a:ln>
            <a:solidFill>
              <a:srgbClr val="FF0000"/>
            </a:solidFill>
          </a:ln>
        </p:spPr>
      </p:pic>
      <p:sp>
        <p:nvSpPr>
          <p:cNvPr id="96" name="Oval 95"/>
          <p:cNvSpPr/>
          <p:nvPr/>
        </p:nvSpPr>
        <p:spPr>
          <a:xfrm>
            <a:off x="2795982" y="334850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438295"/>
            <a:ext cx="214402" cy="190103"/>
          </a:xfrm>
          <a:prstGeom prst="rect">
            <a:avLst/>
          </a:prstGeom>
          <a:solidFill>
            <a:srgbClr val="FF0000"/>
          </a:solidFill>
          <a:ln>
            <a:solidFill>
              <a:srgbClr val="FF0000"/>
            </a:solidFill>
          </a:ln>
        </p:spPr>
      </p:pic>
      <p:sp>
        <p:nvSpPr>
          <p:cNvPr id="98" name="Oval 97"/>
          <p:cNvSpPr/>
          <p:nvPr/>
        </p:nvSpPr>
        <p:spPr>
          <a:xfrm>
            <a:off x="3220472" y="334850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438295"/>
            <a:ext cx="214402" cy="190103"/>
          </a:xfrm>
          <a:prstGeom prst="rect">
            <a:avLst/>
          </a:prstGeom>
          <a:solidFill>
            <a:srgbClr val="FF0000"/>
          </a:solidFill>
          <a:ln>
            <a:solidFill>
              <a:srgbClr val="FF0000"/>
            </a:solidFill>
          </a:ln>
        </p:spPr>
      </p:pic>
      <p:sp>
        <p:nvSpPr>
          <p:cNvPr id="100" name="Oval 99"/>
          <p:cNvSpPr/>
          <p:nvPr/>
        </p:nvSpPr>
        <p:spPr>
          <a:xfrm>
            <a:off x="3638574" y="335803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447820"/>
            <a:ext cx="214402" cy="190103"/>
          </a:xfrm>
          <a:prstGeom prst="rect">
            <a:avLst/>
          </a:prstGeom>
          <a:solidFill>
            <a:srgbClr val="FF0000"/>
          </a:solidFill>
          <a:ln>
            <a:solidFill>
              <a:srgbClr val="FF0000"/>
            </a:solidFill>
          </a:ln>
        </p:spPr>
      </p:pic>
      <p:sp>
        <p:nvSpPr>
          <p:cNvPr id="102" name="Oval 101"/>
          <p:cNvSpPr/>
          <p:nvPr/>
        </p:nvSpPr>
        <p:spPr>
          <a:xfrm>
            <a:off x="4069028" y="335606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445853"/>
            <a:ext cx="214402" cy="190103"/>
          </a:xfrm>
          <a:prstGeom prst="rect">
            <a:avLst/>
          </a:prstGeom>
          <a:solidFill>
            <a:srgbClr val="FF0000"/>
          </a:solidFill>
          <a:ln>
            <a:solidFill>
              <a:srgbClr val="FF0000"/>
            </a:solidFill>
          </a:ln>
        </p:spPr>
      </p:pic>
      <p:sp>
        <p:nvSpPr>
          <p:cNvPr id="104" name="Oval 103"/>
          <p:cNvSpPr/>
          <p:nvPr/>
        </p:nvSpPr>
        <p:spPr>
          <a:xfrm>
            <a:off x="4499906" y="335606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445853"/>
            <a:ext cx="214402" cy="190103"/>
          </a:xfrm>
          <a:prstGeom prst="rect">
            <a:avLst/>
          </a:prstGeom>
          <a:solidFill>
            <a:srgbClr val="0F4B90"/>
          </a:solidFill>
          <a:ln>
            <a:solidFill>
              <a:srgbClr val="0F4B90"/>
            </a:solidFill>
          </a:ln>
        </p:spPr>
      </p:pic>
      <p:sp>
        <p:nvSpPr>
          <p:cNvPr id="106" name="Oval 105"/>
          <p:cNvSpPr/>
          <p:nvPr/>
        </p:nvSpPr>
        <p:spPr>
          <a:xfrm>
            <a:off x="4911620"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438295"/>
            <a:ext cx="214402" cy="190103"/>
          </a:xfrm>
          <a:prstGeom prst="rect">
            <a:avLst/>
          </a:prstGeom>
          <a:solidFill>
            <a:srgbClr val="0F4B90"/>
          </a:solidFill>
          <a:ln>
            <a:solidFill>
              <a:srgbClr val="0F4B90"/>
            </a:solidFill>
          </a:ln>
        </p:spPr>
      </p:pic>
      <p:sp>
        <p:nvSpPr>
          <p:cNvPr id="108" name="Oval 107"/>
          <p:cNvSpPr/>
          <p:nvPr/>
        </p:nvSpPr>
        <p:spPr>
          <a:xfrm>
            <a:off x="5329722" y="335606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445853"/>
            <a:ext cx="214402" cy="190103"/>
          </a:xfrm>
          <a:prstGeom prst="rect">
            <a:avLst/>
          </a:prstGeom>
          <a:solidFill>
            <a:srgbClr val="0F4B90"/>
          </a:solidFill>
          <a:ln>
            <a:solidFill>
              <a:srgbClr val="0F4B90"/>
            </a:solidFill>
          </a:ln>
        </p:spPr>
      </p:pic>
      <p:sp>
        <p:nvSpPr>
          <p:cNvPr id="110" name="Oval 109"/>
          <p:cNvSpPr/>
          <p:nvPr/>
        </p:nvSpPr>
        <p:spPr>
          <a:xfrm>
            <a:off x="5741436"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438295"/>
            <a:ext cx="214402" cy="190103"/>
          </a:xfrm>
          <a:prstGeom prst="rect">
            <a:avLst/>
          </a:prstGeom>
          <a:solidFill>
            <a:srgbClr val="0F4B90"/>
          </a:solidFill>
          <a:ln>
            <a:solidFill>
              <a:srgbClr val="0F4B90"/>
            </a:solidFill>
          </a:ln>
        </p:spPr>
      </p:pic>
      <p:sp>
        <p:nvSpPr>
          <p:cNvPr id="112" name="Oval 111"/>
          <p:cNvSpPr/>
          <p:nvPr/>
        </p:nvSpPr>
        <p:spPr>
          <a:xfrm>
            <a:off x="1953390" y="378912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878909"/>
            <a:ext cx="214402" cy="190103"/>
          </a:xfrm>
          <a:prstGeom prst="rect">
            <a:avLst/>
          </a:prstGeom>
          <a:solidFill>
            <a:srgbClr val="0F4B90"/>
          </a:solidFill>
          <a:ln>
            <a:solidFill>
              <a:srgbClr val="0F4B90"/>
            </a:solidFill>
          </a:ln>
        </p:spPr>
      </p:pic>
      <p:sp>
        <p:nvSpPr>
          <p:cNvPr id="114" name="Oval 113"/>
          <p:cNvSpPr/>
          <p:nvPr/>
        </p:nvSpPr>
        <p:spPr>
          <a:xfrm>
            <a:off x="2371492" y="378958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879374"/>
            <a:ext cx="214402" cy="190103"/>
          </a:xfrm>
          <a:prstGeom prst="rect">
            <a:avLst/>
          </a:prstGeom>
          <a:solidFill>
            <a:srgbClr val="0F4B90"/>
          </a:solidFill>
        </p:spPr>
      </p:pic>
      <p:sp>
        <p:nvSpPr>
          <p:cNvPr id="116" name="Oval 115"/>
          <p:cNvSpPr/>
          <p:nvPr/>
        </p:nvSpPr>
        <p:spPr>
          <a:xfrm>
            <a:off x="279598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876445"/>
            <a:ext cx="214402" cy="190103"/>
          </a:xfrm>
          <a:prstGeom prst="rect">
            <a:avLst/>
          </a:prstGeom>
          <a:solidFill>
            <a:srgbClr val="0F4B90"/>
          </a:solidFill>
        </p:spPr>
      </p:pic>
      <p:sp>
        <p:nvSpPr>
          <p:cNvPr id="118" name="Oval 117"/>
          <p:cNvSpPr/>
          <p:nvPr/>
        </p:nvSpPr>
        <p:spPr>
          <a:xfrm>
            <a:off x="322047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876445"/>
            <a:ext cx="214402" cy="190103"/>
          </a:xfrm>
          <a:prstGeom prst="rect">
            <a:avLst/>
          </a:prstGeom>
          <a:solidFill>
            <a:srgbClr val="0F4B90"/>
          </a:solidFill>
        </p:spPr>
      </p:pic>
      <p:sp>
        <p:nvSpPr>
          <p:cNvPr id="120" name="Oval 119"/>
          <p:cNvSpPr/>
          <p:nvPr/>
        </p:nvSpPr>
        <p:spPr>
          <a:xfrm>
            <a:off x="3638574" y="379618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885970"/>
            <a:ext cx="214402" cy="190103"/>
          </a:xfrm>
          <a:prstGeom prst="rect">
            <a:avLst/>
          </a:prstGeom>
          <a:solidFill>
            <a:srgbClr val="0F4B90"/>
          </a:solidFill>
        </p:spPr>
      </p:pic>
      <p:sp>
        <p:nvSpPr>
          <p:cNvPr id="122" name="Oval 121"/>
          <p:cNvSpPr/>
          <p:nvPr/>
        </p:nvSpPr>
        <p:spPr>
          <a:xfrm>
            <a:off x="4069028"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884003"/>
            <a:ext cx="214402" cy="190103"/>
          </a:xfrm>
          <a:prstGeom prst="rect">
            <a:avLst/>
          </a:prstGeom>
          <a:solidFill>
            <a:srgbClr val="0F4B90"/>
          </a:solidFill>
        </p:spPr>
      </p:pic>
      <p:sp>
        <p:nvSpPr>
          <p:cNvPr id="124" name="Oval 123"/>
          <p:cNvSpPr/>
          <p:nvPr/>
        </p:nvSpPr>
        <p:spPr>
          <a:xfrm>
            <a:off x="4499906"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884003"/>
            <a:ext cx="214402" cy="190103"/>
          </a:xfrm>
          <a:prstGeom prst="rect">
            <a:avLst/>
          </a:prstGeom>
          <a:solidFill>
            <a:srgbClr val="0F4B90"/>
          </a:solidFill>
        </p:spPr>
      </p:pic>
      <p:sp>
        <p:nvSpPr>
          <p:cNvPr id="126" name="Oval 125"/>
          <p:cNvSpPr/>
          <p:nvPr/>
        </p:nvSpPr>
        <p:spPr>
          <a:xfrm>
            <a:off x="4911620"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876445"/>
            <a:ext cx="214402" cy="190103"/>
          </a:xfrm>
          <a:prstGeom prst="rect">
            <a:avLst/>
          </a:prstGeom>
          <a:solidFill>
            <a:srgbClr val="0F4B90"/>
          </a:solidFill>
        </p:spPr>
      </p:pic>
      <p:sp>
        <p:nvSpPr>
          <p:cNvPr id="128" name="Oval 127"/>
          <p:cNvSpPr/>
          <p:nvPr/>
        </p:nvSpPr>
        <p:spPr>
          <a:xfrm>
            <a:off x="5329722"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884003"/>
            <a:ext cx="214402" cy="190103"/>
          </a:xfrm>
          <a:prstGeom prst="rect">
            <a:avLst/>
          </a:prstGeom>
          <a:solidFill>
            <a:srgbClr val="0F4B90"/>
          </a:solidFill>
        </p:spPr>
      </p:pic>
      <p:sp>
        <p:nvSpPr>
          <p:cNvPr id="130" name="Oval 129"/>
          <p:cNvSpPr/>
          <p:nvPr/>
        </p:nvSpPr>
        <p:spPr>
          <a:xfrm>
            <a:off x="5741436"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876445"/>
            <a:ext cx="214402" cy="190103"/>
          </a:xfrm>
          <a:prstGeom prst="rect">
            <a:avLst/>
          </a:prstGeom>
          <a:solidFill>
            <a:srgbClr val="0F4B90"/>
          </a:solidFill>
        </p:spPr>
      </p:pic>
      <p:sp>
        <p:nvSpPr>
          <p:cNvPr id="132" name="Oval 131"/>
          <p:cNvSpPr/>
          <p:nvPr/>
        </p:nvSpPr>
        <p:spPr>
          <a:xfrm>
            <a:off x="1953390" y="428883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378621"/>
            <a:ext cx="214402" cy="190103"/>
          </a:xfrm>
          <a:prstGeom prst="rect">
            <a:avLst/>
          </a:prstGeom>
          <a:solidFill>
            <a:srgbClr val="0F4B90"/>
          </a:solidFill>
        </p:spPr>
      </p:pic>
      <p:sp>
        <p:nvSpPr>
          <p:cNvPr id="134" name="Oval 133"/>
          <p:cNvSpPr/>
          <p:nvPr/>
        </p:nvSpPr>
        <p:spPr>
          <a:xfrm>
            <a:off x="2371492" y="428929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379086"/>
            <a:ext cx="214402" cy="190103"/>
          </a:xfrm>
          <a:prstGeom prst="rect">
            <a:avLst/>
          </a:prstGeom>
          <a:solidFill>
            <a:srgbClr val="0F4B90"/>
          </a:solidFill>
        </p:spPr>
      </p:pic>
      <p:sp>
        <p:nvSpPr>
          <p:cNvPr id="136" name="Oval 135"/>
          <p:cNvSpPr/>
          <p:nvPr/>
        </p:nvSpPr>
        <p:spPr>
          <a:xfrm>
            <a:off x="279598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376157"/>
            <a:ext cx="214402" cy="190103"/>
          </a:xfrm>
          <a:prstGeom prst="rect">
            <a:avLst/>
          </a:prstGeom>
          <a:solidFill>
            <a:srgbClr val="0F4B90"/>
          </a:solidFill>
        </p:spPr>
      </p:pic>
      <p:sp>
        <p:nvSpPr>
          <p:cNvPr id="138" name="Oval 137"/>
          <p:cNvSpPr/>
          <p:nvPr/>
        </p:nvSpPr>
        <p:spPr>
          <a:xfrm>
            <a:off x="322047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376157"/>
            <a:ext cx="214402" cy="190103"/>
          </a:xfrm>
          <a:prstGeom prst="rect">
            <a:avLst/>
          </a:prstGeom>
          <a:solidFill>
            <a:srgbClr val="0F4B90"/>
          </a:solidFill>
        </p:spPr>
      </p:pic>
      <p:sp>
        <p:nvSpPr>
          <p:cNvPr id="140" name="Oval 139"/>
          <p:cNvSpPr/>
          <p:nvPr/>
        </p:nvSpPr>
        <p:spPr>
          <a:xfrm>
            <a:off x="3638574" y="429589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385682"/>
            <a:ext cx="214402" cy="190103"/>
          </a:xfrm>
          <a:prstGeom prst="rect">
            <a:avLst/>
          </a:prstGeom>
          <a:solidFill>
            <a:srgbClr val="0F4B90"/>
          </a:solidFill>
        </p:spPr>
      </p:pic>
      <p:sp>
        <p:nvSpPr>
          <p:cNvPr id="142" name="Oval 141"/>
          <p:cNvSpPr/>
          <p:nvPr/>
        </p:nvSpPr>
        <p:spPr>
          <a:xfrm>
            <a:off x="4069028"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383715"/>
            <a:ext cx="214402" cy="190103"/>
          </a:xfrm>
          <a:prstGeom prst="rect">
            <a:avLst/>
          </a:prstGeom>
          <a:solidFill>
            <a:srgbClr val="0F4B90"/>
          </a:solidFill>
        </p:spPr>
      </p:pic>
      <p:sp>
        <p:nvSpPr>
          <p:cNvPr id="144" name="Oval 143"/>
          <p:cNvSpPr/>
          <p:nvPr/>
        </p:nvSpPr>
        <p:spPr>
          <a:xfrm>
            <a:off x="4499906"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383715"/>
            <a:ext cx="214402" cy="190103"/>
          </a:xfrm>
          <a:prstGeom prst="rect">
            <a:avLst/>
          </a:prstGeom>
          <a:solidFill>
            <a:srgbClr val="0F4B90"/>
          </a:solidFill>
        </p:spPr>
      </p:pic>
      <p:sp>
        <p:nvSpPr>
          <p:cNvPr id="146" name="Oval 145"/>
          <p:cNvSpPr/>
          <p:nvPr/>
        </p:nvSpPr>
        <p:spPr>
          <a:xfrm>
            <a:off x="4911620"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376157"/>
            <a:ext cx="214402" cy="190103"/>
          </a:xfrm>
          <a:prstGeom prst="rect">
            <a:avLst/>
          </a:prstGeom>
          <a:solidFill>
            <a:srgbClr val="0F4B90"/>
          </a:solidFill>
        </p:spPr>
      </p:pic>
      <p:sp>
        <p:nvSpPr>
          <p:cNvPr id="148" name="Oval 147"/>
          <p:cNvSpPr/>
          <p:nvPr/>
        </p:nvSpPr>
        <p:spPr>
          <a:xfrm>
            <a:off x="5329722"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383715"/>
            <a:ext cx="214402" cy="190103"/>
          </a:xfrm>
          <a:prstGeom prst="rect">
            <a:avLst/>
          </a:prstGeom>
          <a:solidFill>
            <a:srgbClr val="0F4B90"/>
          </a:solidFill>
        </p:spPr>
      </p:pic>
      <p:sp>
        <p:nvSpPr>
          <p:cNvPr id="150" name="Oval 149"/>
          <p:cNvSpPr/>
          <p:nvPr/>
        </p:nvSpPr>
        <p:spPr>
          <a:xfrm>
            <a:off x="5741436"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376157"/>
            <a:ext cx="214402" cy="190103"/>
          </a:xfrm>
          <a:prstGeom prst="rect">
            <a:avLst/>
          </a:prstGeom>
          <a:solidFill>
            <a:srgbClr val="0F4B90"/>
          </a:solidFill>
        </p:spPr>
      </p:pic>
      <p:sp>
        <p:nvSpPr>
          <p:cNvPr id="152" name="Oval 151"/>
          <p:cNvSpPr/>
          <p:nvPr/>
        </p:nvSpPr>
        <p:spPr>
          <a:xfrm>
            <a:off x="1953390" y="472698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1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816771"/>
            <a:ext cx="214402" cy="190103"/>
          </a:xfrm>
          <a:prstGeom prst="rect">
            <a:avLst/>
          </a:prstGeom>
          <a:solidFill>
            <a:srgbClr val="0F4B90"/>
          </a:solidFill>
        </p:spPr>
      </p:pic>
      <p:sp>
        <p:nvSpPr>
          <p:cNvPr id="154" name="Oval 153"/>
          <p:cNvSpPr/>
          <p:nvPr/>
        </p:nvSpPr>
        <p:spPr>
          <a:xfrm>
            <a:off x="2371492" y="472744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817236"/>
            <a:ext cx="214402" cy="190103"/>
          </a:xfrm>
          <a:prstGeom prst="rect">
            <a:avLst/>
          </a:prstGeom>
          <a:solidFill>
            <a:srgbClr val="0F4B90"/>
          </a:solidFill>
        </p:spPr>
      </p:pic>
      <p:sp>
        <p:nvSpPr>
          <p:cNvPr id="156" name="Oval 155"/>
          <p:cNvSpPr/>
          <p:nvPr/>
        </p:nvSpPr>
        <p:spPr>
          <a:xfrm>
            <a:off x="279598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1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814307"/>
            <a:ext cx="214402" cy="190103"/>
          </a:xfrm>
          <a:prstGeom prst="rect">
            <a:avLst/>
          </a:prstGeom>
          <a:solidFill>
            <a:srgbClr val="0F4B90"/>
          </a:solidFill>
        </p:spPr>
      </p:pic>
      <p:sp>
        <p:nvSpPr>
          <p:cNvPr id="158" name="Oval 157"/>
          <p:cNvSpPr/>
          <p:nvPr/>
        </p:nvSpPr>
        <p:spPr>
          <a:xfrm>
            <a:off x="322047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814307"/>
            <a:ext cx="214402" cy="190103"/>
          </a:xfrm>
          <a:prstGeom prst="rect">
            <a:avLst/>
          </a:prstGeom>
          <a:solidFill>
            <a:srgbClr val="0F4B90"/>
          </a:solidFill>
        </p:spPr>
      </p:pic>
      <p:sp>
        <p:nvSpPr>
          <p:cNvPr id="160" name="Oval 159"/>
          <p:cNvSpPr/>
          <p:nvPr/>
        </p:nvSpPr>
        <p:spPr>
          <a:xfrm>
            <a:off x="3638574" y="473404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823832"/>
            <a:ext cx="214402" cy="190103"/>
          </a:xfrm>
          <a:prstGeom prst="rect">
            <a:avLst/>
          </a:prstGeom>
          <a:solidFill>
            <a:srgbClr val="0F4B90"/>
          </a:solidFill>
        </p:spPr>
      </p:pic>
      <p:sp>
        <p:nvSpPr>
          <p:cNvPr id="162" name="Oval 161"/>
          <p:cNvSpPr/>
          <p:nvPr/>
        </p:nvSpPr>
        <p:spPr>
          <a:xfrm>
            <a:off x="4069028"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821865"/>
            <a:ext cx="214402" cy="190103"/>
          </a:xfrm>
          <a:prstGeom prst="rect">
            <a:avLst/>
          </a:prstGeom>
          <a:solidFill>
            <a:srgbClr val="0F4B90"/>
          </a:solidFill>
        </p:spPr>
      </p:pic>
      <p:sp>
        <p:nvSpPr>
          <p:cNvPr id="164" name="Oval 163"/>
          <p:cNvSpPr/>
          <p:nvPr/>
        </p:nvSpPr>
        <p:spPr>
          <a:xfrm>
            <a:off x="4499906"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821865"/>
            <a:ext cx="214402" cy="190103"/>
          </a:xfrm>
          <a:prstGeom prst="rect">
            <a:avLst/>
          </a:prstGeom>
          <a:solidFill>
            <a:srgbClr val="0F4B90"/>
          </a:solidFill>
        </p:spPr>
      </p:pic>
      <p:sp>
        <p:nvSpPr>
          <p:cNvPr id="166" name="Oval 165"/>
          <p:cNvSpPr/>
          <p:nvPr/>
        </p:nvSpPr>
        <p:spPr>
          <a:xfrm>
            <a:off x="4911620"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814307"/>
            <a:ext cx="214402" cy="190103"/>
          </a:xfrm>
          <a:prstGeom prst="rect">
            <a:avLst/>
          </a:prstGeom>
          <a:solidFill>
            <a:srgbClr val="0F4B90"/>
          </a:solidFill>
        </p:spPr>
      </p:pic>
      <p:sp>
        <p:nvSpPr>
          <p:cNvPr id="168" name="Oval 167"/>
          <p:cNvSpPr/>
          <p:nvPr/>
        </p:nvSpPr>
        <p:spPr>
          <a:xfrm>
            <a:off x="5329722"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821865"/>
            <a:ext cx="214402" cy="190103"/>
          </a:xfrm>
          <a:prstGeom prst="rect">
            <a:avLst/>
          </a:prstGeom>
          <a:solidFill>
            <a:srgbClr val="0F4B90"/>
          </a:solidFill>
        </p:spPr>
      </p:pic>
      <p:sp>
        <p:nvSpPr>
          <p:cNvPr id="170" name="Oval 169"/>
          <p:cNvSpPr/>
          <p:nvPr/>
        </p:nvSpPr>
        <p:spPr>
          <a:xfrm>
            <a:off x="5741436"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814307"/>
            <a:ext cx="214402" cy="190103"/>
          </a:xfrm>
          <a:prstGeom prst="rect">
            <a:avLst/>
          </a:prstGeom>
          <a:solidFill>
            <a:srgbClr val="0F4B90"/>
          </a:solidFill>
        </p:spPr>
      </p:pic>
      <p:sp>
        <p:nvSpPr>
          <p:cNvPr id="172" name="Oval 171"/>
          <p:cNvSpPr/>
          <p:nvPr/>
        </p:nvSpPr>
        <p:spPr>
          <a:xfrm>
            <a:off x="1943865" y="519152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1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281311"/>
            <a:ext cx="214402" cy="190103"/>
          </a:xfrm>
          <a:prstGeom prst="rect">
            <a:avLst/>
          </a:prstGeom>
          <a:solidFill>
            <a:srgbClr val="0F4B90"/>
          </a:solidFill>
        </p:spPr>
      </p:pic>
      <p:sp>
        <p:nvSpPr>
          <p:cNvPr id="174" name="Oval 173"/>
          <p:cNvSpPr/>
          <p:nvPr/>
        </p:nvSpPr>
        <p:spPr>
          <a:xfrm>
            <a:off x="2361967" y="519198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281776"/>
            <a:ext cx="214402" cy="190103"/>
          </a:xfrm>
          <a:prstGeom prst="rect">
            <a:avLst/>
          </a:prstGeom>
          <a:solidFill>
            <a:srgbClr val="0F4B90"/>
          </a:solidFill>
        </p:spPr>
      </p:pic>
      <p:sp>
        <p:nvSpPr>
          <p:cNvPr id="176" name="Oval 175"/>
          <p:cNvSpPr/>
          <p:nvPr/>
        </p:nvSpPr>
        <p:spPr>
          <a:xfrm>
            <a:off x="278645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278847"/>
            <a:ext cx="214402" cy="190103"/>
          </a:xfrm>
          <a:prstGeom prst="rect">
            <a:avLst/>
          </a:prstGeom>
          <a:solidFill>
            <a:srgbClr val="0F4B90"/>
          </a:solidFill>
        </p:spPr>
      </p:pic>
      <p:sp>
        <p:nvSpPr>
          <p:cNvPr id="178" name="Oval 177"/>
          <p:cNvSpPr/>
          <p:nvPr/>
        </p:nvSpPr>
        <p:spPr>
          <a:xfrm>
            <a:off x="321094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278847"/>
            <a:ext cx="214402" cy="190103"/>
          </a:xfrm>
          <a:prstGeom prst="rect">
            <a:avLst/>
          </a:prstGeom>
          <a:solidFill>
            <a:srgbClr val="0F4B90"/>
          </a:solidFill>
        </p:spPr>
      </p:pic>
      <p:sp>
        <p:nvSpPr>
          <p:cNvPr id="180" name="Oval 179"/>
          <p:cNvSpPr/>
          <p:nvPr/>
        </p:nvSpPr>
        <p:spPr>
          <a:xfrm>
            <a:off x="3629049" y="519858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288372"/>
            <a:ext cx="214402" cy="190103"/>
          </a:xfrm>
          <a:prstGeom prst="rect">
            <a:avLst/>
          </a:prstGeom>
          <a:solidFill>
            <a:srgbClr val="0F4B90"/>
          </a:solidFill>
        </p:spPr>
      </p:pic>
      <p:sp>
        <p:nvSpPr>
          <p:cNvPr id="182" name="Oval 181"/>
          <p:cNvSpPr/>
          <p:nvPr/>
        </p:nvSpPr>
        <p:spPr>
          <a:xfrm>
            <a:off x="4059503"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1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286405"/>
            <a:ext cx="214402" cy="190103"/>
          </a:xfrm>
          <a:prstGeom prst="rect">
            <a:avLst/>
          </a:prstGeom>
          <a:solidFill>
            <a:srgbClr val="0F4B90"/>
          </a:solidFill>
        </p:spPr>
      </p:pic>
      <p:sp>
        <p:nvSpPr>
          <p:cNvPr id="184" name="Oval 183"/>
          <p:cNvSpPr/>
          <p:nvPr/>
        </p:nvSpPr>
        <p:spPr>
          <a:xfrm>
            <a:off x="4490381"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286405"/>
            <a:ext cx="214402" cy="190103"/>
          </a:xfrm>
          <a:prstGeom prst="rect">
            <a:avLst/>
          </a:prstGeom>
          <a:solidFill>
            <a:srgbClr val="0F4B90"/>
          </a:solidFill>
        </p:spPr>
      </p:pic>
      <p:sp>
        <p:nvSpPr>
          <p:cNvPr id="186" name="Oval 185"/>
          <p:cNvSpPr/>
          <p:nvPr/>
        </p:nvSpPr>
        <p:spPr>
          <a:xfrm>
            <a:off x="4902095"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Picture 1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278847"/>
            <a:ext cx="214402" cy="190103"/>
          </a:xfrm>
          <a:prstGeom prst="rect">
            <a:avLst/>
          </a:prstGeom>
          <a:solidFill>
            <a:srgbClr val="0F4B90"/>
          </a:solidFill>
        </p:spPr>
      </p:pic>
      <p:sp>
        <p:nvSpPr>
          <p:cNvPr id="188" name="Oval 187"/>
          <p:cNvSpPr/>
          <p:nvPr/>
        </p:nvSpPr>
        <p:spPr>
          <a:xfrm>
            <a:off x="5320197"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286405"/>
            <a:ext cx="214402" cy="190103"/>
          </a:xfrm>
          <a:prstGeom prst="rect">
            <a:avLst/>
          </a:prstGeom>
          <a:solidFill>
            <a:srgbClr val="0F4B90"/>
          </a:solidFill>
        </p:spPr>
      </p:pic>
      <p:sp>
        <p:nvSpPr>
          <p:cNvPr id="190" name="Oval 189"/>
          <p:cNvSpPr/>
          <p:nvPr/>
        </p:nvSpPr>
        <p:spPr>
          <a:xfrm>
            <a:off x="5731911"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1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278847"/>
            <a:ext cx="214402" cy="190103"/>
          </a:xfrm>
          <a:prstGeom prst="rect">
            <a:avLst/>
          </a:prstGeom>
          <a:solidFill>
            <a:srgbClr val="0F4B90"/>
          </a:solidFill>
        </p:spPr>
      </p:pic>
      <p:sp>
        <p:nvSpPr>
          <p:cNvPr id="192" name="Oval 191"/>
          <p:cNvSpPr/>
          <p:nvPr/>
        </p:nvSpPr>
        <p:spPr>
          <a:xfrm>
            <a:off x="1943865" y="562967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719461"/>
            <a:ext cx="214402" cy="190103"/>
          </a:xfrm>
          <a:prstGeom prst="rect">
            <a:avLst/>
          </a:prstGeom>
          <a:solidFill>
            <a:srgbClr val="0F4B90"/>
          </a:solidFill>
        </p:spPr>
      </p:pic>
      <p:sp>
        <p:nvSpPr>
          <p:cNvPr id="194" name="Oval 193"/>
          <p:cNvSpPr/>
          <p:nvPr/>
        </p:nvSpPr>
        <p:spPr>
          <a:xfrm>
            <a:off x="2361967" y="563013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719926"/>
            <a:ext cx="214402" cy="190103"/>
          </a:xfrm>
          <a:prstGeom prst="rect">
            <a:avLst/>
          </a:prstGeom>
          <a:solidFill>
            <a:srgbClr val="0F4B90"/>
          </a:solidFill>
        </p:spPr>
      </p:pic>
      <p:sp>
        <p:nvSpPr>
          <p:cNvPr id="196" name="Oval 195"/>
          <p:cNvSpPr/>
          <p:nvPr/>
        </p:nvSpPr>
        <p:spPr>
          <a:xfrm>
            <a:off x="278645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Picture 1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716997"/>
            <a:ext cx="214402" cy="190103"/>
          </a:xfrm>
          <a:prstGeom prst="rect">
            <a:avLst/>
          </a:prstGeom>
          <a:solidFill>
            <a:srgbClr val="0F4B90"/>
          </a:solidFill>
        </p:spPr>
      </p:pic>
      <p:sp>
        <p:nvSpPr>
          <p:cNvPr id="198" name="Oval 197"/>
          <p:cNvSpPr/>
          <p:nvPr/>
        </p:nvSpPr>
        <p:spPr>
          <a:xfrm>
            <a:off x="321094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Picture 1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716997"/>
            <a:ext cx="214402" cy="190103"/>
          </a:xfrm>
          <a:prstGeom prst="rect">
            <a:avLst/>
          </a:prstGeom>
          <a:solidFill>
            <a:srgbClr val="0F4B90"/>
          </a:solidFill>
        </p:spPr>
      </p:pic>
      <p:sp>
        <p:nvSpPr>
          <p:cNvPr id="200" name="Oval 199"/>
          <p:cNvSpPr/>
          <p:nvPr/>
        </p:nvSpPr>
        <p:spPr>
          <a:xfrm>
            <a:off x="3629049" y="563673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726522"/>
            <a:ext cx="214402" cy="190103"/>
          </a:xfrm>
          <a:prstGeom prst="rect">
            <a:avLst/>
          </a:prstGeom>
          <a:solidFill>
            <a:srgbClr val="0F4B90"/>
          </a:solidFill>
        </p:spPr>
      </p:pic>
      <p:sp>
        <p:nvSpPr>
          <p:cNvPr id="202" name="Oval 201"/>
          <p:cNvSpPr/>
          <p:nvPr/>
        </p:nvSpPr>
        <p:spPr>
          <a:xfrm>
            <a:off x="4059503"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724555"/>
            <a:ext cx="214402" cy="190103"/>
          </a:xfrm>
          <a:prstGeom prst="rect">
            <a:avLst/>
          </a:prstGeom>
          <a:solidFill>
            <a:srgbClr val="0F4B90"/>
          </a:solidFill>
        </p:spPr>
      </p:pic>
      <p:sp>
        <p:nvSpPr>
          <p:cNvPr id="204" name="Oval 203"/>
          <p:cNvSpPr/>
          <p:nvPr/>
        </p:nvSpPr>
        <p:spPr>
          <a:xfrm>
            <a:off x="4490381"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724555"/>
            <a:ext cx="214402" cy="190103"/>
          </a:xfrm>
          <a:prstGeom prst="rect">
            <a:avLst/>
          </a:prstGeom>
          <a:solidFill>
            <a:srgbClr val="0F4B90"/>
          </a:solidFill>
        </p:spPr>
      </p:pic>
      <p:sp>
        <p:nvSpPr>
          <p:cNvPr id="206" name="Oval 205"/>
          <p:cNvSpPr/>
          <p:nvPr/>
        </p:nvSpPr>
        <p:spPr>
          <a:xfrm>
            <a:off x="4902095"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716997"/>
            <a:ext cx="214402" cy="190103"/>
          </a:xfrm>
          <a:prstGeom prst="rect">
            <a:avLst/>
          </a:prstGeom>
          <a:solidFill>
            <a:srgbClr val="0F4B90"/>
          </a:solidFill>
        </p:spPr>
      </p:pic>
      <p:sp>
        <p:nvSpPr>
          <p:cNvPr id="208" name="Oval 207"/>
          <p:cNvSpPr/>
          <p:nvPr/>
        </p:nvSpPr>
        <p:spPr>
          <a:xfrm>
            <a:off x="5320197"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724555"/>
            <a:ext cx="214402" cy="190103"/>
          </a:xfrm>
          <a:prstGeom prst="rect">
            <a:avLst/>
          </a:prstGeom>
          <a:solidFill>
            <a:srgbClr val="0F4B90"/>
          </a:solidFill>
        </p:spPr>
      </p:pic>
      <p:sp>
        <p:nvSpPr>
          <p:cNvPr id="210" name="Oval 209"/>
          <p:cNvSpPr/>
          <p:nvPr/>
        </p:nvSpPr>
        <p:spPr>
          <a:xfrm>
            <a:off x="5731911"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716997"/>
            <a:ext cx="214402" cy="190103"/>
          </a:xfrm>
          <a:prstGeom prst="rect">
            <a:avLst/>
          </a:prstGeom>
          <a:solidFill>
            <a:srgbClr val="0F4B90"/>
          </a:solidFill>
        </p:spPr>
      </p:pic>
      <p:sp>
        <p:nvSpPr>
          <p:cNvPr id="212" name="Rectangle 211"/>
          <p:cNvSpPr/>
          <p:nvPr/>
        </p:nvSpPr>
        <p:spPr>
          <a:xfrm>
            <a:off x="7147899" y="1460399"/>
            <a:ext cx="4825025" cy="3477875"/>
          </a:xfrm>
          <a:prstGeom prst="rect">
            <a:avLst/>
          </a:prstGeom>
          <a:noFill/>
          <a:ln>
            <a:noFill/>
          </a:ln>
        </p:spPr>
        <p:txBody>
          <a:bodyPr wrap="square">
            <a:spAutoFit/>
          </a:bodyPr>
          <a:lstStyle/>
          <a:p>
            <a:r>
              <a:rPr lang="en-US" sz="4400" b="1">
                <a:solidFill>
                  <a:srgbClr val="556774"/>
                </a:solidFill>
                <a:latin typeface="Arial" panose="020B0604020202020204" pitchFamily="34" charset="0"/>
                <a:ea typeface="Fedra Sans Condensed Std Book" charset="0"/>
                <a:cs typeface="Arial" panose="020B0604020202020204" pitchFamily="34" charset="0"/>
              </a:rPr>
              <a:t>46% of bisexual women</a:t>
            </a:r>
            <a:r>
              <a:rPr lang="en-US" sz="4400">
                <a:solidFill>
                  <a:srgbClr val="556774"/>
                </a:solidFill>
                <a:latin typeface="Arial" panose="020B0604020202020204" pitchFamily="34" charset="0"/>
                <a:ea typeface="Fedra Sans Condensed Std Book" charset="0"/>
                <a:cs typeface="Arial" panose="020B0604020202020204" pitchFamily="34" charset="0"/>
              </a:rPr>
              <a:t> will experience sexual violence in their lifetimes.</a:t>
            </a:r>
            <a:endParaRPr lang="en-US" sz="4400"/>
          </a:p>
        </p:txBody>
      </p:sp>
      <p:sp>
        <p:nvSpPr>
          <p:cNvPr id="213" name="Rectangle 212"/>
          <p:cNvSpPr/>
          <p:nvPr/>
        </p:nvSpPr>
        <p:spPr>
          <a:xfrm>
            <a:off x="1902395" y="6234453"/>
            <a:ext cx="4075128" cy="400110"/>
          </a:xfrm>
          <a:prstGeom prst="rect">
            <a:avLst/>
          </a:prstGeom>
        </p:spPr>
        <p:txBody>
          <a:bodyPr wrap="square">
            <a:spAutoFit/>
          </a:bodyPr>
          <a:lstStyle/>
          <a:p>
            <a:r>
              <a:rPr lang="en-US" sz="1000">
                <a:solidFill>
                  <a:srgbClr val="0F4B90"/>
                </a:solidFill>
                <a:latin typeface="Arial" panose="020B0604020202020204" pitchFamily="34" charset="0"/>
                <a:cs typeface="Arial" panose="020B0604020202020204" pitchFamily="34" charset="0"/>
              </a:rPr>
              <a:t>Source: The NISVS: An Overview of 2010 Findings on Victimization by Sexual Orientation</a:t>
            </a:r>
          </a:p>
        </p:txBody>
      </p:sp>
      <p:sp>
        <p:nvSpPr>
          <p:cNvPr id="216" name="TextBox 215"/>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lumMod val="50000"/>
                  </a:schemeClr>
                </a:solidFill>
                <a:latin typeface="Arial Bold"/>
                <a:cs typeface="Arial Bold"/>
              </a:rPr>
              <a:t>21</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F240ABC5-2788-61AC-6B67-14534F67FE4E}"/>
              </a:ext>
            </a:extLst>
          </p:cNvPr>
          <p:cNvPicPr>
            <a:picLocks noChangeAspect="1"/>
          </p:cNvPicPr>
          <p:nvPr/>
        </p:nvPicPr>
        <p:blipFill>
          <a:blip r:embed="rId4"/>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24744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SEXUAL VIOLENCE IN OUR COMMUNITY</a:t>
            </a:r>
          </a:p>
        </p:txBody>
      </p:sp>
      <p:sp>
        <p:nvSpPr>
          <p:cNvPr id="10" name="Oval 9"/>
          <p:cNvSpPr/>
          <p:nvPr/>
        </p:nvSpPr>
        <p:spPr>
          <a:xfrm>
            <a:off x="1943865" y="146731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557104"/>
            <a:ext cx="214402" cy="190103"/>
          </a:xfrm>
          <a:prstGeom prst="rect">
            <a:avLst/>
          </a:prstGeom>
          <a:solidFill>
            <a:srgbClr val="FF0000"/>
          </a:solidFill>
          <a:ln>
            <a:solidFill>
              <a:srgbClr val="FF0000"/>
            </a:solidFill>
          </a:ln>
        </p:spPr>
      </p:pic>
      <p:sp>
        <p:nvSpPr>
          <p:cNvPr id="14" name="Oval 13"/>
          <p:cNvSpPr/>
          <p:nvPr/>
        </p:nvSpPr>
        <p:spPr>
          <a:xfrm>
            <a:off x="2361967" y="146778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557569"/>
            <a:ext cx="214402" cy="190103"/>
          </a:xfrm>
          <a:prstGeom prst="rect">
            <a:avLst/>
          </a:prstGeom>
          <a:solidFill>
            <a:srgbClr val="FF0000"/>
          </a:solidFill>
          <a:ln>
            <a:solidFill>
              <a:srgbClr val="FF0000"/>
            </a:solidFill>
          </a:ln>
        </p:spPr>
      </p:pic>
      <p:sp>
        <p:nvSpPr>
          <p:cNvPr id="16" name="Oval 15"/>
          <p:cNvSpPr/>
          <p:nvPr/>
        </p:nvSpPr>
        <p:spPr>
          <a:xfrm>
            <a:off x="278645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554640"/>
            <a:ext cx="214402" cy="190103"/>
          </a:xfrm>
          <a:prstGeom prst="rect">
            <a:avLst/>
          </a:prstGeom>
          <a:solidFill>
            <a:srgbClr val="FF0000"/>
          </a:solidFill>
          <a:ln>
            <a:solidFill>
              <a:srgbClr val="FF0000"/>
            </a:solidFill>
          </a:ln>
        </p:spPr>
      </p:pic>
      <p:sp>
        <p:nvSpPr>
          <p:cNvPr id="18" name="Oval 17"/>
          <p:cNvSpPr/>
          <p:nvPr/>
        </p:nvSpPr>
        <p:spPr>
          <a:xfrm>
            <a:off x="321094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554640"/>
            <a:ext cx="214402" cy="190103"/>
          </a:xfrm>
          <a:prstGeom prst="rect">
            <a:avLst/>
          </a:prstGeom>
          <a:solidFill>
            <a:srgbClr val="FF0000"/>
          </a:solidFill>
          <a:ln>
            <a:solidFill>
              <a:srgbClr val="FF0000"/>
            </a:solidFill>
          </a:ln>
        </p:spPr>
      </p:pic>
      <p:sp>
        <p:nvSpPr>
          <p:cNvPr id="20" name="Oval 19"/>
          <p:cNvSpPr/>
          <p:nvPr/>
        </p:nvSpPr>
        <p:spPr>
          <a:xfrm>
            <a:off x="3629049"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554640"/>
            <a:ext cx="214402" cy="190103"/>
          </a:xfrm>
          <a:prstGeom prst="rect">
            <a:avLst/>
          </a:prstGeom>
          <a:solidFill>
            <a:srgbClr val="FF0000"/>
          </a:solidFill>
          <a:ln>
            <a:solidFill>
              <a:srgbClr val="FF0000"/>
            </a:solidFill>
          </a:ln>
        </p:spPr>
      </p:pic>
      <p:sp>
        <p:nvSpPr>
          <p:cNvPr id="22" name="Oval 21"/>
          <p:cNvSpPr/>
          <p:nvPr/>
        </p:nvSpPr>
        <p:spPr>
          <a:xfrm>
            <a:off x="4059503"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1562198"/>
            <a:ext cx="214402" cy="190103"/>
          </a:xfrm>
          <a:prstGeom prst="rect">
            <a:avLst/>
          </a:prstGeom>
          <a:solidFill>
            <a:srgbClr val="FF0000"/>
          </a:solidFill>
          <a:ln>
            <a:solidFill>
              <a:srgbClr val="FF0000"/>
            </a:solidFill>
          </a:ln>
        </p:spPr>
      </p:pic>
      <p:sp>
        <p:nvSpPr>
          <p:cNvPr id="24" name="Oval 23"/>
          <p:cNvSpPr/>
          <p:nvPr/>
        </p:nvSpPr>
        <p:spPr>
          <a:xfrm>
            <a:off x="4490381"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1562198"/>
            <a:ext cx="214402" cy="190103"/>
          </a:xfrm>
          <a:prstGeom prst="rect">
            <a:avLst/>
          </a:prstGeom>
          <a:solidFill>
            <a:srgbClr val="FF0000"/>
          </a:solidFill>
          <a:ln>
            <a:solidFill>
              <a:srgbClr val="FF0000"/>
            </a:solidFill>
          </a:ln>
        </p:spPr>
      </p:pic>
      <p:sp>
        <p:nvSpPr>
          <p:cNvPr id="26" name="Oval 25"/>
          <p:cNvSpPr/>
          <p:nvPr/>
        </p:nvSpPr>
        <p:spPr>
          <a:xfrm>
            <a:off x="4902095"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554640"/>
            <a:ext cx="214402" cy="190103"/>
          </a:xfrm>
          <a:prstGeom prst="rect">
            <a:avLst/>
          </a:prstGeom>
          <a:solidFill>
            <a:srgbClr val="FF0000"/>
          </a:solidFill>
          <a:ln>
            <a:solidFill>
              <a:srgbClr val="FF0000"/>
            </a:solidFill>
          </a:ln>
        </p:spPr>
      </p:pic>
      <p:sp>
        <p:nvSpPr>
          <p:cNvPr id="28" name="Oval 27"/>
          <p:cNvSpPr/>
          <p:nvPr/>
        </p:nvSpPr>
        <p:spPr>
          <a:xfrm>
            <a:off x="5320197"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1562198"/>
            <a:ext cx="214402" cy="190103"/>
          </a:xfrm>
          <a:prstGeom prst="rect">
            <a:avLst/>
          </a:prstGeom>
          <a:solidFill>
            <a:srgbClr val="FF0000"/>
          </a:solidFill>
          <a:ln>
            <a:solidFill>
              <a:srgbClr val="FF0000"/>
            </a:solidFill>
          </a:ln>
        </p:spPr>
      </p:pic>
      <p:sp>
        <p:nvSpPr>
          <p:cNvPr id="30" name="Oval 29"/>
          <p:cNvSpPr/>
          <p:nvPr/>
        </p:nvSpPr>
        <p:spPr>
          <a:xfrm>
            <a:off x="5731911"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554640"/>
            <a:ext cx="214402" cy="190103"/>
          </a:xfrm>
          <a:prstGeom prst="rect">
            <a:avLst/>
          </a:prstGeom>
          <a:solidFill>
            <a:srgbClr val="FF0000"/>
          </a:solidFill>
          <a:ln>
            <a:solidFill>
              <a:srgbClr val="FF0000"/>
            </a:solidFill>
          </a:ln>
        </p:spPr>
      </p:pic>
      <p:sp>
        <p:nvSpPr>
          <p:cNvPr id="32" name="Oval 31"/>
          <p:cNvSpPr/>
          <p:nvPr/>
        </p:nvSpPr>
        <p:spPr>
          <a:xfrm>
            <a:off x="1943865" y="190546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995254"/>
            <a:ext cx="214402" cy="190103"/>
          </a:xfrm>
          <a:prstGeom prst="rect">
            <a:avLst/>
          </a:prstGeom>
          <a:solidFill>
            <a:srgbClr val="FF0000"/>
          </a:solidFill>
          <a:ln>
            <a:solidFill>
              <a:srgbClr val="FF0000"/>
            </a:solidFill>
          </a:ln>
        </p:spPr>
      </p:pic>
      <p:sp>
        <p:nvSpPr>
          <p:cNvPr id="34" name="Oval 33"/>
          <p:cNvSpPr/>
          <p:nvPr/>
        </p:nvSpPr>
        <p:spPr>
          <a:xfrm>
            <a:off x="2361967" y="190593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995719"/>
            <a:ext cx="214402" cy="190103"/>
          </a:xfrm>
          <a:prstGeom prst="rect">
            <a:avLst/>
          </a:prstGeom>
          <a:solidFill>
            <a:srgbClr val="FF0000"/>
          </a:solidFill>
          <a:ln>
            <a:solidFill>
              <a:srgbClr val="FF0000"/>
            </a:solidFill>
          </a:ln>
        </p:spPr>
      </p:pic>
      <p:sp>
        <p:nvSpPr>
          <p:cNvPr id="36" name="Oval 35"/>
          <p:cNvSpPr/>
          <p:nvPr/>
        </p:nvSpPr>
        <p:spPr>
          <a:xfrm>
            <a:off x="278645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992790"/>
            <a:ext cx="214402" cy="190103"/>
          </a:xfrm>
          <a:prstGeom prst="rect">
            <a:avLst/>
          </a:prstGeom>
          <a:solidFill>
            <a:srgbClr val="FF0000"/>
          </a:solidFill>
          <a:ln>
            <a:solidFill>
              <a:srgbClr val="FF0000"/>
            </a:solidFill>
          </a:ln>
        </p:spPr>
      </p:pic>
      <p:sp>
        <p:nvSpPr>
          <p:cNvPr id="38" name="Oval 37"/>
          <p:cNvSpPr/>
          <p:nvPr/>
        </p:nvSpPr>
        <p:spPr>
          <a:xfrm>
            <a:off x="321094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992790"/>
            <a:ext cx="214402" cy="190103"/>
          </a:xfrm>
          <a:prstGeom prst="rect">
            <a:avLst/>
          </a:prstGeom>
          <a:solidFill>
            <a:srgbClr val="FF0000"/>
          </a:solidFill>
          <a:ln>
            <a:solidFill>
              <a:srgbClr val="FF0000"/>
            </a:solidFill>
          </a:ln>
        </p:spPr>
      </p:pic>
      <p:sp>
        <p:nvSpPr>
          <p:cNvPr id="40" name="Oval 39"/>
          <p:cNvSpPr/>
          <p:nvPr/>
        </p:nvSpPr>
        <p:spPr>
          <a:xfrm>
            <a:off x="3629049"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992790"/>
            <a:ext cx="214402" cy="190103"/>
          </a:xfrm>
          <a:prstGeom prst="rect">
            <a:avLst/>
          </a:prstGeom>
          <a:solidFill>
            <a:srgbClr val="FF0000"/>
          </a:solidFill>
          <a:ln>
            <a:solidFill>
              <a:srgbClr val="FF0000"/>
            </a:solidFill>
          </a:ln>
        </p:spPr>
      </p:pic>
      <p:sp>
        <p:nvSpPr>
          <p:cNvPr id="42" name="Oval 41"/>
          <p:cNvSpPr/>
          <p:nvPr/>
        </p:nvSpPr>
        <p:spPr>
          <a:xfrm>
            <a:off x="4059503"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2000348"/>
            <a:ext cx="214402" cy="190103"/>
          </a:xfrm>
          <a:prstGeom prst="rect">
            <a:avLst/>
          </a:prstGeom>
          <a:solidFill>
            <a:srgbClr val="FF0000"/>
          </a:solidFill>
          <a:ln>
            <a:solidFill>
              <a:srgbClr val="FF0000"/>
            </a:solidFill>
          </a:ln>
        </p:spPr>
      </p:pic>
      <p:sp>
        <p:nvSpPr>
          <p:cNvPr id="44" name="Oval 43"/>
          <p:cNvSpPr/>
          <p:nvPr/>
        </p:nvSpPr>
        <p:spPr>
          <a:xfrm>
            <a:off x="4490381"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2000348"/>
            <a:ext cx="214402" cy="190103"/>
          </a:xfrm>
          <a:prstGeom prst="rect">
            <a:avLst/>
          </a:prstGeom>
          <a:solidFill>
            <a:srgbClr val="FF0000"/>
          </a:solidFill>
          <a:ln>
            <a:solidFill>
              <a:srgbClr val="FF0000"/>
            </a:solidFill>
          </a:ln>
        </p:spPr>
      </p:pic>
      <p:sp>
        <p:nvSpPr>
          <p:cNvPr id="46" name="Oval 45"/>
          <p:cNvSpPr/>
          <p:nvPr/>
        </p:nvSpPr>
        <p:spPr>
          <a:xfrm>
            <a:off x="4902095"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992790"/>
            <a:ext cx="214402" cy="190103"/>
          </a:xfrm>
          <a:prstGeom prst="rect">
            <a:avLst/>
          </a:prstGeom>
          <a:solidFill>
            <a:srgbClr val="FF0000"/>
          </a:solidFill>
          <a:ln>
            <a:solidFill>
              <a:srgbClr val="FF0000"/>
            </a:solidFill>
          </a:ln>
        </p:spPr>
      </p:pic>
      <p:sp>
        <p:nvSpPr>
          <p:cNvPr id="48" name="Oval 47"/>
          <p:cNvSpPr/>
          <p:nvPr/>
        </p:nvSpPr>
        <p:spPr>
          <a:xfrm>
            <a:off x="5320197"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2000348"/>
            <a:ext cx="214402" cy="190103"/>
          </a:xfrm>
          <a:prstGeom prst="rect">
            <a:avLst/>
          </a:prstGeom>
          <a:solidFill>
            <a:srgbClr val="FF0000"/>
          </a:solidFill>
          <a:ln>
            <a:solidFill>
              <a:srgbClr val="FF0000"/>
            </a:solidFill>
          </a:ln>
        </p:spPr>
      </p:pic>
      <p:sp>
        <p:nvSpPr>
          <p:cNvPr id="50" name="Oval 49"/>
          <p:cNvSpPr/>
          <p:nvPr/>
        </p:nvSpPr>
        <p:spPr>
          <a:xfrm>
            <a:off x="5731911"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992790"/>
            <a:ext cx="214402" cy="190103"/>
          </a:xfrm>
          <a:prstGeom prst="rect">
            <a:avLst/>
          </a:prstGeom>
          <a:solidFill>
            <a:srgbClr val="FF0000"/>
          </a:solidFill>
          <a:ln>
            <a:solidFill>
              <a:srgbClr val="FF0000"/>
            </a:solidFill>
          </a:ln>
        </p:spPr>
      </p:pic>
      <p:sp>
        <p:nvSpPr>
          <p:cNvPr id="52" name="Oval 51"/>
          <p:cNvSpPr/>
          <p:nvPr/>
        </p:nvSpPr>
        <p:spPr>
          <a:xfrm>
            <a:off x="1953390" y="237219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461979"/>
            <a:ext cx="214402" cy="190103"/>
          </a:xfrm>
          <a:prstGeom prst="rect">
            <a:avLst/>
          </a:prstGeom>
          <a:solidFill>
            <a:srgbClr val="FF0000"/>
          </a:solidFill>
          <a:ln>
            <a:solidFill>
              <a:srgbClr val="FF0000"/>
            </a:solidFill>
          </a:ln>
        </p:spPr>
      </p:pic>
      <p:sp>
        <p:nvSpPr>
          <p:cNvPr id="54" name="Oval 53"/>
          <p:cNvSpPr/>
          <p:nvPr/>
        </p:nvSpPr>
        <p:spPr>
          <a:xfrm>
            <a:off x="2371492" y="237265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462444"/>
            <a:ext cx="214402" cy="190103"/>
          </a:xfrm>
          <a:prstGeom prst="rect">
            <a:avLst/>
          </a:prstGeom>
          <a:solidFill>
            <a:srgbClr val="FF0000"/>
          </a:solidFill>
          <a:ln>
            <a:solidFill>
              <a:srgbClr val="FF0000"/>
            </a:solidFill>
          </a:ln>
        </p:spPr>
      </p:pic>
      <p:sp>
        <p:nvSpPr>
          <p:cNvPr id="56" name="Oval 55"/>
          <p:cNvSpPr/>
          <p:nvPr/>
        </p:nvSpPr>
        <p:spPr>
          <a:xfrm>
            <a:off x="2795982"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459515"/>
            <a:ext cx="214402" cy="190103"/>
          </a:xfrm>
          <a:prstGeom prst="rect">
            <a:avLst/>
          </a:prstGeom>
          <a:solidFill>
            <a:srgbClr val="FF0000"/>
          </a:solidFill>
          <a:ln>
            <a:solidFill>
              <a:srgbClr val="FF0000"/>
            </a:solidFill>
          </a:ln>
        </p:spPr>
      </p:pic>
      <p:sp>
        <p:nvSpPr>
          <p:cNvPr id="58" name="Oval 57"/>
          <p:cNvSpPr/>
          <p:nvPr/>
        </p:nvSpPr>
        <p:spPr>
          <a:xfrm>
            <a:off x="3220472"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459515"/>
            <a:ext cx="214402" cy="190103"/>
          </a:xfrm>
          <a:prstGeom prst="rect">
            <a:avLst/>
          </a:prstGeom>
          <a:solidFill>
            <a:srgbClr val="FF0000"/>
          </a:solidFill>
          <a:ln>
            <a:solidFill>
              <a:srgbClr val="FF0000"/>
            </a:solidFill>
          </a:ln>
        </p:spPr>
      </p:pic>
      <p:sp>
        <p:nvSpPr>
          <p:cNvPr id="60" name="Oval 59"/>
          <p:cNvSpPr/>
          <p:nvPr/>
        </p:nvSpPr>
        <p:spPr>
          <a:xfrm>
            <a:off x="3638574" y="23792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469040"/>
            <a:ext cx="214402" cy="190103"/>
          </a:xfrm>
          <a:prstGeom prst="rect">
            <a:avLst/>
          </a:prstGeom>
          <a:solidFill>
            <a:srgbClr val="FF0000"/>
          </a:solidFill>
          <a:ln>
            <a:solidFill>
              <a:srgbClr val="FF0000"/>
            </a:solidFill>
          </a:ln>
        </p:spPr>
      </p:pic>
      <p:sp>
        <p:nvSpPr>
          <p:cNvPr id="62" name="Oval 61"/>
          <p:cNvSpPr/>
          <p:nvPr/>
        </p:nvSpPr>
        <p:spPr>
          <a:xfrm>
            <a:off x="4069028" y="237728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467073"/>
            <a:ext cx="214402" cy="190103"/>
          </a:xfrm>
          <a:prstGeom prst="rect">
            <a:avLst/>
          </a:prstGeom>
          <a:solidFill>
            <a:srgbClr val="FF0000"/>
          </a:solidFill>
          <a:ln>
            <a:solidFill>
              <a:srgbClr val="FF0000"/>
            </a:solidFill>
          </a:ln>
        </p:spPr>
      </p:pic>
      <p:sp>
        <p:nvSpPr>
          <p:cNvPr id="64" name="Oval 63"/>
          <p:cNvSpPr/>
          <p:nvPr/>
        </p:nvSpPr>
        <p:spPr>
          <a:xfrm>
            <a:off x="4499906" y="237728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467073"/>
            <a:ext cx="214402" cy="190103"/>
          </a:xfrm>
          <a:prstGeom prst="rect">
            <a:avLst/>
          </a:prstGeom>
          <a:solidFill>
            <a:srgbClr val="0F4B90"/>
          </a:solidFill>
          <a:ln>
            <a:solidFill>
              <a:srgbClr val="0F4B90"/>
            </a:solidFill>
          </a:ln>
        </p:spPr>
      </p:pic>
      <p:sp>
        <p:nvSpPr>
          <p:cNvPr id="66" name="Oval 65"/>
          <p:cNvSpPr/>
          <p:nvPr/>
        </p:nvSpPr>
        <p:spPr>
          <a:xfrm>
            <a:off x="4911620" y="236972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459515"/>
            <a:ext cx="214402" cy="190103"/>
          </a:xfrm>
          <a:prstGeom prst="rect">
            <a:avLst/>
          </a:prstGeom>
          <a:solidFill>
            <a:srgbClr val="0F4B90"/>
          </a:solidFill>
          <a:ln>
            <a:solidFill>
              <a:srgbClr val="0F4B90"/>
            </a:solidFill>
          </a:ln>
        </p:spPr>
      </p:pic>
      <p:sp>
        <p:nvSpPr>
          <p:cNvPr id="68" name="Oval 67"/>
          <p:cNvSpPr/>
          <p:nvPr/>
        </p:nvSpPr>
        <p:spPr>
          <a:xfrm>
            <a:off x="5329722" y="237728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467073"/>
            <a:ext cx="214402" cy="190103"/>
          </a:xfrm>
          <a:prstGeom prst="rect">
            <a:avLst/>
          </a:prstGeom>
          <a:solidFill>
            <a:srgbClr val="0F4B90"/>
          </a:solidFill>
          <a:ln>
            <a:solidFill>
              <a:srgbClr val="0F4B90"/>
            </a:solidFill>
          </a:ln>
        </p:spPr>
      </p:pic>
      <p:sp>
        <p:nvSpPr>
          <p:cNvPr id="70" name="Oval 69"/>
          <p:cNvSpPr/>
          <p:nvPr/>
        </p:nvSpPr>
        <p:spPr>
          <a:xfrm>
            <a:off x="5741436" y="236972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459515"/>
            <a:ext cx="214402" cy="190103"/>
          </a:xfrm>
          <a:prstGeom prst="rect">
            <a:avLst/>
          </a:prstGeom>
          <a:solidFill>
            <a:srgbClr val="0F4B90"/>
          </a:solidFill>
          <a:ln>
            <a:solidFill>
              <a:srgbClr val="0F4B90"/>
            </a:solidFill>
          </a:ln>
        </p:spPr>
      </p:pic>
      <p:sp>
        <p:nvSpPr>
          <p:cNvPr id="72" name="Oval 71"/>
          <p:cNvSpPr/>
          <p:nvPr/>
        </p:nvSpPr>
        <p:spPr>
          <a:xfrm>
            <a:off x="1953390" y="281034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900129"/>
            <a:ext cx="214402" cy="190103"/>
          </a:xfrm>
          <a:prstGeom prst="rect">
            <a:avLst/>
          </a:prstGeom>
          <a:solidFill>
            <a:srgbClr val="0F4B90"/>
          </a:solidFill>
          <a:ln>
            <a:solidFill>
              <a:srgbClr val="0F4B90"/>
            </a:solidFill>
          </a:ln>
        </p:spPr>
      </p:pic>
      <p:sp>
        <p:nvSpPr>
          <p:cNvPr id="74" name="Oval 73"/>
          <p:cNvSpPr/>
          <p:nvPr/>
        </p:nvSpPr>
        <p:spPr>
          <a:xfrm>
            <a:off x="2371492" y="2810805"/>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900594"/>
            <a:ext cx="214402" cy="190103"/>
          </a:xfrm>
          <a:prstGeom prst="rect">
            <a:avLst/>
          </a:prstGeom>
          <a:solidFill>
            <a:srgbClr val="0F4B90"/>
          </a:solidFill>
          <a:ln>
            <a:solidFill>
              <a:srgbClr val="0F4B90"/>
            </a:solidFill>
          </a:ln>
        </p:spPr>
      </p:pic>
      <p:sp>
        <p:nvSpPr>
          <p:cNvPr id="76" name="Oval 75"/>
          <p:cNvSpPr/>
          <p:nvPr/>
        </p:nvSpPr>
        <p:spPr>
          <a:xfrm>
            <a:off x="2795982"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897665"/>
            <a:ext cx="214402" cy="190103"/>
          </a:xfrm>
          <a:prstGeom prst="rect">
            <a:avLst/>
          </a:prstGeom>
          <a:solidFill>
            <a:srgbClr val="0F4B90"/>
          </a:solidFill>
          <a:ln>
            <a:solidFill>
              <a:srgbClr val="0F4B90"/>
            </a:solidFill>
          </a:ln>
        </p:spPr>
      </p:pic>
      <p:sp>
        <p:nvSpPr>
          <p:cNvPr id="78" name="Oval 77"/>
          <p:cNvSpPr/>
          <p:nvPr/>
        </p:nvSpPr>
        <p:spPr>
          <a:xfrm>
            <a:off x="3220472"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897665"/>
            <a:ext cx="214402" cy="190103"/>
          </a:xfrm>
          <a:prstGeom prst="rect">
            <a:avLst/>
          </a:prstGeom>
          <a:solidFill>
            <a:srgbClr val="0F4B90"/>
          </a:solidFill>
          <a:ln>
            <a:solidFill>
              <a:srgbClr val="0F4B90"/>
            </a:solidFill>
          </a:ln>
        </p:spPr>
      </p:pic>
      <p:sp>
        <p:nvSpPr>
          <p:cNvPr id="80" name="Oval 79"/>
          <p:cNvSpPr/>
          <p:nvPr/>
        </p:nvSpPr>
        <p:spPr>
          <a:xfrm>
            <a:off x="3638574" y="281740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907190"/>
            <a:ext cx="214402" cy="190103"/>
          </a:xfrm>
          <a:prstGeom prst="rect">
            <a:avLst/>
          </a:prstGeom>
          <a:solidFill>
            <a:srgbClr val="0F4B90"/>
          </a:solidFill>
          <a:ln>
            <a:solidFill>
              <a:srgbClr val="0F4B90"/>
            </a:solidFill>
          </a:ln>
        </p:spPr>
      </p:pic>
      <p:sp>
        <p:nvSpPr>
          <p:cNvPr id="82" name="Oval 81"/>
          <p:cNvSpPr/>
          <p:nvPr/>
        </p:nvSpPr>
        <p:spPr>
          <a:xfrm>
            <a:off x="4069028" y="281543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905223"/>
            <a:ext cx="214402" cy="190103"/>
          </a:xfrm>
          <a:prstGeom prst="rect">
            <a:avLst/>
          </a:prstGeom>
          <a:solidFill>
            <a:srgbClr val="0F4B90"/>
          </a:solidFill>
          <a:ln>
            <a:solidFill>
              <a:srgbClr val="0F4B90"/>
            </a:solidFill>
          </a:ln>
        </p:spPr>
      </p:pic>
      <p:sp>
        <p:nvSpPr>
          <p:cNvPr id="84" name="Oval 83"/>
          <p:cNvSpPr/>
          <p:nvPr/>
        </p:nvSpPr>
        <p:spPr>
          <a:xfrm>
            <a:off x="4499906" y="281543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905223"/>
            <a:ext cx="214402" cy="190103"/>
          </a:xfrm>
          <a:prstGeom prst="rect">
            <a:avLst/>
          </a:prstGeom>
          <a:solidFill>
            <a:srgbClr val="0F4B90"/>
          </a:solidFill>
          <a:ln>
            <a:solidFill>
              <a:srgbClr val="0F4B90"/>
            </a:solidFill>
          </a:ln>
        </p:spPr>
      </p:pic>
      <p:sp>
        <p:nvSpPr>
          <p:cNvPr id="86" name="Oval 85"/>
          <p:cNvSpPr/>
          <p:nvPr/>
        </p:nvSpPr>
        <p:spPr>
          <a:xfrm>
            <a:off x="4911620"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897665"/>
            <a:ext cx="214402" cy="190103"/>
          </a:xfrm>
          <a:prstGeom prst="rect">
            <a:avLst/>
          </a:prstGeom>
          <a:solidFill>
            <a:srgbClr val="0F4B90"/>
          </a:solidFill>
          <a:ln>
            <a:solidFill>
              <a:srgbClr val="0F4B90"/>
            </a:solidFill>
          </a:ln>
        </p:spPr>
      </p:pic>
      <p:sp>
        <p:nvSpPr>
          <p:cNvPr id="88" name="Oval 87"/>
          <p:cNvSpPr/>
          <p:nvPr/>
        </p:nvSpPr>
        <p:spPr>
          <a:xfrm>
            <a:off x="5329722" y="281543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905223"/>
            <a:ext cx="214402" cy="190103"/>
          </a:xfrm>
          <a:prstGeom prst="rect">
            <a:avLst/>
          </a:prstGeom>
          <a:solidFill>
            <a:srgbClr val="0F4B90"/>
          </a:solidFill>
          <a:ln>
            <a:solidFill>
              <a:srgbClr val="0F4B90"/>
            </a:solidFill>
          </a:ln>
        </p:spPr>
      </p:pic>
      <p:sp>
        <p:nvSpPr>
          <p:cNvPr id="90" name="Oval 89"/>
          <p:cNvSpPr/>
          <p:nvPr/>
        </p:nvSpPr>
        <p:spPr>
          <a:xfrm>
            <a:off x="5741436"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897665"/>
            <a:ext cx="214402" cy="190103"/>
          </a:xfrm>
          <a:prstGeom prst="rect">
            <a:avLst/>
          </a:prstGeom>
          <a:solidFill>
            <a:srgbClr val="0F4B90"/>
          </a:solidFill>
          <a:ln>
            <a:solidFill>
              <a:srgbClr val="0F4B90"/>
            </a:solidFill>
          </a:ln>
        </p:spPr>
      </p:pic>
      <p:sp>
        <p:nvSpPr>
          <p:cNvPr id="92" name="Oval 91"/>
          <p:cNvSpPr/>
          <p:nvPr/>
        </p:nvSpPr>
        <p:spPr>
          <a:xfrm>
            <a:off x="1953390" y="335097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440759"/>
            <a:ext cx="214402" cy="190103"/>
          </a:xfrm>
          <a:prstGeom prst="rect">
            <a:avLst/>
          </a:prstGeom>
          <a:solidFill>
            <a:srgbClr val="0F4B90"/>
          </a:solidFill>
          <a:ln>
            <a:solidFill>
              <a:srgbClr val="0F4B90"/>
            </a:solidFill>
          </a:ln>
        </p:spPr>
      </p:pic>
      <p:sp>
        <p:nvSpPr>
          <p:cNvPr id="94" name="Oval 93"/>
          <p:cNvSpPr/>
          <p:nvPr/>
        </p:nvSpPr>
        <p:spPr>
          <a:xfrm>
            <a:off x="2371492" y="3351435"/>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441224"/>
            <a:ext cx="214402" cy="190103"/>
          </a:xfrm>
          <a:prstGeom prst="rect">
            <a:avLst/>
          </a:prstGeom>
          <a:solidFill>
            <a:srgbClr val="0F4B90"/>
          </a:solidFill>
          <a:ln>
            <a:solidFill>
              <a:srgbClr val="0F4B90"/>
            </a:solidFill>
          </a:ln>
        </p:spPr>
      </p:pic>
      <p:sp>
        <p:nvSpPr>
          <p:cNvPr id="96" name="Oval 95"/>
          <p:cNvSpPr/>
          <p:nvPr/>
        </p:nvSpPr>
        <p:spPr>
          <a:xfrm>
            <a:off x="2795982"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438295"/>
            <a:ext cx="214402" cy="190103"/>
          </a:xfrm>
          <a:prstGeom prst="rect">
            <a:avLst/>
          </a:prstGeom>
          <a:solidFill>
            <a:srgbClr val="0F4B90"/>
          </a:solidFill>
          <a:ln>
            <a:solidFill>
              <a:srgbClr val="0F4B90"/>
            </a:solidFill>
          </a:ln>
        </p:spPr>
      </p:pic>
      <p:sp>
        <p:nvSpPr>
          <p:cNvPr id="98" name="Oval 97"/>
          <p:cNvSpPr/>
          <p:nvPr/>
        </p:nvSpPr>
        <p:spPr>
          <a:xfrm>
            <a:off x="3220472"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438295"/>
            <a:ext cx="214402" cy="190103"/>
          </a:xfrm>
          <a:prstGeom prst="rect">
            <a:avLst/>
          </a:prstGeom>
          <a:solidFill>
            <a:srgbClr val="0F4B90"/>
          </a:solidFill>
          <a:ln>
            <a:solidFill>
              <a:srgbClr val="0F4B90"/>
            </a:solidFill>
          </a:ln>
        </p:spPr>
      </p:pic>
      <p:sp>
        <p:nvSpPr>
          <p:cNvPr id="100" name="Oval 99"/>
          <p:cNvSpPr/>
          <p:nvPr/>
        </p:nvSpPr>
        <p:spPr>
          <a:xfrm>
            <a:off x="3638574" y="335803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447820"/>
            <a:ext cx="214402" cy="190103"/>
          </a:xfrm>
          <a:prstGeom prst="rect">
            <a:avLst/>
          </a:prstGeom>
          <a:solidFill>
            <a:srgbClr val="0F4B90"/>
          </a:solidFill>
          <a:ln>
            <a:solidFill>
              <a:srgbClr val="0F4B90"/>
            </a:solidFill>
          </a:ln>
        </p:spPr>
      </p:pic>
      <p:sp>
        <p:nvSpPr>
          <p:cNvPr id="102" name="Oval 101"/>
          <p:cNvSpPr/>
          <p:nvPr/>
        </p:nvSpPr>
        <p:spPr>
          <a:xfrm>
            <a:off x="4069028" y="335606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445853"/>
            <a:ext cx="214402" cy="190103"/>
          </a:xfrm>
          <a:prstGeom prst="rect">
            <a:avLst/>
          </a:prstGeom>
          <a:solidFill>
            <a:srgbClr val="0F4B90"/>
          </a:solidFill>
          <a:ln>
            <a:solidFill>
              <a:srgbClr val="0F4B90"/>
            </a:solidFill>
          </a:ln>
        </p:spPr>
      </p:pic>
      <p:sp>
        <p:nvSpPr>
          <p:cNvPr id="104" name="Oval 103"/>
          <p:cNvSpPr/>
          <p:nvPr/>
        </p:nvSpPr>
        <p:spPr>
          <a:xfrm>
            <a:off x="4499906" y="335606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445853"/>
            <a:ext cx="214402" cy="190103"/>
          </a:xfrm>
          <a:prstGeom prst="rect">
            <a:avLst/>
          </a:prstGeom>
          <a:solidFill>
            <a:srgbClr val="0F4B90"/>
          </a:solidFill>
          <a:ln>
            <a:solidFill>
              <a:srgbClr val="0F4B90"/>
            </a:solidFill>
          </a:ln>
        </p:spPr>
      </p:pic>
      <p:sp>
        <p:nvSpPr>
          <p:cNvPr id="106" name="Oval 105"/>
          <p:cNvSpPr/>
          <p:nvPr/>
        </p:nvSpPr>
        <p:spPr>
          <a:xfrm>
            <a:off x="4911620"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438295"/>
            <a:ext cx="214402" cy="190103"/>
          </a:xfrm>
          <a:prstGeom prst="rect">
            <a:avLst/>
          </a:prstGeom>
          <a:solidFill>
            <a:srgbClr val="0F4B90"/>
          </a:solidFill>
          <a:ln>
            <a:solidFill>
              <a:srgbClr val="0F4B90"/>
            </a:solidFill>
          </a:ln>
        </p:spPr>
      </p:pic>
      <p:sp>
        <p:nvSpPr>
          <p:cNvPr id="108" name="Oval 107"/>
          <p:cNvSpPr/>
          <p:nvPr/>
        </p:nvSpPr>
        <p:spPr>
          <a:xfrm>
            <a:off x="5329722" y="335606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445853"/>
            <a:ext cx="214402" cy="190103"/>
          </a:xfrm>
          <a:prstGeom prst="rect">
            <a:avLst/>
          </a:prstGeom>
          <a:solidFill>
            <a:srgbClr val="0F4B90"/>
          </a:solidFill>
          <a:ln>
            <a:solidFill>
              <a:srgbClr val="0F4B90"/>
            </a:solidFill>
          </a:ln>
        </p:spPr>
      </p:pic>
      <p:sp>
        <p:nvSpPr>
          <p:cNvPr id="110" name="Oval 109"/>
          <p:cNvSpPr/>
          <p:nvPr/>
        </p:nvSpPr>
        <p:spPr>
          <a:xfrm>
            <a:off x="5741436"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438295"/>
            <a:ext cx="214402" cy="190103"/>
          </a:xfrm>
          <a:prstGeom prst="rect">
            <a:avLst/>
          </a:prstGeom>
          <a:solidFill>
            <a:srgbClr val="0F4B90"/>
          </a:solidFill>
          <a:ln>
            <a:solidFill>
              <a:srgbClr val="0F4B90"/>
            </a:solidFill>
          </a:ln>
        </p:spPr>
      </p:pic>
      <p:sp>
        <p:nvSpPr>
          <p:cNvPr id="112" name="Oval 111"/>
          <p:cNvSpPr/>
          <p:nvPr/>
        </p:nvSpPr>
        <p:spPr>
          <a:xfrm>
            <a:off x="1953390" y="378912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878909"/>
            <a:ext cx="214402" cy="190103"/>
          </a:xfrm>
          <a:prstGeom prst="rect">
            <a:avLst/>
          </a:prstGeom>
          <a:solidFill>
            <a:srgbClr val="0F4B90"/>
          </a:solidFill>
          <a:ln>
            <a:solidFill>
              <a:srgbClr val="0F4B90"/>
            </a:solidFill>
          </a:ln>
        </p:spPr>
      </p:pic>
      <p:sp>
        <p:nvSpPr>
          <p:cNvPr id="114" name="Oval 113"/>
          <p:cNvSpPr/>
          <p:nvPr/>
        </p:nvSpPr>
        <p:spPr>
          <a:xfrm>
            <a:off x="2371492" y="378958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879374"/>
            <a:ext cx="214402" cy="190103"/>
          </a:xfrm>
          <a:prstGeom prst="rect">
            <a:avLst/>
          </a:prstGeom>
          <a:solidFill>
            <a:srgbClr val="0F4B90"/>
          </a:solidFill>
        </p:spPr>
      </p:pic>
      <p:sp>
        <p:nvSpPr>
          <p:cNvPr id="116" name="Oval 115"/>
          <p:cNvSpPr/>
          <p:nvPr/>
        </p:nvSpPr>
        <p:spPr>
          <a:xfrm>
            <a:off x="279598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876445"/>
            <a:ext cx="214402" cy="190103"/>
          </a:xfrm>
          <a:prstGeom prst="rect">
            <a:avLst/>
          </a:prstGeom>
          <a:solidFill>
            <a:srgbClr val="0F4B90"/>
          </a:solidFill>
        </p:spPr>
      </p:pic>
      <p:sp>
        <p:nvSpPr>
          <p:cNvPr id="118" name="Oval 117"/>
          <p:cNvSpPr/>
          <p:nvPr/>
        </p:nvSpPr>
        <p:spPr>
          <a:xfrm>
            <a:off x="322047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876445"/>
            <a:ext cx="214402" cy="190103"/>
          </a:xfrm>
          <a:prstGeom prst="rect">
            <a:avLst/>
          </a:prstGeom>
          <a:solidFill>
            <a:srgbClr val="0F4B90"/>
          </a:solidFill>
        </p:spPr>
      </p:pic>
      <p:sp>
        <p:nvSpPr>
          <p:cNvPr id="120" name="Oval 119"/>
          <p:cNvSpPr/>
          <p:nvPr/>
        </p:nvSpPr>
        <p:spPr>
          <a:xfrm>
            <a:off x="3638574" y="379618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885970"/>
            <a:ext cx="214402" cy="190103"/>
          </a:xfrm>
          <a:prstGeom prst="rect">
            <a:avLst/>
          </a:prstGeom>
          <a:solidFill>
            <a:srgbClr val="0F4B90"/>
          </a:solidFill>
        </p:spPr>
      </p:pic>
      <p:sp>
        <p:nvSpPr>
          <p:cNvPr id="122" name="Oval 121"/>
          <p:cNvSpPr/>
          <p:nvPr/>
        </p:nvSpPr>
        <p:spPr>
          <a:xfrm>
            <a:off x="4069028"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884003"/>
            <a:ext cx="214402" cy="190103"/>
          </a:xfrm>
          <a:prstGeom prst="rect">
            <a:avLst/>
          </a:prstGeom>
          <a:solidFill>
            <a:srgbClr val="0F4B90"/>
          </a:solidFill>
        </p:spPr>
      </p:pic>
      <p:sp>
        <p:nvSpPr>
          <p:cNvPr id="124" name="Oval 123"/>
          <p:cNvSpPr/>
          <p:nvPr/>
        </p:nvSpPr>
        <p:spPr>
          <a:xfrm>
            <a:off x="4499906"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884003"/>
            <a:ext cx="214402" cy="190103"/>
          </a:xfrm>
          <a:prstGeom prst="rect">
            <a:avLst/>
          </a:prstGeom>
          <a:solidFill>
            <a:srgbClr val="0F4B90"/>
          </a:solidFill>
        </p:spPr>
      </p:pic>
      <p:sp>
        <p:nvSpPr>
          <p:cNvPr id="126" name="Oval 125"/>
          <p:cNvSpPr/>
          <p:nvPr/>
        </p:nvSpPr>
        <p:spPr>
          <a:xfrm>
            <a:off x="4911620"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876445"/>
            <a:ext cx="214402" cy="190103"/>
          </a:xfrm>
          <a:prstGeom prst="rect">
            <a:avLst/>
          </a:prstGeom>
          <a:solidFill>
            <a:srgbClr val="0F4B90"/>
          </a:solidFill>
        </p:spPr>
      </p:pic>
      <p:sp>
        <p:nvSpPr>
          <p:cNvPr id="128" name="Oval 127"/>
          <p:cNvSpPr/>
          <p:nvPr/>
        </p:nvSpPr>
        <p:spPr>
          <a:xfrm>
            <a:off x="5329722"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884003"/>
            <a:ext cx="214402" cy="190103"/>
          </a:xfrm>
          <a:prstGeom prst="rect">
            <a:avLst/>
          </a:prstGeom>
          <a:solidFill>
            <a:srgbClr val="0F4B90"/>
          </a:solidFill>
        </p:spPr>
      </p:pic>
      <p:sp>
        <p:nvSpPr>
          <p:cNvPr id="130" name="Oval 129"/>
          <p:cNvSpPr/>
          <p:nvPr/>
        </p:nvSpPr>
        <p:spPr>
          <a:xfrm>
            <a:off x="5741436"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876445"/>
            <a:ext cx="214402" cy="190103"/>
          </a:xfrm>
          <a:prstGeom prst="rect">
            <a:avLst/>
          </a:prstGeom>
          <a:solidFill>
            <a:srgbClr val="0F4B90"/>
          </a:solidFill>
        </p:spPr>
      </p:pic>
      <p:sp>
        <p:nvSpPr>
          <p:cNvPr id="132" name="Oval 131"/>
          <p:cNvSpPr/>
          <p:nvPr/>
        </p:nvSpPr>
        <p:spPr>
          <a:xfrm>
            <a:off x="1953390" y="428883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378621"/>
            <a:ext cx="214402" cy="190103"/>
          </a:xfrm>
          <a:prstGeom prst="rect">
            <a:avLst/>
          </a:prstGeom>
          <a:solidFill>
            <a:srgbClr val="0F4B90"/>
          </a:solidFill>
        </p:spPr>
      </p:pic>
      <p:sp>
        <p:nvSpPr>
          <p:cNvPr id="134" name="Oval 133"/>
          <p:cNvSpPr/>
          <p:nvPr/>
        </p:nvSpPr>
        <p:spPr>
          <a:xfrm>
            <a:off x="2371492" y="428929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379086"/>
            <a:ext cx="214402" cy="190103"/>
          </a:xfrm>
          <a:prstGeom prst="rect">
            <a:avLst/>
          </a:prstGeom>
          <a:solidFill>
            <a:srgbClr val="0F4B90"/>
          </a:solidFill>
        </p:spPr>
      </p:pic>
      <p:sp>
        <p:nvSpPr>
          <p:cNvPr id="136" name="Oval 135"/>
          <p:cNvSpPr/>
          <p:nvPr/>
        </p:nvSpPr>
        <p:spPr>
          <a:xfrm>
            <a:off x="279598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376157"/>
            <a:ext cx="214402" cy="190103"/>
          </a:xfrm>
          <a:prstGeom prst="rect">
            <a:avLst/>
          </a:prstGeom>
          <a:solidFill>
            <a:srgbClr val="0F4B90"/>
          </a:solidFill>
        </p:spPr>
      </p:pic>
      <p:sp>
        <p:nvSpPr>
          <p:cNvPr id="138" name="Oval 137"/>
          <p:cNvSpPr/>
          <p:nvPr/>
        </p:nvSpPr>
        <p:spPr>
          <a:xfrm>
            <a:off x="322047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376157"/>
            <a:ext cx="214402" cy="190103"/>
          </a:xfrm>
          <a:prstGeom prst="rect">
            <a:avLst/>
          </a:prstGeom>
          <a:solidFill>
            <a:srgbClr val="0F4B90"/>
          </a:solidFill>
        </p:spPr>
      </p:pic>
      <p:sp>
        <p:nvSpPr>
          <p:cNvPr id="140" name="Oval 139"/>
          <p:cNvSpPr/>
          <p:nvPr/>
        </p:nvSpPr>
        <p:spPr>
          <a:xfrm>
            <a:off x="3638574" y="429589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385682"/>
            <a:ext cx="214402" cy="190103"/>
          </a:xfrm>
          <a:prstGeom prst="rect">
            <a:avLst/>
          </a:prstGeom>
          <a:solidFill>
            <a:srgbClr val="0F4B90"/>
          </a:solidFill>
        </p:spPr>
      </p:pic>
      <p:sp>
        <p:nvSpPr>
          <p:cNvPr id="142" name="Oval 141"/>
          <p:cNvSpPr/>
          <p:nvPr/>
        </p:nvSpPr>
        <p:spPr>
          <a:xfrm>
            <a:off x="4069028"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383715"/>
            <a:ext cx="214402" cy="190103"/>
          </a:xfrm>
          <a:prstGeom prst="rect">
            <a:avLst/>
          </a:prstGeom>
          <a:solidFill>
            <a:srgbClr val="0F4B90"/>
          </a:solidFill>
        </p:spPr>
      </p:pic>
      <p:sp>
        <p:nvSpPr>
          <p:cNvPr id="144" name="Oval 143"/>
          <p:cNvSpPr/>
          <p:nvPr/>
        </p:nvSpPr>
        <p:spPr>
          <a:xfrm>
            <a:off x="4499906"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383715"/>
            <a:ext cx="214402" cy="190103"/>
          </a:xfrm>
          <a:prstGeom prst="rect">
            <a:avLst/>
          </a:prstGeom>
          <a:solidFill>
            <a:srgbClr val="0F4B90"/>
          </a:solidFill>
        </p:spPr>
      </p:pic>
      <p:sp>
        <p:nvSpPr>
          <p:cNvPr id="146" name="Oval 145"/>
          <p:cNvSpPr/>
          <p:nvPr/>
        </p:nvSpPr>
        <p:spPr>
          <a:xfrm>
            <a:off x="4911620"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376157"/>
            <a:ext cx="214402" cy="190103"/>
          </a:xfrm>
          <a:prstGeom prst="rect">
            <a:avLst/>
          </a:prstGeom>
          <a:solidFill>
            <a:srgbClr val="0F4B90"/>
          </a:solidFill>
        </p:spPr>
      </p:pic>
      <p:sp>
        <p:nvSpPr>
          <p:cNvPr id="148" name="Oval 147"/>
          <p:cNvSpPr/>
          <p:nvPr/>
        </p:nvSpPr>
        <p:spPr>
          <a:xfrm>
            <a:off x="5329722"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383715"/>
            <a:ext cx="214402" cy="190103"/>
          </a:xfrm>
          <a:prstGeom prst="rect">
            <a:avLst/>
          </a:prstGeom>
          <a:solidFill>
            <a:srgbClr val="0F4B90"/>
          </a:solidFill>
        </p:spPr>
      </p:pic>
      <p:sp>
        <p:nvSpPr>
          <p:cNvPr id="150" name="Oval 149"/>
          <p:cNvSpPr/>
          <p:nvPr/>
        </p:nvSpPr>
        <p:spPr>
          <a:xfrm>
            <a:off x="5741436"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376157"/>
            <a:ext cx="214402" cy="190103"/>
          </a:xfrm>
          <a:prstGeom prst="rect">
            <a:avLst/>
          </a:prstGeom>
          <a:solidFill>
            <a:srgbClr val="0F4B90"/>
          </a:solidFill>
        </p:spPr>
      </p:pic>
      <p:sp>
        <p:nvSpPr>
          <p:cNvPr id="152" name="Oval 151"/>
          <p:cNvSpPr/>
          <p:nvPr/>
        </p:nvSpPr>
        <p:spPr>
          <a:xfrm>
            <a:off x="1953390" y="472698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1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816771"/>
            <a:ext cx="214402" cy="190103"/>
          </a:xfrm>
          <a:prstGeom prst="rect">
            <a:avLst/>
          </a:prstGeom>
          <a:solidFill>
            <a:srgbClr val="0F4B90"/>
          </a:solidFill>
        </p:spPr>
      </p:pic>
      <p:sp>
        <p:nvSpPr>
          <p:cNvPr id="154" name="Oval 153"/>
          <p:cNvSpPr/>
          <p:nvPr/>
        </p:nvSpPr>
        <p:spPr>
          <a:xfrm>
            <a:off x="2371492" y="472744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817236"/>
            <a:ext cx="214402" cy="190103"/>
          </a:xfrm>
          <a:prstGeom prst="rect">
            <a:avLst/>
          </a:prstGeom>
          <a:solidFill>
            <a:srgbClr val="0F4B90"/>
          </a:solidFill>
        </p:spPr>
      </p:pic>
      <p:sp>
        <p:nvSpPr>
          <p:cNvPr id="156" name="Oval 155"/>
          <p:cNvSpPr/>
          <p:nvPr/>
        </p:nvSpPr>
        <p:spPr>
          <a:xfrm>
            <a:off x="279598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1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814307"/>
            <a:ext cx="214402" cy="190103"/>
          </a:xfrm>
          <a:prstGeom prst="rect">
            <a:avLst/>
          </a:prstGeom>
          <a:solidFill>
            <a:srgbClr val="0F4B90"/>
          </a:solidFill>
        </p:spPr>
      </p:pic>
      <p:sp>
        <p:nvSpPr>
          <p:cNvPr id="158" name="Oval 157"/>
          <p:cNvSpPr/>
          <p:nvPr/>
        </p:nvSpPr>
        <p:spPr>
          <a:xfrm>
            <a:off x="322047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814307"/>
            <a:ext cx="214402" cy="190103"/>
          </a:xfrm>
          <a:prstGeom prst="rect">
            <a:avLst/>
          </a:prstGeom>
          <a:solidFill>
            <a:srgbClr val="0F4B90"/>
          </a:solidFill>
        </p:spPr>
      </p:pic>
      <p:sp>
        <p:nvSpPr>
          <p:cNvPr id="160" name="Oval 159"/>
          <p:cNvSpPr/>
          <p:nvPr/>
        </p:nvSpPr>
        <p:spPr>
          <a:xfrm>
            <a:off x="3638574" y="473404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823832"/>
            <a:ext cx="214402" cy="190103"/>
          </a:xfrm>
          <a:prstGeom prst="rect">
            <a:avLst/>
          </a:prstGeom>
          <a:solidFill>
            <a:srgbClr val="0F4B90"/>
          </a:solidFill>
        </p:spPr>
      </p:pic>
      <p:sp>
        <p:nvSpPr>
          <p:cNvPr id="162" name="Oval 161"/>
          <p:cNvSpPr/>
          <p:nvPr/>
        </p:nvSpPr>
        <p:spPr>
          <a:xfrm>
            <a:off x="4069028"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821865"/>
            <a:ext cx="214402" cy="190103"/>
          </a:xfrm>
          <a:prstGeom prst="rect">
            <a:avLst/>
          </a:prstGeom>
          <a:solidFill>
            <a:srgbClr val="0F4B90"/>
          </a:solidFill>
        </p:spPr>
      </p:pic>
      <p:sp>
        <p:nvSpPr>
          <p:cNvPr id="164" name="Oval 163"/>
          <p:cNvSpPr/>
          <p:nvPr/>
        </p:nvSpPr>
        <p:spPr>
          <a:xfrm>
            <a:off x="4499906"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821865"/>
            <a:ext cx="214402" cy="190103"/>
          </a:xfrm>
          <a:prstGeom prst="rect">
            <a:avLst/>
          </a:prstGeom>
          <a:solidFill>
            <a:srgbClr val="0F4B90"/>
          </a:solidFill>
        </p:spPr>
      </p:pic>
      <p:sp>
        <p:nvSpPr>
          <p:cNvPr id="166" name="Oval 165"/>
          <p:cNvSpPr/>
          <p:nvPr/>
        </p:nvSpPr>
        <p:spPr>
          <a:xfrm>
            <a:off x="4911620"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814307"/>
            <a:ext cx="214402" cy="190103"/>
          </a:xfrm>
          <a:prstGeom prst="rect">
            <a:avLst/>
          </a:prstGeom>
          <a:solidFill>
            <a:srgbClr val="0F4B90"/>
          </a:solidFill>
        </p:spPr>
      </p:pic>
      <p:sp>
        <p:nvSpPr>
          <p:cNvPr id="168" name="Oval 167"/>
          <p:cNvSpPr/>
          <p:nvPr/>
        </p:nvSpPr>
        <p:spPr>
          <a:xfrm>
            <a:off x="5329722"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821865"/>
            <a:ext cx="214402" cy="190103"/>
          </a:xfrm>
          <a:prstGeom prst="rect">
            <a:avLst/>
          </a:prstGeom>
          <a:solidFill>
            <a:srgbClr val="0F4B90"/>
          </a:solidFill>
        </p:spPr>
      </p:pic>
      <p:sp>
        <p:nvSpPr>
          <p:cNvPr id="170" name="Oval 169"/>
          <p:cNvSpPr/>
          <p:nvPr/>
        </p:nvSpPr>
        <p:spPr>
          <a:xfrm>
            <a:off x="5741436"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814307"/>
            <a:ext cx="214402" cy="190103"/>
          </a:xfrm>
          <a:prstGeom prst="rect">
            <a:avLst/>
          </a:prstGeom>
          <a:solidFill>
            <a:srgbClr val="0F4B90"/>
          </a:solidFill>
        </p:spPr>
      </p:pic>
      <p:sp>
        <p:nvSpPr>
          <p:cNvPr id="172" name="Oval 171"/>
          <p:cNvSpPr/>
          <p:nvPr/>
        </p:nvSpPr>
        <p:spPr>
          <a:xfrm>
            <a:off x="1943865" y="519152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1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281311"/>
            <a:ext cx="214402" cy="190103"/>
          </a:xfrm>
          <a:prstGeom prst="rect">
            <a:avLst/>
          </a:prstGeom>
          <a:solidFill>
            <a:srgbClr val="0F4B90"/>
          </a:solidFill>
        </p:spPr>
      </p:pic>
      <p:sp>
        <p:nvSpPr>
          <p:cNvPr id="174" name="Oval 173"/>
          <p:cNvSpPr/>
          <p:nvPr/>
        </p:nvSpPr>
        <p:spPr>
          <a:xfrm>
            <a:off x="2361967" y="519198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281776"/>
            <a:ext cx="214402" cy="190103"/>
          </a:xfrm>
          <a:prstGeom prst="rect">
            <a:avLst/>
          </a:prstGeom>
          <a:solidFill>
            <a:srgbClr val="0F4B90"/>
          </a:solidFill>
        </p:spPr>
      </p:pic>
      <p:sp>
        <p:nvSpPr>
          <p:cNvPr id="176" name="Oval 175"/>
          <p:cNvSpPr/>
          <p:nvPr/>
        </p:nvSpPr>
        <p:spPr>
          <a:xfrm>
            <a:off x="278645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278847"/>
            <a:ext cx="214402" cy="190103"/>
          </a:xfrm>
          <a:prstGeom prst="rect">
            <a:avLst/>
          </a:prstGeom>
          <a:solidFill>
            <a:srgbClr val="0F4B90"/>
          </a:solidFill>
        </p:spPr>
      </p:pic>
      <p:sp>
        <p:nvSpPr>
          <p:cNvPr id="178" name="Oval 177"/>
          <p:cNvSpPr/>
          <p:nvPr/>
        </p:nvSpPr>
        <p:spPr>
          <a:xfrm>
            <a:off x="321094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278847"/>
            <a:ext cx="214402" cy="190103"/>
          </a:xfrm>
          <a:prstGeom prst="rect">
            <a:avLst/>
          </a:prstGeom>
          <a:solidFill>
            <a:srgbClr val="0F4B90"/>
          </a:solidFill>
        </p:spPr>
      </p:pic>
      <p:sp>
        <p:nvSpPr>
          <p:cNvPr id="180" name="Oval 179"/>
          <p:cNvSpPr/>
          <p:nvPr/>
        </p:nvSpPr>
        <p:spPr>
          <a:xfrm>
            <a:off x="3629049" y="519858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288372"/>
            <a:ext cx="214402" cy="190103"/>
          </a:xfrm>
          <a:prstGeom prst="rect">
            <a:avLst/>
          </a:prstGeom>
          <a:solidFill>
            <a:srgbClr val="0F4B90"/>
          </a:solidFill>
        </p:spPr>
      </p:pic>
      <p:sp>
        <p:nvSpPr>
          <p:cNvPr id="182" name="Oval 181"/>
          <p:cNvSpPr/>
          <p:nvPr/>
        </p:nvSpPr>
        <p:spPr>
          <a:xfrm>
            <a:off x="4059503"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1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286405"/>
            <a:ext cx="214402" cy="190103"/>
          </a:xfrm>
          <a:prstGeom prst="rect">
            <a:avLst/>
          </a:prstGeom>
          <a:solidFill>
            <a:srgbClr val="0F4B90"/>
          </a:solidFill>
        </p:spPr>
      </p:pic>
      <p:sp>
        <p:nvSpPr>
          <p:cNvPr id="184" name="Oval 183"/>
          <p:cNvSpPr/>
          <p:nvPr/>
        </p:nvSpPr>
        <p:spPr>
          <a:xfrm>
            <a:off x="4490381"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286405"/>
            <a:ext cx="214402" cy="190103"/>
          </a:xfrm>
          <a:prstGeom prst="rect">
            <a:avLst/>
          </a:prstGeom>
          <a:solidFill>
            <a:srgbClr val="0F4B90"/>
          </a:solidFill>
        </p:spPr>
      </p:pic>
      <p:sp>
        <p:nvSpPr>
          <p:cNvPr id="186" name="Oval 185"/>
          <p:cNvSpPr/>
          <p:nvPr/>
        </p:nvSpPr>
        <p:spPr>
          <a:xfrm>
            <a:off x="4902095"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Picture 1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278847"/>
            <a:ext cx="214402" cy="190103"/>
          </a:xfrm>
          <a:prstGeom prst="rect">
            <a:avLst/>
          </a:prstGeom>
          <a:solidFill>
            <a:srgbClr val="0F4B90"/>
          </a:solidFill>
        </p:spPr>
      </p:pic>
      <p:sp>
        <p:nvSpPr>
          <p:cNvPr id="188" name="Oval 187"/>
          <p:cNvSpPr/>
          <p:nvPr/>
        </p:nvSpPr>
        <p:spPr>
          <a:xfrm>
            <a:off x="5320197"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286405"/>
            <a:ext cx="214402" cy="190103"/>
          </a:xfrm>
          <a:prstGeom prst="rect">
            <a:avLst/>
          </a:prstGeom>
          <a:solidFill>
            <a:srgbClr val="0F4B90"/>
          </a:solidFill>
        </p:spPr>
      </p:pic>
      <p:sp>
        <p:nvSpPr>
          <p:cNvPr id="190" name="Oval 189"/>
          <p:cNvSpPr/>
          <p:nvPr/>
        </p:nvSpPr>
        <p:spPr>
          <a:xfrm>
            <a:off x="5731911"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1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278847"/>
            <a:ext cx="214402" cy="190103"/>
          </a:xfrm>
          <a:prstGeom prst="rect">
            <a:avLst/>
          </a:prstGeom>
          <a:solidFill>
            <a:srgbClr val="0F4B90"/>
          </a:solidFill>
        </p:spPr>
      </p:pic>
      <p:sp>
        <p:nvSpPr>
          <p:cNvPr id="192" name="Oval 191"/>
          <p:cNvSpPr/>
          <p:nvPr/>
        </p:nvSpPr>
        <p:spPr>
          <a:xfrm>
            <a:off x="1943865" y="562967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719461"/>
            <a:ext cx="214402" cy="190103"/>
          </a:xfrm>
          <a:prstGeom prst="rect">
            <a:avLst/>
          </a:prstGeom>
          <a:solidFill>
            <a:srgbClr val="0F4B90"/>
          </a:solidFill>
        </p:spPr>
      </p:pic>
      <p:sp>
        <p:nvSpPr>
          <p:cNvPr id="194" name="Oval 193"/>
          <p:cNvSpPr/>
          <p:nvPr/>
        </p:nvSpPr>
        <p:spPr>
          <a:xfrm>
            <a:off x="2361967" y="563013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719926"/>
            <a:ext cx="214402" cy="190103"/>
          </a:xfrm>
          <a:prstGeom prst="rect">
            <a:avLst/>
          </a:prstGeom>
          <a:solidFill>
            <a:srgbClr val="0F4B90"/>
          </a:solidFill>
        </p:spPr>
      </p:pic>
      <p:sp>
        <p:nvSpPr>
          <p:cNvPr id="196" name="Oval 195"/>
          <p:cNvSpPr/>
          <p:nvPr/>
        </p:nvSpPr>
        <p:spPr>
          <a:xfrm>
            <a:off x="278645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Picture 1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716997"/>
            <a:ext cx="214402" cy="190103"/>
          </a:xfrm>
          <a:prstGeom prst="rect">
            <a:avLst/>
          </a:prstGeom>
          <a:solidFill>
            <a:srgbClr val="0F4B90"/>
          </a:solidFill>
        </p:spPr>
      </p:pic>
      <p:sp>
        <p:nvSpPr>
          <p:cNvPr id="198" name="Oval 197"/>
          <p:cNvSpPr/>
          <p:nvPr/>
        </p:nvSpPr>
        <p:spPr>
          <a:xfrm>
            <a:off x="321094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Picture 1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716997"/>
            <a:ext cx="214402" cy="190103"/>
          </a:xfrm>
          <a:prstGeom prst="rect">
            <a:avLst/>
          </a:prstGeom>
          <a:solidFill>
            <a:srgbClr val="0F4B90"/>
          </a:solidFill>
        </p:spPr>
      </p:pic>
      <p:sp>
        <p:nvSpPr>
          <p:cNvPr id="200" name="Oval 199"/>
          <p:cNvSpPr/>
          <p:nvPr/>
        </p:nvSpPr>
        <p:spPr>
          <a:xfrm>
            <a:off x="3629049" y="563673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726522"/>
            <a:ext cx="214402" cy="190103"/>
          </a:xfrm>
          <a:prstGeom prst="rect">
            <a:avLst/>
          </a:prstGeom>
          <a:solidFill>
            <a:srgbClr val="0F4B90"/>
          </a:solidFill>
        </p:spPr>
      </p:pic>
      <p:sp>
        <p:nvSpPr>
          <p:cNvPr id="202" name="Oval 201"/>
          <p:cNvSpPr/>
          <p:nvPr/>
        </p:nvSpPr>
        <p:spPr>
          <a:xfrm>
            <a:off x="4059503"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724555"/>
            <a:ext cx="214402" cy="190103"/>
          </a:xfrm>
          <a:prstGeom prst="rect">
            <a:avLst/>
          </a:prstGeom>
          <a:solidFill>
            <a:srgbClr val="0F4B90"/>
          </a:solidFill>
        </p:spPr>
      </p:pic>
      <p:sp>
        <p:nvSpPr>
          <p:cNvPr id="204" name="Oval 203"/>
          <p:cNvSpPr/>
          <p:nvPr/>
        </p:nvSpPr>
        <p:spPr>
          <a:xfrm>
            <a:off x="4490381"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724555"/>
            <a:ext cx="214402" cy="190103"/>
          </a:xfrm>
          <a:prstGeom prst="rect">
            <a:avLst/>
          </a:prstGeom>
          <a:solidFill>
            <a:srgbClr val="0F4B90"/>
          </a:solidFill>
        </p:spPr>
      </p:pic>
      <p:sp>
        <p:nvSpPr>
          <p:cNvPr id="206" name="Oval 205"/>
          <p:cNvSpPr/>
          <p:nvPr/>
        </p:nvSpPr>
        <p:spPr>
          <a:xfrm>
            <a:off x="4902095"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716997"/>
            <a:ext cx="214402" cy="190103"/>
          </a:xfrm>
          <a:prstGeom prst="rect">
            <a:avLst/>
          </a:prstGeom>
          <a:solidFill>
            <a:srgbClr val="0F4B90"/>
          </a:solidFill>
        </p:spPr>
      </p:pic>
      <p:sp>
        <p:nvSpPr>
          <p:cNvPr id="208" name="Oval 207"/>
          <p:cNvSpPr/>
          <p:nvPr/>
        </p:nvSpPr>
        <p:spPr>
          <a:xfrm>
            <a:off x="5320197"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724555"/>
            <a:ext cx="214402" cy="190103"/>
          </a:xfrm>
          <a:prstGeom prst="rect">
            <a:avLst/>
          </a:prstGeom>
          <a:solidFill>
            <a:srgbClr val="0F4B90"/>
          </a:solidFill>
        </p:spPr>
      </p:pic>
      <p:sp>
        <p:nvSpPr>
          <p:cNvPr id="210" name="Oval 209"/>
          <p:cNvSpPr/>
          <p:nvPr/>
        </p:nvSpPr>
        <p:spPr>
          <a:xfrm>
            <a:off x="5731911"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716997"/>
            <a:ext cx="214402" cy="190103"/>
          </a:xfrm>
          <a:prstGeom prst="rect">
            <a:avLst/>
          </a:prstGeom>
          <a:solidFill>
            <a:srgbClr val="0F4B90"/>
          </a:solidFill>
        </p:spPr>
      </p:pic>
      <p:sp>
        <p:nvSpPr>
          <p:cNvPr id="212" name="Rectangle 211"/>
          <p:cNvSpPr/>
          <p:nvPr/>
        </p:nvSpPr>
        <p:spPr>
          <a:xfrm>
            <a:off x="7147899" y="1460399"/>
            <a:ext cx="4591269" cy="4401205"/>
          </a:xfrm>
          <a:prstGeom prst="rect">
            <a:avLst/>
          </a:prstGeom>
          <a:noFill/>
          <a:ln>
            <a:noFill/>
          </a:ln>
        </p:spPr>
        <p:txBody>
          <a:bodyPr wrap="square">
            <a:spAutoFit/>
          </a:bodyPr>
          <a:lstStyle/>
          <a:p>
            <a:r>
              <a:rPr lang="en-US" sz="4000" b="1">
                <a:solidFill>
                  <a:srgbClr val="556774"/>
                </a:solidFill>
                <a:latin typeface="Arial" panose="020B0604020202020204" pitchFamily="34" charset="0"/>
                <a:ea typeface="Fedra Sans Condensed Std Book" charset="0"/>
                <a:cs typeface="Arial" panose="020B0604020202020204" pitchFamily="34" charset="0"/>
              </a:rPr>
              <a:t>26% of gay men</a:t>
            </a:r>
            <a:r>
              <a:rPr lang="en-US" sz="4000">
                <a:solidFill>
                  <a:srgbClr val="556774"/>
                </a:solidFill>
                <a:latin typeface="Arial" panose="020B0604020202020204" pitchFamily="34" charset="0"/>
                <a:ea typeface="Fedra Sans Condensed Std Book" charset="0"/>
                <a:cs typeface="Arial" panose="020B0604020202020204" pitchFamily="34" charset="0"/>
              </a:rPr>
              <a:t> will experience rape, physical violence, and/or stalking by a partner in their lifetimes.</a:t>
            </a:r>
            <a:endParaRPr lang="en-US" sz="4000"/>
          </a:p>
        </p:txBody>
      </p:sp>
      <p:sp>
        <p:nvSpPr>
          <p:cNvPr id="213" name="Rectangle 212"/>
          <p:cNvSpPr/>
          <p:nvPr/>
        </p:nvSpPr>
        <p:spPr>
          <a:xfrm>
            <a:off x="1902395" y="6234453"/>
            <a:ext cx="4075128" cy="400110"/>
          </a:xfrm>
          <a:prstGeom prst="rect">
            <a:avLst/>
          </a:prstGeom>
        </p:spPr>
        <p:txBody>
          <a:bodyPr wrap="square">
            <a:spAutoFit/>
          </a:bodyPr>
          <a:lstStyle/>
          <a:p>
            <a:r>
              <a:rPr lang="en-US" sz="1000">
                <a:solidFill>
                  <a:srgbClr val="556774"/>
                </a:solidFill>
                <a:latin typeface="Arial" panose="020B0604020202020204" pitchFamily="34" charset="0"/>
                <a:cs typeface="Arial" panose="020B0604020202020204" pitchFamily="34" charset="0"/>
              </a:rPr>
              <a:t>Source: The National Intimate Partner and Sexual Violence Survey (NISVS): 2010 Summary Report. </a:t>
            </a:r>
          </a:p>
        </p:txBody>
      </p:sp>
      <p:sp>
        <p:nvSpPr>
          <p:cNvPr id="216" name="TextBox 215"/>
          <p:cNvSpPr txBox="1"/>
          <p:nvPr/>
        </p:nvSpPr>
        <p:spPr>
          <a:xfrm>
            <a:off x="11644313" y="6230580"/>
            <a:ext cx="527709" cy="461665"/>
          </a:xfrm>
          <a:prstGeom prst="rect">
            <a:avLst/>
          </a:prstGeom>
          <a:noFill/>
        </p:spPr>
        <p:txBody>
          <a:bodyPr wrap="none" rtlCol="0">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22</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D26678B8-642D-A50C-5F58-414DA21072F4}"/>
              </a:ext>
            </a:extLst>
          </p:cNvPr>
          <p:cNvPicPr>
            <a:picLocks noChangeAspect="1"/>
          </p:cNvPicPr>
          <p:nvPr/>
        </p:nvPicPr>
        <p:blipFill>
          <a:blip r:embed="rId4"/>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42020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SEXUAL VIOLENCE IN OUR COMMUNITY</a:t>
            </a:r>
          </a:p>
        </p:txBody>
      </p:sp>
      <p:sp>
        <p:nvSpPr>
          <p:cNvPr id="10" name="Oval 9"/>
          <p:cNvSpPr/>
          <p:nvPr/>
        </p:nvSpPr>
        <p:spPr>
          <a:xfrm>
            <a:off x="1943865" y="146731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557104"/>
            <a:ext cx="214402" cy="190103"/>
          </a:xfrm>
          <a:prstGeom prst="rect">
            <a:avLst/>
          </a:prstGeom>
          <a:solidFill>
            <a:srgbClr val="FF0000"/>
          </a:solidFill>
          <a:ln>
            <a:solidFill>
              <a:srgbClr val="FF0000"/>
            </a:solidFill>
          </a:ln>
        </p:spPr>
      </p:pic>
      <p:sp>
        <p:nvSpPr>
          <p:cNvPr id="14" name="Oval 13"/>
          <p:cNvSpPr/>
          <p:nvPr/>
        </p:nvSpPr>
        <p:spPr>
          <a:xfrm>
            <a:off x="2361967" y="146778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557569"/>
            <a:ext cx="214402" cy="190103"/>
          </a:xfrm>
          <a:prstGeom prst="rect">
            <a:avLst/>
          </a:prstGeom>
          <a:solidFill>
            <a:srgbClr val="FF0000"/>
          </a:solidFill>
          <a:ln>
            <a:solidFill>
              <a:srgbClr val="FF0000"/>
            </a:solidFill>
          </a:ln>
        </p:spPr>
      </p:pic>
      <p:sp>
        <p:nvSpPr>
          <p:cNvPr id="16" name="Oval 15"/>
          <p:cNvSpPr/>
          <p:nvPr/>
        </p:nvSpPr>
        <p:spPr>
          <a:xfrm>
            <a:off x="278645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554640"/>
            <a:ext cx="214402" cy="190103"/>
          </a:xfrm>
          <a:prstGeom prst="rect">
            <a:avLst/>
          </a:prstGeom>
          <a:solidFill>
            <a:srgbClr val="FF0000"/>
          </a:solidFill>
          <a:ln>
            <a:solidFill>
              <a:srgbClr val="FF0000"/>
            </a:solidFill>
          </a:ln>
        </p:spPr>
      </p:pic>
      <p:sp>
        <p:nvSpPr>
          <p:cNvPr id="18" name="Oval 17"/>
          <p:cNvSpPr/>
          <p:nvPr/>
        </p:nvSpPr>
        <p:spPr>
          <a:xfrm>
            <a:off x="321094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554640"/>
            <a:ext cx="214402" cy="190103"/>
          </a:xfrm>
          <a:prstGeom prst="rect">
            <a:avLst/>
          </a:prstGeom>
          <a:solidFill>
            <a:srgbClr val="FF0000"/>
          </a:solidFill>
          <a:ln>
            <a:solidFill>
              <a:srgbClr val="FF0000"/>
            </a:solidFill>
          </a:ln>
        </p:spPr>
      </p:pic>
      <p:sp>
        <p:nvSpPr>
          <p:cNvPr id="20" name="Oval 19"/>
          <p:cNvSpPr/>
          <p:nvPr/>
        </p:nvSpPr>
        <p:spPr>
          <a:xfrm>
            <a:off x="3629049"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554640"/>
            <a:ext cx="214402" cy="190103"/>
          </a:xfrm>
          <a:prstGeom prst="rect">
            <a:avLst/>
          </a:prstGeom>
          <a:solidFill>
            <a:srgbClr val="FF0000"/>
          </a:solidFill>
          <a:ln>
            <a:solidFill>
              <a:srgbClr val="FF0000"/>
            </a:solidFill>
          </a:ln>
        </p:spPr>
      </p:pic>
      <p:sp>
        <p:nvSpPr>
          <p:cNvPr id="22" name="Oval 21"/>
          <p:cNvSpPr/>
          <p:nvPr/>
        </p:nvSpPr>
        <p:spPr>
          <a:xfrm>
            <a:off x="4059503"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1562198"/>
            <a:ext cx="214402" cy="190103"/>
          </a:xfrm>
          <a:prstGeom prst="rect">
            <a:avLst/>
          </a:prstGeom>
          <a:solidFill>
            <a:srgbClr val="FF0000"/>
          </a:solidFill>
          <a:ln>
            <a:solidFill>
              <a:srgbClr val="FF0000"/>
            </a:solidFill>
          </a:ln>
        </p:spPr>
      </p:pic>
      <p:sp>
        <p:nvSpPr>
          <p:cNvPr id="24" name="Oval 23"/>
          <p:cNvSpPr/>
          <p:nvPr/>
        </p:nvSpPr>
        <p:spPr>
          <a:xfrm>
            <a:off x="4490381"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1562198"/>
            <a:ext cx="214402" cy="190103"/>
          </a:xfrm>
          <a:prstGeom prst="rect">
            <a:avLst/>
          </a:prstGeom>
          <a:solidFill>
            <a:srgbClr val="FF0000"/>
          </a:solidFill>
          <a:ln>
            <a:solidFill>
              <a:srgbClr val="FF0000"/>
            </a:solidFill>
          </a:ln>
        </p:spPr>
      </p:pic>
      <p:sp>
        <p:nvSpPr>
          <p:cNvPr id="26" name="Oval 25"/>
          <p:cNvSpPr/>
          <p:nvPr/>
        </p:nvSpPr>
        <p:spPr>
          <a:xfrm>
            <a:off x="4902095"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554640"/>
            <a:ext cx="214402" cy="190103"/>
          </a:xfrm>
          <a:prstGeom prst="rect">
            <a:avLst/>
          </a:prstGeom>
          <a:solidFill>
            <a:srgbClr val="FF0000"/>
          </a:solidFill>
          <a:ln>
            <a:solidFill>
              <a:srgbClr val="FF0000"/>
            </a:solidFill>
          </a:ln>
        </p:spPr>
      </p:pic>
      <p:sp>
        <p:nvSpPr>
          <p:cNvPr id="28" name="Oval 27"/>
          <p:cNvSpPr/>
          <p:nvPr/>
        </p:nvSpPr>
        <p:spPr>
          <a:xfrm>
            <a:off x="5320197"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1562198"/>
            <a:ext cx="214402" cy="190103"/>
          </a:xfrm>
          <a:prstGeom prst="rect">
            <a:avLst/>
          </a:prstGeom>
          <a:solidFill>
            <a:srgbClr val="FF0000"/>
          </a:solidFill>
          <a:ln>
            <a:solidFill>
              <a:srgbClr val="FF0000"/>
            </a:solidFill>
          </a:ln>
        </p:spPr>
      </p:pic>
      <p:sp>
        <p:nvSpPr>
          <p:cNvPr id="30" name="Oval 29"/>
          <p:cNvSpPr/>
          <p:nvPr/>
        </p:nvSpPr>
        <p:spPr>
          <a:xfrm>
            <a:off x="5731911"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554640"/>
            <a:ext cx="214402" cy="190103"/>
          </a:xfrm>
          <a:prstGeom prst="rect">
            <a:avLst/>
          </a:prstGeom>
          <a:solidFill>
            <a:srgbClr val="FF0000"/>
          </a:solidFill>
          <a:ln>
            <a:solidFill>
              <a:srgbClr val="FF0000"/>
            </a:solidFill>
          </a:ln>
        </p:spPr>
      </p:pic>
      <p:sp>
        <p:nvSpPr>
          <p:cNvPr id="32" name="Oval 31"/>
          <p:cNvSpPr/>
          <p:nvPr/>
        </p:nvSpPr>
        <p:spPr>
          <a:xfrm>
            <a:off x="1943865" y="190546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995254"/>
            <a:ext cx="214402" cy="190103"/>
          </a:xfrm>
          <a:prstGeom prst="rect">
            <a:avLst/>
          </a:prstGeom>
          <a:solidFill>
            <a:srgbClr val="FF0000"/>
          </a:solidFill>
          <a:ln>
            <a:solidFill>
              <a:srgbClr val="FF0000"/>
            </a:solidFill>
          </a:ln>
        </p:spPr>
      </p:pic>
      <p:sp>
        <p:nvSpPr>
          <p:cNvPr id="34" name="Oval 33"/>
          <p:cNvSpPr/>
          <p:nvPr/>
        </p:nvSpPr>
        <p:spPr>
          <a:xfrm>
            <a:off x="2361967" y="190593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995719"/>
            <a:ext cx="214402" cy="190103"/>
          </a:xfrm>
          <a:prstGeom prst="rect">
            <a:avLst/>
          </a:prstGeom>
          <a:solidFill>
            <a:srgbClr val="FF0000"/>
          </a:solidFill>
          <a:ln>
            <a:solidFill>
              <a:srgbClr val="FF0000"/>
            </a:solidFill>
          </a:ln>
        </p:spPr>
      </p:pic>
      <p:sp>
        <p:nvSpPr>
          <p:cNvPr id="36" name="Oval 35"/>
          <p:cNvSpPr/>
          <p:nvPr/>
        </p:nvSpPr>
        <p:spPr>
          <a:xfrm>
            <a:off x="278645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992790"/>
            <a:ext cx="214402" cy="190103"/>
          </a:xfrm>
          <a:prstGeom prst="rect">
            <a:avLst/>
          </a:prstGeom>
          <a:solidFill>
            <a:srgbClr val="FF0000"/>
          </a:solidFill>
          <a:ln>
            <a:solidFill>
              <a:srgbClr val="FF0000"/>
            </a:solidFill>
          </a:ln>
        </p:spPr>
      </p:pic>
      <p:sp>
        <p:nvSpPr>
          <p:cNvPr id="38" name="Oval 37"/>
          <p:cNvSpPr/>
          <p:nvPr/>
        </p:nvSpPr>
        <p:spPr>
          <a:xfrm>
            <a:off x="321094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992790"/>
            <a:ext cx="214402" cy="190103"/>
          </a:xfrm>
          <a:prstGeom prst="rect">
            <a:avLst/>
          </a:prstGeom>
          <a:solidFill>
            <a:srgbClr val="FF0000"/>
          </a:solidFill>
          <a:ln>
            <a:solidFill>
              <a:srgbClr val="FF0000"/>
            </a:solidFill>
          </a:ln>
        </p:spPr>
      </p:pic>
      <p:sp>
        <p:nvSpPr>
          <p:cNvPr id="40" name="Oval 39"/>
          <p:cNvSpPr/>
          <p:nvPr/>
        </p:nvSpPr>
        <p:spPr>
          <a:xfrm>
            <a:off x="3629049"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992790"/>
            <a:ext cx="214402" cy="190103"/>
          </a:xfrm>
          <a:prstGeom prst="rect">
            <a:avLst/>
          </a:prstGeom>
          <a:solidFill>
            <a:srgbClr val="FF0000"/>
          </a:solidFill>
          <a:ln>
            <a:solidFill>
              <a:srgbClr val="FF0000"/>
            </a:solidFill>
          </a:ln>
        </p:spPr>
      </p:pic>
      <p:sp>
        <p:nvSpPr>
          <p:cNvPr id="42" name="Oval 41"/>
          <p:cNvSpPr/>
          <p:nvPr/>
        </p:nvSpPr>
        <p:spPr>
          <a:xfrm>
            <a:off x="4059503"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2000348"/>
            <a:ext cx="214402" cy="190103"/>
          </a:xfrm>
          <a:prstGeom prst="rect">
            <a:avLst/>
          </a:prstGeom>
          <a:solidFill>
            <a:srgbClr val="FF0000"/>
          </a:solidFill>
          <a:ln>
            <a:solidFill>
              <a:srgbClr val="FF0000"/>
            </a:solidFill>
          </a:ln>
        </p:spPr>
      </p:pic>
      <p:sp>
        <p:nvSpPr>
          <p:cNvPr id="44" name="Oval 43"/>
          <p:cNvSpPr/>
          <p:nvPr/>
        </p:nvSpPr>
        <p:spPr>
          <a:xfrm>
            <a:off x="4490381"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2000348"/>
            <a:ext cx="214402" cy="190103"/>
          </a:xfrm>
          <a:prstGeom prst="rect">
            <a:avLst/>
          </a:prstGeom>
          <a:solidFill>
            <a:srgbClr val="FF0000"/>
          </a:solidFill>
          <a:ln>
            <a:solidFill>
              <a:srgbClr val="FF0000"/>
            </a:solidFill>
          </a:ln>
        </p:spPr>
      </p:pic>
      <p:sp>
        <p:nvSpPr>
          <p:cNvPr id="46" name="Oval 45"/>
          <p:cNvSpPr/>
          <p:nvPr/>
        </p:nvSpPr>
        <p:spPr>
          <a:xfrm>
            <a:off x="4902095"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992790"/>
            <a:ext cx="214402" cy="190103"/>
          </a:xfrm>
          <a:prstGeom prst="rect">
            <a:avLst/>
          </a:prstGeom>
          <a:solidFill>
            <a:srgbClr val="FF0000"/>
          </a:solidFill>
          <a:ln>
            <a:solidFill>
              <a:srgbClr val="FF0000"/>
            </a:solidFill>
          </a:ln>
        </p:spPr>
      </p:pic>
      <p:sp>
        <p:nvSpPr>
          <p:cNvPr id="48" name="Oval 47"/>
          <p:cNvSpPr/>
          <p:nvPr/>
        </p:nvSpPr>
        <p:spPr>
          <a:xfrm>
            <a:off x="5320197"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2000348"/>
            <a:ext cx="214402" cy="190103"/>
          </a:xfrm>
          <a:prstGeom prst="rect">
            <a:avLst/>
          </a:prstGeom>
          <a:solidFill>
            <a:srgbClr val="FF0000"/>
          </a:solidFill>
          <a:ln>
            <a:solidFill>
              <a:srgbClr val="FF0000"/>
            </a:solidFill>
          </a:ln>
        </p:spPr>
      </p:pic>
      <p:sp>
        <p:nvSpPr>
          <p:cNvPr id="50" name="Oval 49"/>
          <p:cNvSpPr/>
          <p:nvPr/>
        </p:nvSpPr>
        <p:spPr>
          <a:xfrm>
            <a:off x="5731911"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992790"/>
            <a:ext cx="214402" cy="190103"/>
          </a:xfrm>
          <a:prstGeom prst="rect">
            <a:avLst/>
          </a:prstGeom>
          <a:solidFill>
            <a:srgbClr val="FF0000"/>
          </a:solidFill>
          <a:ln>
            <a:solidFill>
              <a:srgbClr val="FF0000"/>
            </a:solidFill>
          </a:ln>
        </p:spPr>
      </p:pic>
      <p:sp>
        <p:nvSpPr>
          <p:cNvPr id="52" name="Oval 51"/>
          <p:cNvSpPr/>
          <p:nvPr/>
        </p:nvSpPr>
        <p:spPr>
          <a:xfrm>
            <a:off x="1953390" y="237219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461979"/>
            <a:ext cx="214402" cy="190103"/>
          </a:xfrm>
          <a:prstGeom prst="rect">
            <a:avLst/>
          </a:prstGeom>
          <a:solidFill>
            <a:srgbClr val="FF0000"/>
          </a:solidFill>
          <a:ln>
            <a:solidFill>
              <a:srgbClr val="FF0000"/>
            </a:solidFill>
          </a:ln>
        </p:spPr>
      </p:pic>
      <p:sp>
        <p:nvSpPr>
          <p:cNvPr id="54" name="Oval 53"/>
          <p:cNvSpPr/>
          <p:nvPr/>
        </p:nvSpPr>
        <p:spPr>
          <a:xfrm>
            <a:off x="2371492" y="237265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462444"/>
            <a:ext cx="214402" cy="190103"/>
          </a:xfrm>
          <a:prstGeom prst="rect">
            <a:avLst/>
          </a:prstGeom>
          <a:solidFill>
            <a:srgbClr val="FF0000"/>
          </a:solidFill>
          <a:ln>
            <a:solidFill>
              <a:srgbClr val="FF0000"/>
            </a:solidFill>
          </a:ln>
        </p:spPr>
      </p:pic>
      <p:sp>
        <p:nvSpPr>
          <p:cNvPr id="56" name="Oval 55"/>
          <p:cNvSpPr/>
          <p:nvPr/>
        </p:nvSpPr>
        <p:spPr>
          <a:xfrm>
            <a:off x="2795982"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459515"/>
            <a:ext cx="214402" cy="190103"/>
          </a:xfrm>
          <a:prstGeom prst="rect">
            <a:avLst/>
          </a:prstGeom>
          <a:solidFill>
            <a:srgbClr val="FF0000"/>
          </a:solidFill>
          <a:ln>
            <a:solidFill>
              <a:srgbClr val="FF0000"/>
            </a:solidFill>
          </a:ln>
        </p:spPr>
      </p:pic>
      <p:sp>
        <p:nvSpPr>
          <p:cNvPr id="58" name="Oval 57"/>
          <p:cNvSpPr/>
          <p:nvPr/>
        </p:nvSpPr>
        <p:spPr>
          <a:xfrm>
            <a:off x="3220472"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459515"/>
            <a:ext cx="214402" cy="190103"/>
          </a:xfrm>
          <a:prstGeom prst="rect">
            <a:avLst/>
          </a:prstGeom>
          <a:solidFill>
            <a:srgbClr val="FF0000"/>
          </a:solidFill>
          <a:ln>
            <a:solidFill>
              <a:srgbClr val="FF0000"/>
            </a:solidFill>
          </a:ln>
        </p:spPr>
      </p:pic>
      <p:sp>
        <p:nvSpPr>
          <p:cNvPr id="60" name="Oval 59"/>
          <p:cNvSpPr/>
          <p:nvPr/>
        </p:nvSpPr>
        <p:spPr>
          <a:xfrm>
            <a:off x="3638574" y="23792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469040"/>
            <a:ext cx="214402" cy="190103"/>
          </a:xfrm>
          <a:prstGeom prst="rect">
            <a:avLst/>
          </a:prstGeom>
          <a:solidFill>
            <a:srgbClr val="FF0000"/>
          </a:solidFill>
          <a:ln>
            <a:solidFill>
              <a:srgbClr val="FF0000"/>
            </a:solidFill>
          </a:ln>
        </p:spPr>
      </p:pic>
      <p:sp>
        <p:nvSpPr>
          <p:cNvPr id="62" name="Oval 61"/>
          <p:cNvSpPr/>
          <p:nvPr/>
        </p:nvSpPr>
        <p:spPr>
          <a:xfrm>
            <a:off x="4069028" y="237728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467073"/>
            <a:ext cx="214402" cy="190103"/>
          </a:xfrm>
          <a:prstGeom prst="rect">
            <a:avLst/>
          </a:prstGeom>
          <a:solidFill>
            <a:srgbClr val="FF0000"/>
          </a:solidFill>
          <a:ln>
            <a:solidFill>
              <a:srgbClr val="FF0000"/>
            </a:solidFill>
          </a:ln>
        </p:spPr>
      </p:pic>
      <p:sp>
        <p:nvSpPr>
          <p:cNvPr id="64" name="Oval 63"/>
          <p:cNvSpPr/>
          <p:nvPr/>
        </p:nvSpPr>
        <p:spPr>
          <a:xfrm>
            <a:off x="4499906" y="237728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467073"/>
            <a:ext cx="214402" cy="190103"/>
          </a:xfrm>
          <a:prstGeom prst="rect">
            <a:avLst/>
          </a:prstGeom>
          <a:solidFill>
            <a:srgbClr val="FF0000"/>
          </a:solidFill>
          <a:ln>
            <a:solidFill>
              <a:srgbClr val="FF0000"/>
            </a:solidFill>
          </a:ln>
        </p:spPr>
      </p:pic>
      <p:sp>
        <p:nvSpPr>
          <p:cNvPr id="66" name="Oval 65"/>
          <p:cNvSpPr/>
          <p:nvPr/>
        </p:nvSpPr>
        <p:spPr>
          <a:xfrm>
            <a:off x="4911620"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459515"/>
            <a:ext cx="214402" cy="190103"/>
          </a:xfrm>
          <a:prstGeom prst="rect">
            <a:avLst/>
          </a:prstGeom>
          <a:solidFill>
            <a:srgbClr val="FF0000"/>
          </a:solidFill>
          <a:ln>
            <a:solidFill>
              <a:srgbClr val="FF0000"/>
            </a:solidFill>
          </a:ln>
        </p:spPr>
      </p:pic>
      <p:sp>
        <p:nvSpPr>
          <p:cNvPr id="68" name="Oval 67"/>
          <p:cNvSpPr/>
          <p:nvPr/>
        </p:nvSpPr>
        <p:spPr>
          <a:xfrm>
            <a:off x="5329722" y="237728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467073"/>
            <a:ext cx="214402" cy="190103"/>
          </a:xfrm>
          <a:prstGeom prst="rect">
            <a:avLst/>
          </a:prstGeom>
          <a:solidFill>
            <a:srgbClr val="FF0000"/>
          </a:solidFill>
          <a:ln>
            <a:solidFill>
              <a:srgbClr val="FF0000"/>
            </a:solidFill>
          </a:ln>
        </p:spPr>
      </p:pic>
      <p:sp>
        <p:nvSpPr>
          <p:cNvPr id="70" name="Oval 69"/>
          <p:cNvSpPr/>
          <p:nvPr/>
        </p:nvSpPr>
        <p:spPr>
          <a:xfrm>
            <a:off x="5741436"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459515"/>
            <a:ext cx="214402" cy="190103"/>
          </a:xfrm>
          <a:prstGeom prst="rect">
            <a:avLst/>
          </a:prstGeom>
          <a:solidFill>
            <a:srgbClr val="FF0000"/>
          </a:solidFill>
          <a:ln>
            <a:solidFill>
              <a:srgbClr val="FF0000"/>
            </a:solidFill>
          </a:ln>
        </p:spPr>
      </p:pic>
      <p:sp>
        <p:nvSpPr>
          <p:cNvPr id="72" name="Oval 71"/>
          <p:cNvSpPr/>
          <p:nvPr/>
        </p:nvSpPr>
        <p:spPr>
          <a:xfrm>
            <a:off x="1953390" y="281034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900129"/>
            <a:ext cx="214402" cy="190103"/>
          </a:xfrm>
          <a:prstGeom prst="rect">
            <a:avLst/>
          </a:prstGeom>
          <a:solidFill>
            <a:srgbClr val="FF0000"/>
          </a:solidFill>
          <a:ln>
            <a:solidFill>
              <a:srgbClr val="FF0000"/>
            </a:solidFill>
          </a:ln>
        </p:spPr>
      </p:pic>
      <p:sp>
        <p:nvSpPr>
          <p:cNvPr id="74" name="Oval 73"/>
          <p:cNvSpPr/>
          <p:nvPr/>
        </p:nvSpPr>
        <p:spPr>
          <a:xfrm>
            <a:off x="2371492" y="281080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900594"/>
            <a:ext cx="214402" cy="190103"/>
          </a:xfrm>
          <a:prstGeom prst="rect">
            <a:avLst/>
          </a:prstGeom>
          <a:solidFill>
            <a:srgbClr val="FF0000"/>
          </a:solidFill>
          <a:ln>
            <a:solidFill>
              <a:srgbClr val="FF0000"/>
            </a:solidFill>
          </a:ln>
        </p:spPr>
      </p:pic>
      <p:sp>
        <p:nvSpPr>
          <p:cNvPr id="76" name="Oval 75"/>
          <p:cNvSpPr/>
          <p:nvPr/>
        </p:nvSpPr>
        <p:spPr>
          <a:xfrm>
            <a:off x="2795982" y="280787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897665"/>
            <a:ext cx="214402" cy="190103"/>
          </a:xfrm>
          <a:prstGeom prst="rect">
            <a:avLst/>
          </a:prstGeom>
          <a:solidFill>
            <a:srgbClr val="FF0000"/>
          </a:solidFill>
          <a:ln>
            <a:solidFill>
              <a:srgbClr val="FF0000"/>
            </a:solidFill>
          </a:ln>
        </p:spPr>
      </p:pic>
      <p:sp>
        <p:nvSpPr>
          <p:cNvPr id="78" name="Oval 77"/>
          <p:cNvSpPr/>
          <p:nvPr/>
        </p:nvSpPr>
        <p:spPr>
          <a:xfrm>
            <a:off x="3220472" y="280787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897665"/>
            <a:ext cx="214402" cy="190103"/>
          </a:xfrm>
          <a:prstGeom prst="rect">
            <a:avLst/>
          </a:prstGeom>
          <a:solidFill>
            <a:srgbClr val="FF0000"/>
          </a:solidFill>
          <a:ln>
            <a:solidFill>
              <a:srgbClr val="FF0000"/>
            </a:solidFill>
          </a:ln>
        </p:spPr>
      </p:pic>
      <p:sp>
        <p:nvSpPr>
          <p:cNvPr id="80" name="Oval 79"/>
          <p:cNvSpPr/>
          <p:nvPr/>
        </p:nvSpPr>
        <p:spPr>
          <a:xfrm>
            <a:off x="3638574" y="28174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907190"/>
            <a:ext cx="214402" cy="190103"/>
          </a:xfrm>
          <a:prstGeom prst="rect">
            <a:avLst/>
          </a:prstGeom>
          <a:solidFill>
            <a:srgbClr val="FF0000"/>
          </a:solidFill>
          <a:ln>
            <a:solidFill>
              <a:srgbClr val="FF0000"/>
            </a:solidFill>
          </a:ln>
        </p:spPr>
      </p:pic>
      <p:sp>
        <p:nvSpPr>
          <p:cNvPr id="82" name="Oval 81"/>
          <p:cNvSpPr/>
          <p:nvPr/>
        </p:nvSpPr>
        <p:spPr>
          <a:xfrm>
            <a:off x="4069028" y="281543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905223"/>
            <a:ext cx="214402" cy="190103"/>
          </a:xfrm>
          <a:prstGeom prst="rect">
            <a:avLst/>
          </a:prstGeom>
          <a:solidFill>
            <a:srgbClr val="FF0000"/>
          </a:solidFill>
          <a:ln>
            <a:solidFill>
              <a:srgbClr val="FF0000"/>
            </a:solidFill>
          </a:ln>
        </p:spPr>
      </p:pic>
      <p:sp>
        <p:nvSpPr>
          <p:cNvPr id="84" name="Oval 83"/>
          <p:cNvSpPr/>
          <p:nvPr/>
        </p:nvSpPr>
        <p:spPr>
          <a:xfrm>
            <a:off x="4499906" y="281543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905223"/>
            <a:ext cx="214402" cy="190103"/>
          </a:xfrm>
          <a:prstGeom prst="rect">
            <a:avLst/>
          </a:prstGeom>
          <a:solidFill>
            <a:srgbClr val="FF0000"/>
          </a:solidFill>
          <a:ln>
            <a:solidFill>
              <a:srgbClr val="FF0000"/>
            </a:solidFill>
          </a:ln>
        </p:spPr>
      </p:pic>
      <p:sp>
        <p:nvSpPr>
          <p:cNvPr id="86" name="Oval 85"/>
          <p:cNvSpPr/>
          <p:nvPr/>
        </p:nvSpPr>
        <p:spPr>
          <a:xfrm>
            <a:off x="4911620"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897665"/>
            <a:ext cx="214402" cy="190103"/>
          </a:xfrm>
          <a:prstGeom prst="rect">
            <a:avLst/>
          </a:prstGeom>
          <a:solidFill>
            <a:srgbClr val="0F4B90"/>
          </a:solidFill>
          <a:ln>
            <a:solidFill>
              <a:srgbClr val="0F4B90"/>
            </a:solidFill>
          </a:ln>
        </p:spPr>
      </p:pic>
      <p:sp>
        <p:nvSpPr>
          <p:cNvPr id="88" name="Oval 87"/>
          <p:cNvSpPr/>
          <p:nvPr/>
        </p:nvSpPr>
        <p:spPr>
          <a:xfrm>
            <a:off x="5329722" y="281543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905223"/>
            <a:ext cx="214402" cy="190103"/>
          </a:xfrm>
          <a:prstGeom prst="rect">
            <a:avLst/>
          </a:prstGeom>
          <a:solidFill>
            <a:srgbClr val="0F4B90"/>
          </a:solidFill>
          <a:ln>
            <a:solidFill>
              <a:srgbClr val="0F4B90"/>
            </a:solidFill>
          </a:ln>
        </p:spPr>
      </p:pic>
      <p:sp>
        <p:nvSpPr>
          <p:cNvPr id="90" name="Oval 89"/>
          <p:cNvSpPr/>
          <p:nvPr/>
        </p:nvSpPr>
        <p:spPr>
          <a:xfrm>
            <a:off x="5741436" y="280787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897665"/>
            <a:ext cx="214402" cy="190103"/>
          </a:xfrm>
          <a:prstGeom prst="rect">
            <a:avLst/>
          </a:prstGeom>
          <a:solidFill>
            <a:srgbClr val="0F4B90"/>
          </a:solidFill>
          <a:ln>
            <a:solidFill>
              <a:srgbClr val="0F4B90"/>
            </a:solidFill>
          </a:ln>
        </p:spPr>
      </p:pic>
      <p:sp>
        <p:nvSpPr>
          <p:cNvPr id="92" name="Oval 91"/>
          <p:cNvSpPr/>
          <p:nvPr/>
        </p:nvSpPr>
        <p:spPr>
          <a:xfrm>
            <a:off x="1953390" y="335097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440759"/>
            <a:ext cx="214402" cy="190103"/>
          </a:xfrm>
          <a:prstGeom prst="rect">
            <a:avLst/>
          </a:prstGeom>
          <a:solidFill>
            <a:srgbClr val="0F4B90"/>
          </a:solidFill>
          <a:ln>
            <a:solidFill>
              <a:srgbClr val="0F4B90"/>
            </a:solidFill>
          </a:ln>
        </p:spPr>
      </p:pic>
      <p:sp>
        <p:nvSpPr>
          <p:cNvPr id="94" name="Oval 93"/>
          <p:cNvSpPr/>
          <p:nvPr/>
        </p:nvSpPr>
        <p:spPr>
          <a:xfrm>
            <a:off x="2371492" y="3351435"/>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441224"/>
            <a:ext cx="214402" cy="190103"/>
          </a:xfrm>
          <a:prstGeom prst="rect">
            <a:avLst/>
          </a:prstGeom>
          <a:solidFill>
            <a:srgbClr val="0F4B90"/>
          </a:solidFill>
          <a:ln>
            <a:solidFill>
              <a:srgbClr val="0F4B90"/>
            </a:solidFill>
          </a:ln>
        </p:spPr>
      </p:pic>
      <p:sp>
        <p:nvSpPr>
          <p:cNvPr id="96" name="Oval 95"/>
          <p:cNvSpPr/>
          <p:nvPr/>
        </p:nvSpPr>
        <p:spPr>
          <a:xfrm>
            <a:off x="2795982"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438295"/>
            <a:ext cx="214402" cy="190103"/>
          </a:xfrm>
          <a:prstGeom prst="rect">
            <a:avLst/>
          </a:prstGeom>
          <a:solidFill>
            <a:srgbClr val="0F4B90"/>
          </a:solidFill>
          <a:ln>
            <a:solidFill>
              <a:srgbClr val="0F4B90"/>
            </a:solidFill>
          </a:ln>
        </p:spPr>
      </p:pic>
      <p:sp>
        <p:nvSpPr>
          <p:cNvPr id="98" name="Oval 97"/>
          <p:cNvSpPr/>
          <p:nvPr/>
        </p:nvSpPr>
        <p:spPr>
          <a:xfrm>
            <a:off x="3220472"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438295"/>
            <a:ext cx="214402" cy="190103"/>
          </a:xfrm>
          <a:prstGeom prst="rect">
            <a:avLst/>
          </a:prstGeom>
          <a:solidFill>
            <a:srgbClr val="0F4B90"/>
          </a:solidFill>
          <a:ln>
            <a:solidFill>
              <a:srgbClr val="0F4B90"/>
            </a:solidFill>
          </a:ln>
        </p:spPr>
      </p:pic>
      <p:sp>
        <p:nvSpPr>
          <p:cNvPr id="100" name="Oval 99"/>
          <p:cNvSpPr/>
          <p:nvPr/>
        </p:nvSpPr>
        <p:spPr>
          <a:xfrm>
            <a:off x="3638574" y="3358031"/>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447820"/>
            <a:ext cx="214402" cy="190103"/>
          </a:xfrm>
          <a:prstGeom prst="rect">
            <a:avLst/>
          </a:prstGeom>
          <a:solidFill>
            <a:srgbClr val="0F4B90"/>
          </a:solidFill>
          <a:ln>
            <a:solidFill>
              <a:srgbClr val="0F4B90"/>
            </a:solidFill>
          </a:ln>
        </p:spPr>
      </p:pic>
      <p:sp>
        <p:nvSpPr>
          <p:cNvPr id="102" name="Oval 101"/>
          <p:cNvSpPr/>
          <p:nvPr/>
        </p:nvSpPr>
        <p:spPr>
          <a:xfrm>
            <a:off x="4069028" y="335606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445853"/>
            <a:ext cx="214402" cy="190103"/>
          </a:xfrm>
          <a:prstGeom prst="rect">
            <a:avLst/>
          </a:prstGeom>
          <a:solidFill>
            <a:srgbClr val="0F4B90"/>
          </a:solidFill>
          <a:ln>
            <a:solidFill>
              <a:srgbClr val="0F4B90"/>
            </a:solidFill>
          </a:ln>
        </p:spPr>
      </p:pic>
      <p:sp>
        <p:nvSpPr>
          <p:cNvPr id="104" name="Oval 103"/>
          <p:cNvSpPr/>
          <p:nvPr/>
        </p:nvSpPr>
        <p:spPr>
          <a:xfrm>
            <a:off x="4499906" y="335606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445853"/>
            <a:ext cx="214402" cy="190103"/>
          </a:xfrm>
          <a:prstGeom prst="rect">
            <a:avLst/>
          </a:prstGeom>
          <a:solidFill>
            <a:srgbClr val="0F4B90"/>
          </a:solidFill>
          <a:ln>
            <a:solidFill>
              <a:srgbClr val="0F4B90"/>
            </a:solidFill>
          </a:ln>
        </p:spPr>
      </p:pic>
      <p:sp>
        <p:nvSpPr>
          <p:cNvPr id="106" name="Oval 105"/>
          <p:cNvSpPr/>
          <p:nvPr/>
        </p:nvSpPr>
        <p:spPr>
          <a:xfrm>
            <a:off x="4911620"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438295"/>
            <a:ext cx="214402" cy="190103"/>
          </a:xfrm>
          <a:prstGeom prst="rect">
            <a:avLst/>
          </a:prstGeom>
          <a:solidFill>
            <a:srgbClr val="0F4B90"/>
          </a:solidFill>
          <a:ln>
            <a:solidFill>
              <a:srgbClr val="0F4B90"/>
            </a:solidFill>
          </a:ln>
        </p:spPr>
      </p:pic>
      <p:sp>
        <p:nvSpPr>
          <p:cNvPr id="108" name="Oval 107"/>
          <p:cNvSpPr/>
          <p:nvPr/>
        </p:nvSpPr>
        <p:spPr>
          <a:xfrm>
            <a:off x="5329722" y="3356064"/>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445853"/>
            <a:ext cx="214402" cy="190103"/>
          </a:xfrm>
          <a:prstGeom prst="rect">
            <a:avLst/>
          </a:prstGeom>
          <a:solidFill>
            <a:srgbClr val="0F4B90"/>
          </a:solidFill>
          <a:ln>
            <a:solidFill>
              <a:srgbClr val="0F4B90"/>
            </a:solidFill>
          </a:ln>
        </p:spPr>
      </p:pic>
      <p:sp>
        <p:nvSpPr>
          <p:cNvPr id="110" name="Oval 109"/>
          <p:cNvSpPr/>
          <p:nvPr/>
        </p:nvSpPr>
        <p:spPr>
          <a:xfrm>
            <a:off x="5741436" y="3348506"/>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438295"/>
            <a:ext cx="214402" cy="190103"/>
          </a:xfrm>
          <a:prstGeom prst="rect">
            <a:avLst/>
          </a:prstGeom>
          <a:solidFill>
            <a:srgbClr val="0F4B90"/>
          </a:solidFill>
          <a:ln>
            <a:solidFill>
              <a:srgbClr val="0F4B90"/>
            </a:solidFill>
          </a:ln>
        </p:spPr>
      </p:pic>
      <p:sp>
        <p:nvSpPr>
          <p:cNvPr id="112" name="Oval 111"/>
          <p:cNvSpPr/>
          <p:nvPr/>
        </p:nvSpPr>
        <p:spPr>
          <a:xfrm>
            <a:off x="1953390" y="378912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878909"/>
            <a:ext cx="214402" cy="190103"/>
          </a:xfrm>
          <a:prstGeom prst="rect">
            <a:avLst/>
          </a:prstGeom>
          <a:solidFill>
            <a:srgbClr val="0F4B90"/>
          </a:solidFill>
          <a:ln>
            <a:solidFill>
              <a:srgbClr val="0F4B90"/>
            </a:solidFill>
          </a:ln>
        </p:spPr>
      </p:pic>
      <p:sp>
        <p:nvSpPr>
          <p:cNvPr id="114" name="Oval 113"/>
          <p:cNvSpPr/>
          <p:nvPr/>
        </p:nvSpPr>
        <p:spPr>
          <a:xfrm>
            <a:off x="2371492" y="378958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879374"/>
            <a:ext cx="214402" cy="190103"/>
          </a:xfrm>
          <a:prstGeom prst="rect">
            <a:avLst/>
          </a:prstGeom>
          <a:solidFill>
            <a:srgbClr val="0F4B90"/>
          </a:solidFill>
        </p:spPr>
      </p:pic>
      <p:sp>
        <p:nvSpPr>
          <p:cNvPr id="116" name="Oval 115"/>
          <p:cNvSpPr/>
          <p:nvPr/>
        </p:nvSpPr>
        <p:spPr>
          <a:xfrm>
            <a:off x="279598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876445"/>
            <a:ext cx="214402" cy="190103"/>
          </a:xfrm>
          <a:prstGeom prst="rect">
            <a:avLst/>
          </a:prstGeom>
          <a:solidFill>
            <a:srgbClr val="0F4B90"/>
          </a:solidFill>
        </p:spPr>
      </p:pic>
      <p:sp>
        <p:nvSpPr>
          <p:cNvPr id="118" name="Oval 117"/>
          <p:cNvSpPr/>
          <p:nvPr/>
        </p:nvSpPr>
        <p:spPr>
          <a:xfrm>
            <a:off x="322047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876445"/>
            <a:ext cx="214402" cy="190103"/>
          </a:xfrm>
          <a:prstGeom prst="rect">
            <a:avLst/>
          </a:prstGeom>
          <a:solidFill>
            <a:srgbClr val="0F4B90"/>
          </a:solidFill>
        </p:spPr>
      </p:pic>
      <p:sp>
        <p:nvSpPr>
          <p:cNvPr id="120" name="Oval 119"/>
          <p:cNvSpPr/>
          <p:nvPr/>
        </p:nvSpPr>
        <p:spPr>
          <a:xfrm>
            <a:off x="3638574" y="379618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885970"/>
            <a:ext cx="214402" cy="190103"/>
          </a:xfrm>
          <a:prstGeom prst="rect">
            <a:avLst/>
          </a:prstGeom>
          <a:solidFill>
            <a:srgbClr val="0F4B90"/>
          </a:solidFill>
        </p:spPr>
      </p:pic>
      <p:sp>
        <p:nvSpPr>
          <p:cNvPr id="122" name="Oval 121"/>
          <p:cNvSpPr/>
          <p:nvPr/>
        </p:nvSpPr>
        <p:spPr>
          <a:xfrm>
            <a:off x="4069028"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884003"/>
            <a:ext cx="214402" cy="190103"/>
          </a:xfrm>
          <a:prstGeom prst="rect">
            <a:avLst/>
          </a:prstGeom>
          <a:solidFill>
            <a:srgbClr val="0F4B90"/>
          </a:solidFill>
        </p:spPr>
      </p:pic>
      <p:sp>
        <p:nvSpPr>
          <p:cNvPr id="124" name="Oval 123"/>
          <p:cNvSpPr/>
          <p:nvPr/>
        </p:nvSpPr>
        <p:spPr>
          <a:xfrm>
            <a:off x="4499906"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884003"/>
            <a:ext cx="214402" cy="190103"/>
          </a:xfrm>
          <a:prstGeom prst="rect">
            <a:avLst/>
          </a:prstGeom>
          <a:solidFill>
            <a:srgbClr val="0F4B90"/>
          </a:solidFill>
        </p:spPr>
      </p:pic>
      <p:sp>
        <p:nvSpPr>
          <p:cNvPr id="126" name="Oval 125"/>
          <p:cNvSpPr/>
          <p:nvPr/>
        </p:nvSpPr>
        <p:spPr>
          <a:xfrm>
            <a:off x="4911620"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876445"/>
            <a:ext cx="214402" cy="190103"/>
          </a:xfrm>
          <a:prstGeom prst="rect">
            <a:avLst/>
          </a:prstGeom>
          <a:solidFill>
            <a:srgbClr val="0F4B90"/>
          </a:solidFill>
        </p:spPr>
      </p:pic>
      <p:sp>
        <p:nvSpPr>
          <p:cNvPr id="128" name="Oval 127"/>
          <p:cNvSpPr/>
          <p:nvPr/>
        </p:nvSpPr>
        <p:spPr>
          <a:xfrm>
            <a:off x="5329722"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884003"/>
            <a:ext cx="214402" cy="190103"/>
          </a:xfrm>
          <a:prstGeom prst="rect">
            <a:avLst/>
          </a:prstGeom>
          <a:solidFill>
            <a:srgbClr val="0F4B90"/>
          </a:solidFill>
        </p:spPr>
      </p:pic>
      <p:sp>
        <p:nvSpPr>
          <p:cNvPr id="130" name="Oval 129"/>
          <p:cNvSpPr/>
          <p:nvPr/>
        </p:nvSpPr>
        <p:spPr>
          <a:xfrm>
            <a:off x="5741436"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876445"/>
            <a:ext cx="214402" cy="190103"/>
          </a:xfrm>
          <a:prstGeom prst="rect">
            <a:avLst/>
          </a:prstGeom>
          <a:solidFill>
            <a:srgbClr val="0F4B90"/>
          </a:solidFill>
        </p:spPr>
      </p:pic>
      <p:sp>
        <p:nvSpPr>
          <p:cNvPr id="132" name="Oval 131"/>
          <p:cNvSpPr/>
          <p:nvPr/>
        </p:nvSpPr>
        <p:spPr>
          <a:xfrm>
            <a:off x="1953390" y="428883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378621"/>
            <a:ext cx="214402" cy="190103"/>
          </a:xfrm>
          <a:prstGeom prst="rect">
            <a:avLst/>
          </a:prstGeom>
          <a:solidFill>
            <a:srgbClr val="0F4B90"/>
          </a:solidFill>
        </p:spPr>
      </p:pic>
      <p:sp>
        <p:nvSpPr>
          <p:cNvPr id="134" name="Oval 133"/>
          <p:cNvSpPr/>
          <p:nvPr/>
        </p:nvSpPr>
        <p:spPr>
          <a:xfrm>
            <a:off x="2371492" y="428929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379086"/>
            <a:ext cx="214402" cy="190103"/>
          </a:xfrm>
          <a:prstGeom prst="rect">
            <a:avLst/>
          </a:prstGeom>
          <a:solidFill>
            <a:srgbClr val="0F4B90"/>
          </a:solidFill>
        </p:spPr>
      </p:pic>
      <p:sp>
        <p:nvSpPr>
          <p:cNvPr id="136" name="Oval 135"/>
          <p:cNvSpPr/>
          <p:nvPr/>
        </p:nvSpPr>
        <p:spPr>
          <a:xfrm>
            <a:off x="279598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376157"/>
            <a:ext cx="214402" cy="190103"/>
          </a:xfrm>
          <a:prstGeom prst="rect">
            <a:avLst/>
          </a:prstGeom>
          <a:solidFill>
            <a:srgbClr val="0F4B90"/>
          </a:solidFill>
        </p:spPr>
      </p:pic>
      <p:sp>
        <p:nvSpPr>
          <p:cNvPr id="138" name="Oval 137"/>
          <p:cNvSpPr/>
          <p:nvPr/>
        </p:nvSpPr>
        <p:spPr>
          <a:xfrm>
            <a:off x="322047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376157"/>
            <a:ext cx="214402" cy="190103"/>
          </a:xfrm>
          <a:prstGeom prst="rect">
            <a:avLst/>
          </a:prstGeom>
          <a:solidFill>
            <a:srgbClr val="0F4B90"/>
          </a:solidFill>
        </p:spPr>
      </p:pic>
      <p:sp>
        <p:nvSpPr>
          <p:cNvPr id="140" name="Oval 139"/>
          <p:cNvSpPr/>
          <p:nvPr/>
        </p:nvSpPr>
        <p:spPr>
          <a:xfrm>
            <a:off x="3638574" y="429589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385682"/>
            <a:ext cx="214402" cy="190103"/>
          </a:xfrm>
          <a:prstGeom prst="rect">
            <a:avLst/>
          </a:prstGeom>
          <a:solidFill>
            <a:srgbClr val="0F4B90"/>
          </a:solidFill>
        </p:spPr>
      </p:pic>
      <p:sp>
        <p:nvSpPr>
          <p:cNvPr id="142" name="Oval 141"/>
          <p:cNvSpPr/>
          <p:nvPr/>
        </p:nvSpPr>
        <p:spPr>
          <a:xfrm>
            <a:off x="4069028"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383715"/>
            <a:ext cx="214402" cy="190103"/>
          </a:xfrm>
          <a:prstGeom prst="rect">
            <a:avLst/>
          </a:prstGeom>
          <a:solidFill>
            <a:srgbClr val="0F4B90"/>
          </a:solidFill>
        </p:spPr>
      </p:pic>
      <p:sp>
        <p:nvSpPr>
          <p:cNvPr id="144" name="Oval 143"/>
          <p:cNvSpPr/>
          <p:nvPr/>
        </p:nvSpPr>
        <p:spPr>
          <a:xfrm>
            <a:off x="4499906"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383715"/>
            <a:ext cx="214402" cy="190103"/>
          </a:xfrm>
          <a:prstGeom prst="rect">
            <a:avLst/>
          </a:prstGeom>
          <a:solidFill>
            <a:srgbClr val="0F4B90"/>
          </a:solidFill>
        </p:spPr>
      </p:pic>
      <p:sp>
        <p:nvSpPr>
          <p:cNvPr id="146" name="Oval 145"/>
          <p:cNvSpPr/>
          <p:nvPr/>
        </p:nvSpPr>
        <p:spPr>
          <a:xfrm>
            <a:off x="4911620"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376157"/>
            <a:ext cx="214402" cy="190103"/>
          </a:xfrm>
          <a:prstGeom prst="rect">
            <a:avLst/>
          </a:prstGeom>
          <a:solidFill>
            <a:srgbClr val="0F4B90"/>
          </a:solidFill>
        </p:spPr>
      </p:pic>
      <p:sp>
        <p:nvSpPr>
          <p:cNvPr id="148" name="Oval 147"/>
          <p:cNvSpPr/>
          <p:nvPr/>
        </p:nvSpPr>
        <p:spPr>
          <a:xfrm>
            <a:off x="5329722"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383715"/>
            <a:ext cx="214402" cy="190103"/>
          </a:xfrm>
          <a:prstGeom prst="rect">
            <a:avLst/>
          </a:prstGeom>
          <a:solidFill>
            <a:srgbClr val="0F4B90"/>
          </a:solidFill>
        </p:spPr>
      </p:pic>
      <p:sp>
        <p:nvSpPr>
          <p:cNvPr id="150" name="Oval 149"/>
          <p:cNvSpPr/>
          <p:nvPr/>
        </p:nvSpPr>
        <p:spPr>
          <a:xfrm>
            <a:off x="5741436"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376157"/>
            <a:ext cx="214402" cy="190103"/>
          </a:xfrm>
          <a:prstGeom prst="rect">
            <a:avLst/>
          </a:prstGeom>
          <a:solidFill>
            <a:srgbClr val="0F4B90"/>
          </a:solidFill>
        </p:spPr>
      </p:pic>
      <p:sp>
        <p:nvSpPr>
          <p:cNvPr id="152" name="Oval 151"/>
          <p:cNvSpPr/>
          <p:nvPr/>
        </p:nvSpPr>
        <p:spPr>
          <a:xfrm>
            <a:off x="1953390" y="472698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1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816771"/>
            <a:ext cx="214402" cy="190103"/>
          </a:xfrm>
          <a:prstGeom prst="rect">
            <a:avLst/>
          </a:prstGeom>
          <a:solidFill>
            <a:srgbClr val="0F4B90"/>
          </a:solidFill>
        </p:spPr>
      </p:pic>
      <p:sp>
        <p:nvSpPr>
          <p:cNvPr id="154" name="Oval 153"/>
          <p:cNvSpPr/>
          <p:nvPr/>
        </p:nvSpPr>
        <p:spPr>
          <a:xfrm>
            <a:off x="2371492" y="472744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817236"/>
            <a:ext cx="214402" cy="190103"/>
          </a:xfrm>
          <a:prstGeom prst="rect">
            <a:avLst/>
          </a:prstGeom>
          <a:solidFill>
            <a:srgbClr val="0F4B90"/>
          </a:solidFill>
        </p:spPr>
      </p:pic>
      <p:sp>
        <p:nvSpPr>
          <p:cNvPr id="156" name="Oval 155"/>
          <p:cNvSpPr/>
          <p:nvPr/>
        </p:nvSpPr>
        <p:spPr>
          <a:xfrm>
            <a:off x="279598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1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814307"/>
            <a:ext cx="214402" cy="190103"/>
          </a:xfrm>
          <a:prstGeom prst="rect">
            <a:avLst/>
          </a:prstGeom>
          <a:solidFill>
            <a:srgbClr val="0F4B90"/>
          </a:solidFill>
        </p:spPr>
      </p:pic>
      <p:sp>
        <p:nvSpPr>
          <p:cNvPr id="158" name="Oval 157"/>
          <p:cNvSpPr/>
          <p:nvPr/>
        </p:nvSpPr>
        <p:spPr>
          <a:xfrm>
            <a:off x="322047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814307"/>
            <a:ext cx="214402" cy="190103"/>
          </a:xfrm>
          <a:prstGeom prst="rect">
            <a:avLst/>
          </a:prstGeom>
          <a:solidFill>
            <a:srgbClr val="0F4B90"/>
          </a:solidFill>
        </p:spPr>
      </p:pic>
      <p:sp>
        <p:nvSpPr>
          <p:cNvPr id="160" name="Oval 159"/>
          <p:cNvSpPr/>
          <p:nvPr/>
        </p:nvSpPr>
        <p:spPr>
          <a:xfrm>
            <a:off x="3638574" y="473404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823832"/>
            <a:ext cx="214402" cy="190103"/>
          </a:xfrm>
          <a:prstGeom prst="rect">
            <a:avLst/>
          </a:prstGeom>
          <a:solidFill>
            <a:srgbClr val="0F4B90"/>
          </a:solidFill>
        </p:spPr>
      </p:pic>
      <p:sp>
        <p:nvSpPr>
          <p:cNvPr id="162" name="Oval 161"/>
          <p:cNvSpPr/>
          <p:nvPr/>
        </p:nvSpPr>
        <p:spPr>
          <a:xfrm>
            <a:off x="4069028"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821865"/>
            <a:ext cx="214402" cy="190103"/>
          </a:xfrm>
          <a:prstGeom prst="rect">
            <a:avLst/>
          </a:prstGeom>
          <a:solidFill>
            <a:srgbClr val="0F4B90"/>
          </a:solidFill>
        </p:spPr>
      </p:pic>
      <p:sp>
        <p:nvSpPr>
          <p:cNvPr id="164" name="Oval 163"/>
          <p:cNvSpPr/>
          <p:nvPr/>
        </p:nvSpPr>
        <p:spPr>
          <a:xfrm>
            <a:off x="4499906"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821865"/>
            <a:ext cx="214402" cy="190103"/>
          </a:xfrm>
          <a:prstGeom prst="rect">
            <a:avLst/>
          </a:prstGeom>
          <a:solidFill>
            <a:srgbClr val="0F4B90"/>
          </a:solidFill>
        </p:spPr>
      </p:pic>
      <p:sp>
        <p:nvSpPr>
          <p:cNvPr id="166" name="Oval 165"/>
          <p:cNvSpPr/>
          <p:nvPr/>
        </p:nvSpPr>
        <p:spPr>
          <a:xfrm>
            <a:off x="4911620"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814307"/>
            <a:ext cx="214402" cy="190103"/>
          </a:xfrm>
          <a:prstGeom prst="rect">
            <a:avLst/>
          </a:prstGeom>
          <a:solidFill>
            <a:srgbClr val="0F4B90"/>
          </a:solidFill>
        </p:spPr>
      </p:pic>
      <p:sp>
        <p:nvSpPr>
          <p:cNvPr id="168" name="Oval 167"/>
          <p:cNvSpPr/>
          <p:nvPr/>
        </p:nvSpPr>
        <p:spPr>
          <a:xfrm>
            <a:off x="5329722"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821865"/>
            <a:ext cx="214402" cy="190103"/>
          </a:xfrm>
          <a:prstGeom prst="rect">
            <a:avLst/>
          </a:prstGeom>
          <a:solidFill>
            <a:srgbClr val="0F4B90"/>
          </a:solidFill>
        </p:spPr>
      </p:pic>
      <p:sp>
        <p:nvSpPr>
          <p:cNvPr id="170" name="Oval 169"/>
          <p:cNvSpPr/>
          <p:nvPr/>
        </p:nvSpPr>
        <p:spPr>
          <a:xfrm>
            <a:off x="5741436"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814307"/>
            <a:ext cx="214402" cy="190103"/>
          </a:xfrm>
          <a:prstGeom prst="rect">
            <a:avLst/>
          </a:prstGeom>
          <a:solidFill>
            <a:srgbClr val="0F4B90"/>
          </a:solidFill>
        </p:spPr>
      </p:pic>
      <p:sp>
        <p:nvSpPr>
          <p:cNvPr id="172" name="Oval 171"/>
          <p:cNvSpPr/>
          <p:nvPr/>
        </p:nvSpPr>
        <p:spPr>
          <a:xfrm>
            <a:off x="1943865" y="519152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1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281311"/>
            <a:ext cx="214402" cy="190103"/>
          </a:xfrm>
          <a:prstGeom prst="rect">
            <a:avLst/>
          </a:prstGeom>
          <a:solidFill>
            <a:srgbClr val="0F4B90"/>
          </a:solidFill>
        </p:spPr>
      </p:pic>
      <p:sp>
        <p:nvSpPr>
          <p:cNvPr id="174" name="Oval 173"/>
          <p:cNvSpPr/>
          <p:nvPr/>
        </p:nvSpPr>
        <p:spPr>
          <a:xfrm>
            <a:off x="2361967" y="519198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281776"/>
            <a:ext cx="214402" cy="190103"/>
          </a:xfrm>
          <a:prstGeom prst="rect">
            <a:avLst/>
          </a:prstGeom>
          <a:solidFill>
            <a:srgbClr val="0F4B90"/>
          </a:solidFill>
        </p:spPr>
      </p:pic>
      <p:sp>
        <p:nvSpPr>
          <p:cNvPr id="176" name="Oval 175"/>
          <p:cNvSpPr/>
          <p:nvPr/>
        </p:nvSpPr>
        <p:spPr>
          <a:xfrm>
            <a:off x="278645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278847"/>
            <a:ext cx="214402" cy="190103"/>
          </a:xfrm>
          <a:prstGeom prst="rect">
            <a:avLst/>
          </a:prstGeom>
          <a:solidFill>
            <a:srgbClr val="0F4B90"/>
          </a:solidFill>
        </p:spPr>
      </p:pic>
      <p:sp>
        <p:nvSpPr>
          <p:cNvPr id="178" name="Oval 177"/>
          <p:cNvSpPr/>
          <p:nvPr/>
        </p:nvSpPr>
        <p:spPr>
          <a:xfrm>
            <a:off x="321094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278847"/>
            <a:ext cx="214402" cy="190103"/>
          </a:xfrm>
          <a:prstGeom prst="rect">
            <a:avLst/>
          </a:prstGeom>
          <a:solidFill>
            <a:srgbClr val="0F4B90"/>
          </a:solidFill>
        </p:spPr>
      </p:pic>
      <p:sp>
        <p:nvSpPr>
          <p:cNvPr id="180" name="Oval 179"/>
          <p:cNvSpPr/>
          <p:nvPr/>
        </p:nvSpPr>
        <p:spPr>
          <a:xfrm>
            <a:off x="3629049" y="519858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288372"/>
            <a:ext cx="214402" cy="190103"/>
          </a:xfrm>
          <a:prstGeom prst="rect">
            <a:avLst/>
          </a:prstGeom>
          <a:solidFill>
            <a:srgbClr val="0F4B90"/>
          </a:solidFill>
        </p:spPr>
      </p:pic>
      <p:sp>
        <p:nvSpPr>
          <p:cNvPr id="182" name="Oval 181"/>
          <p:cNvSpPr/>
          <p:nvPr/>
        </p:nvSpPr>
        <p:spPr>
          <a:xfrm>
            <a:off x="4059503"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1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286405"/>
            <a:ext cx="214402" cy="190103"/>
          </a:xfrm>
          <a:prstGeom prst="rect">
            <a:avLst/>
          </a:prstGeom>
          <a:solidFill>
            <a:srgbClr val="0F4B90"/>
          </a:solidFill>
        </p:spPr>
      </p:pic>
      <p:sp>
        <p:nvSpPr>
          <p:cNvPr id="184" name="Oval 183"/>
          <p:cNvSpPr/>
          <p:nvPr/>
        </p:nvSpPr>
        <p:spPr>
          <a:xfrm>
            <a:off x="4490381"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286405"/>
            <a:ext cx="214402" cy="190103"/>
          </a:xfrm>
          <a:prstGeom prst="rect">
            <a:avLst/>
          </a:prstGeom>
          <a:solidFill>
            <a:srgbClr val="0F4B90"/>
          </a:solidFill>
        </p:spPr>
      </p:pic>
      <p:sp>
        <p:nvSpPr>
          <p:cNvPr id="186" name="Oval 185"/>
          <p:cNvSpPr/>
          <p:nvPr/>
        </p:nvSpPr>
        <p:spPr>
          <a:xfrm>
            <a:off x="4902095"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Picture 1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278847"/>
            <a:ext cx="214402" cy="190103"/>
          </a:xfrm>
          <a:prstGeom prst="rect">
            <a:avLst/>
          </a:prstGeom>
          <a:solidFill>
            <a:srgbClr val="0F4B90"/>
          </a:solidFill>
        </p:spPr>
      </p:pic>
      <p:sp>
        <p:nvSpPr>
          <p:cNvPr id="188" name="Oval 187"/>
          <p:cNvSpPr/>
          <p:nvPr/>
        </p:nvSpPr>
        <p:spPr>
          <a:xfrm>
            <a:off x="5320197"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286405"/>
            <a:ext cx="214402" cy="190103"/>
          </a:xfrm>
          <a:prstGeom prst="rect">
            <a:avLst/>
          </a:prstGeom>
          <a:solidFill>
            <a:srgbClr val="0F4B90"/>
          </a:solidFill>
        </p:spPr>
      </p:pic>
      <p:sp>
        <p:nvSpPr>
          <p:cNvPr id="190" name="Oval 189"/>
          <p:cNvSpPr/>
          <p:nvPr/>
        </p:nvSpPr>
        <p:spPr>
          <a:xfrm>
            <a:off x="5731911"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1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278847"/>
            <a:ext cx="214402" cy="190103"/>
          </a:xfrm>
          <a:prstGeom prst="rect">
            <a:avLst/>
          </a:prstGeom>
          <a:solidFill>
            <a:srgbClr val="0F4B90"/>
          </a:solidFill>
        </p:spPr>
      </p:pic>
      <p:sp>
        <p:nvSpPr>
          <p:cNvPr id="192" name="Oval 191"/>
          <p:cNvSpPr/>
          <p:nvPr/>
        </p:nvSpPr>
        <p:spPr>
          <a:xfrm>
            <a:off x="1943865" y="562967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719461"/>
            <a:ext cx="214402" cy="190103"/>
          </a:xfrm>
          <a:prstGeom prst="rect">
            <a:avLst/>
          </a:prstGeom>
          <a:solidFill>
            <a:srgbClr val="0F4B90"/>
          </a:solidFill>
        </p:spPr>
      </p:pic>
      <p:sp>
        <p:nvSpPr>
          <p:cNvPr id="194" name="Oval 193"/>
          <p:cNvSpPr/>
          <p:nvPr/>
        </p:nvSpPr>
        <p:spPr>
          <a:xfrm>
            <a:off x="2361967" y="563013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719926"/>
            <a:ext cx="214402" cy="190103"/>
          </a:xfrm>
          <a:prstGeom prst="rect">
            <a:avLst/>
          </a:prstGeom>
          <a:solidFill>
            <a:srgbClr val="0F4B90"/>
          </a:solidFill>
        </p:spPr>
      </p:pic>
      <p:sp>
        <p:nvSpPr>
          <p:cNvPr id="196" name="Oval 195"/>
          <p:cNvSpPr/>
          <p:nvPr/>
        </p:nvSpPr>
        <p:spPr>
          <a:xfrm>
            <a:off x="278645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Picture 1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716997"/>
            <a:ext cx="214402" cy="190103"/>
          </a:xfrm>
          <a:prstGeom prst="rect">
            <a:avLst/>
          </a:prstGeom>
          <a:solidFill>
            <a:srgbClr val="0F4B90"/>
          </a:solidFill>
        </p:spPr>
      </p:pic>
      <p:sp>
        <p:nvSpPr>
          <p:cNvPr id="198" name="Oval 197"/>
          <p:cNvSpPr/>
          <p:nvPr/>
        </p:nvSpPr>
        <p:spPr>
          <a:xfrm>
            <a:off x="321094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Picture 1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716997"/>
            <a:ext cx="214402" cy="190103"/>
          </a:xfrm>
          <a:prstGeom prst="rect">
            <a:avLst/>
          </a:prstGeom>
          <a:solidFill>
            <a:srgbClr val="0F4B90"/>
          </a:solidFill>
        </p:spPr>
      </p:pic>
      <p:sp>
        <p:nvSpPr>
          <p:cNvPr id="200" name="Oval 199"/>
          <p:cNvSpPr/>
          <p:nvPr/>
        </p:nvSpPr>
        <p:spPr>
          <a:xfrm>
            <a:off x="3629049" y="563673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726522"/>
            <a:ext cx="214402" cy="190103"/>
          </a:xfrm>
          <a:prstGeom prst="rect">
            <a:avLst/>
          </a:prstGeom>
          <a:solidFill>
            <a:srgbClr val="0F4B90"/>
          </a:solidFill>
        </p:spPr>
      </p:pic>
      <p:sp>
        <p:nvSpPr>
          <p:cNvPr id="202" name="Oval 201"/>
          <p:cNvSpPr/>
          <p:nvPr/>
        </p:nvSpPr>
        <p:spPr>
          <a:xfrm>
            <a:off x="4059503"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724555"/>
            <a:ext cx="214402" cy="190103"/>
          </a:xfrm>
          <a:prstGeom prst="rect">
            <a:avLst/>
          </a:prstGeom>
          <a:solidFill>
            <a:srgbClr val="0F4B90"/>
          </a:solidFill>
        </p:spPr>
      </p:pic>
      <p:sp>
        <p:nvSpPr>
          <p:cNvPr id="204" name="Oval 203"/>
          <p:cNvSpPr/>
          <p:nvPr/>
        </p:nvSpPr>
        <p:spPr>
          <a:xfrm>
            <a:off x="4490381"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724555"/>
            <a:ext cx="214402" cy="190103"/>
          </a:xfrm>
          <a:prstGeom prst="rect">
            <a:avLst/>
          </a:prstGeom>
          <a:solidFill>
            <a:srgbClr val="0F4B90"/>
          </a:solidFill>
        </p:spPr>
      </p:pic>
      <p:sp>
        <p:nvSpPr>
          <p:cNvPr id="206" name="Oval 205"/>
          <p:cNvSpPr/>
          <p:nvPr/>
        </p:nvSpPr>
        <p:spPr>
          <a:xfrm>
            <a:off x="4902095"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716997"/>
            <a:ext cx="214402" cy="190103"/>
          </a:xfrm>
          <a:prstGeom prst="rect">
            <a:avLst/>
          </a:prstGeom>
          <a:solidFill>
            <a:srgbClr val="0F4B90"/>
          </a:solidFill>
        </p:spPr>
      </p:pic>
      <p:sp>
        <p:nvSpPr>
          <p:cNvPr id="208" name="Oval 207"/>
          <p:cNvSpPr/>
          <p:nvPr/>
        </p:nvSpPr>
        <p:spPr>
          <a:xfrm>
            <a:off x="5320197"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724555"/>
            <a:ext cx="214402" cy="190103"/>
          </a:xfrm>
          <a:prstGeom prst="rect">
            <a:avLst/>
          </a:prstGeom>
          <a:solidFill>
            <a:srgbClr val="0F4B90"/>
          </a:solidFill>
        </p:spPr>
      </p:pic>
      <p:sp>
        <p:nvSpPr>
          <p:cNvPr id="210" name="Oval 209"/>
          <p:cNvSpPr/>
          <p:nvPr/>
        </p:nvSpPr>
        <p:spPr>
          <a:xfrm>
            <a:off x="5731911"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716997"/>
            <a:ext cx="214402" cy="190103"/>
          </a:xfrm>
          <a:prstGeom prst="rect">
            <a:avLst/>
          </a:prstGeom>
          <a:solidFill>
            <a:srgbClr val="0F4B90"/>
          </a:solidFill>
        </p:spPr>
      </p:pic>
      <p:sp>
        <p:nvSpPr>
          <p:cNvPr id="212" name="Rectangle 211"/>
          <p:cNvSpPr/>
          <p:nvPr/>
        </p:nvSpPr>
        <p:spPr>
          <a:xfrm>
            <a:off x="7147899" y="1460399"/>
            <a:ext cx="4591269" cy="4401205"/>
          </a:xfrm>
          <a:prstGeom prst="rect">
            <a:avLst/>
          </a:prstGeom>
          <a:noFill/>
          <a:ln>
            <a:noFill/>
          </a:ln>
        </p:spPr>
        <p:txBody>
          <a:bodyPr wrap="square">
            <a:spAutoFit/>
          </a:bodyPr>
          <a:lstStyle/>
          <a:p>
            <a:r>
              <a:rPr lang="en-US" sz="4000" b="1">
                <a:solidFill>
                  <a:srgbClr val="556774"/>
                </a:solidFill>
                <a:latin typeface="Arial" panose="020B0604020202020204" pitchFamily="34" charset="0"/>
                <a:ea typeface="Fedra Sans Condensed Std Book" charset="0"/>
                <a:cs typeface="Arial" panose="020B0604020202020204" pitchFamily="34" charset="0"/>
              </a:rPr>
              <a:t>37% of bisexual men</a:t>
            </a:r>
            <a:r>
              <a:rPr lang="en-US" sz="4000">
                <a:solidFill>
                  <a:srgbClr val="556774"/>
                </a:solidFill>
                <a:latin typeface="Arial" panose="020B0604020202020204" pitchFamily="34" charset="0"/>
                <a:ea typeface="Fedra Sans Condensed Std Book" charset="0"/>
                <a:cs typeface="Arial" panose="020B0604020202020204" pitchFamily="34" charset="0"/>
              </a:rPr>
              <a:t> will experience rape, physical violence, and/or stalking by a partner in their lifetimes.</a:t>
            </a:r>
            <a:endParaRPr lang="en-US" sz="4000"/>
          </a:p>
        </p:txBody>
      </p:sp>
      <p:sp>
        <p:nvSpPr>
          <p:cNvPr id="213" name="Rectangle 212"/>
          <p:cNvSpPr/>
          <p:nvPr/>
        </p:nvSpPr>
        <p:spPr>
          <a:xfrm>
            <a:off x="1902395" y="6234453"/>
            <a:ext cx="4075128" cy="400110"/>
          </a:xfrm>
          <a:prstGeom prst="rect">
            <a:avLst/>
          </a:prstGeom>
        </p:spPr>
        <p:txBody>
          <a:bodyPr wrap="square">
            <a:spAutoFit/>
          </a:bodyPr>
          <a:lstStyle/>
          <a:p>
            <a:r>
              <a:rPr lang="en-US" sz="1000">
                <a:solidFill>
                  <a:srgbClr val="556774"/>
                </a:solidFill>
                <a:latin typeface="Arial" panose="020B0604020202020204" pitchFamily="34" charset="0"/>
                <a:cs typeface="Arial" panose="020B0604020202020204" pitchFamily="34" charset="0"/>
              </a:rPr>
              <a:t>Source: The National Intimate Partner and Sexual Violence Survey (NISVS): 2010 Summary Report. </a:t>
            </a:r>
          </a:p>
        </p:txBody>
      </p:sp>
      <p:sp>
        <p:nvSpPr>
          <p:cNvPr id="216" name="TextBox 215"/>
          <p:cNvSpPr txBox="1"/>
          <p:nvPr/>
        </p:nvSpPr>
        <p:spPr>
          <a:xfrm>
            <a:off x="11644313" y="6230580"/>
            <a:ext cx="527709" cy="461665"/>
          </a:xfrm>
          <a:prstGeom prst="rect">
            <a:avLst/>
          </a:prstGeom>
          <a:noFill/>
        </p:spPr>
        <p:txBody>
          <a:bodyPr wrap="none" rtlCol="0">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23</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C858B1FF-597D-D265-2DC9-515AF1F13EAF}"/>
              </a:ext>
            </a:extLst>
          </p:cNvPr>
          <p:cNvPicPr>
            <a:picLocks noChangeAspect="1"/>
          </p:cNvPicPr>
          <p:nvPr/>
        </p:nvPicPr>
        <p:blipFill>
          <a:blip r:embed="rId4"/>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183148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SEXUAL VIOLENCE IN OUR COMMUNITY</a:t>
            </a:r>
          </a:p>
        </p:txBody>
      </p:sp>
      <p:sp>
        <p:nvSpPr>
          <p:cNvPr id="10" name="Oval 9"/>
          <p:cNvSpPr/>
          <p:nvPr/>
        </p:nvSpPr>
        <p:spPr>
          <a:xfrm>
            <a:off x="1943865" y="146731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557104"/>
            <a:ext cx="214402" cy="190103"/>
          </a:xfrm>
          <a:prstGeom prst="rect">
            <a:avLst/>
          </a:prstGeom>
          <a:solidFill>
            <a:srgbClr val="FF0000"/>
          </a:solidFill>
          <a:ln>
            <a:solidFill>
              <a:srgbClr val="FF0000"/>
            </a:solidFill>
          </a:ln>
        </p:spPr>
      </p:pic>
      <p:sp>
        <p:nvSpPr>
          <p:cNvPr id="14" name="Oval 13"/>
          <p:cNvSpPr/>
          <p:nvPr/>
        </p:nvSpPr>
        <p:spPr>
          <a:xfrm>
            <a:off x="2361967" y="146778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557569"/>
            <a:ext cx="214402" cy="190103"/>
          </a:xfrm>
          <a:prstGeom prst="rect">
            <a:avLst/>
          </a:prstGeom>
          <a:solidFill>
            <a:srgbClr val="FF0000"/>
          </a:solidFill>
          <a:ln>
            <a:solidFill>
              <a:srgbClr val="FF0000"/>
            </a:solidFill>
          </a:ln>
        </p:spPr>
      </p:pic>
      <p:sp>
        <p:nvSpPr>
          <p:cNvPr id="16" name="Oval 15"/>
          <p:cNvSpPr/>
          <p:nvPr/>
        </p:nvSpPr>
        <p:spPr>
          <a:xfrm>
            <a:off x="278645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554640"/>
            <a:ext cx="214402" cy="190103"/>
          </a:xfrm>
          <a:prstGeom prst="rect">
            <a:avLst/>
          </a:prstGeom>
          <a:solidFill>
            <a:srgbClr val="FF0000"/>
          </a:solidFill>
          <a:ln>
            <a:solidFill>
              <a:srgbClr val="FF0000"/>
            </a:solidFill>
          </a:ln>
        </p:spPr>
      </p:pic>
      <p:sp>
        <p:nvSpPr>
          <p:cNvPr id="18" name="Oval 17"/>
          <p:cNvSpPr/>
          <p:nvPr/>
        </p:nvSpPr>
        <p:spPr>
          <a:xfrm>
            <a:off x="3210947"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554640"/>
            <a:ext cx="214402" cy="190103"/>
          </a:xfrm>
          <a:prstGeom prst="rect">
            <a:avLst/>
          </a:prstGeom>
          <a:solidFill>
            <a:srgbClr val="FF0000"/>
          </a:solidFill>
          <a:ln>
            <a:solidFill>
              <a:srgbClr val="FF0000"/>
            </a:solidFill>
          </a:ln>
        </p:spPr>
      </p:pic>
      <p:sp>
        <p:nvSpPr>
          <p:cNvPr id="20" name="Oval 19"/>
          <p:cNvSpPr/>
          <p:nvPr/>
        </p:nvSpPr>
        <p:spPr>
          <a:xfrm>
            <a:off x="3629049"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554640"/>
            <a:ext cx="214402" cy="190103"/>
          </a:xfrm>
          <a:prstGeom prst="rect">
            <a:avLst/>
          </a:prstGeom>
          <a:solidFill>
            <a:srgbClr val="FF0000"/>
          </a:solidFill>
          <a:ln>
            <a:solidFill>
              <a:srgbClr val="FF0000"/>
            </a:solidFill>
          </a:ln>
        </p:spPr>
      </p:pic>
      <p:sp>
        <p:nvSpPr>
          <p:cNvPr id="22" name="Oval 21"/>
          <p:cNvSpPr/>
          <p:nvPr/>
        </p:nvSpPr>
        <p:spPr>
          <a:xfrm>
            <a:off x="4059503"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1562198"/>
            <a:ext cx="214402" cy="190103"/>
          </a:xfrm>
          <a:prstGeom prst="rect">
            <a:avLst/>
          </a:prstGeom>
          <a:solidFill>
            <a:srgbClr val="FF0000"/>
          </a:solidFill>
          <a:ln>
            <a:solidFill>
              <a:srgbClr val="FF0000"/>
            </a:solidFill>
          </a:ln>
        </p:spPr>
      </p:pic>
      <p:sp>
        <p:nvSpPr>
          <p:cNvPr id="24" name="Oval 23"/>
          <p:cNvSpPr/>
          <p:nvPr/>
        </p:nvSpPr>
        <p:spPr>
          <a:xfrm>
            <a:off x="4490381"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1562198"/>
            <a:ext cx="214402" cy="190103"/>
          </a:xfrm>
          <a:prstGeom prst="rect">
            <a:avLst/>
          </a:prstGeom>
          <a:solidFill>
            <a:srgbClr val="FF0000"/>
          </a:solidFill>
          <a:ln>
            <a:solidFill>
              <a:srgbClr val="FF0000"/>
            </a:solidFill>
          </a:ln>
        </p:spPr>
      </p:pic>
      <p:sp>
        <p:nvSpPr>
          <p:cNvPr id="26" name="Oval 25"/>
          <p:cNvSpPr/>
          <p:nvPr/>
        </p:nvSpPr>
        <p:spPr>
          <a:xfrm>
            <a:off x="4902095"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554640"/>
            <a:ext cx="214402" cy="190103"/>
          </a:xfrm>
          <a:prstGeom prst="rect">
            <a:avLst/>
          </a:prstGeom>
          <a:solidFill>
            <a:srgbClr val="FF0000"/>
          </a:solidFill>
          <a:ln>
            <a:solidFill>
              <a:srgbClr val="FF0000"/>
            </a:solidFill>
          </a:ln>
        </p:spPr>
      </p:pic>
      <p:sp>
        <p:nvSpPr>
          <p:cNvPr id="28" name="Oval 27"/>
          <p:cNvSpPr/>
          <p:nvPr/>
        </p:nvSpPr>
        <p:spPr>
          <a:xfrm>
            <a:off x="5320197" y="147240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1562198"/>
            <a:ext cx="214402" cy="190103"/>
          </a:xfrm>
          <a:prstGeom prst="rect">
            <a:avLst/>
          </a:prstGeom>
          <a:solidFill>
            <a:srgbClr val="FF0000"/>
          </a:solidFill>
          <a:ln>
            <a:solidFill>
              <a:srgbClr val="FF0000"/>
            </a:solidFill>
          </a:ln>
        </p:spPr>
      </p:pic>
      <p:sp>
        <p:nvSpPr>
          <p:cNvPr id="30" name="Oval 29"/>
          <p:cNvSpPr/>
          <p:nvPr/>
        </p:nvSpPr>
        <p:spPr>
          <a:xfrm>
            <a:off x="5731911" y="14648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554640"/>
            <a:ext cx="214402" cy="190103"/>
          </a:xfrm>
          <a:prstGeom prst="rect">
            <a:avLst/>
          </a:prstGeom>
          <a:solidFill>
            <a:srgbClr val="FF0000"/>
          </a:solidFill>
          <a:ln>
            <a:solidFill>
              <a:srgbClr val="FF0000"/>
            </a:solidFill>
          </a:ln>
        </p:spPr>
      </p:pic>
      <p:sp>
        <p:nvSpPr>
          <p:cNvPr id="32" name="Oval 31"/>
          <p:cNvSpPr/>
          <p:nvPr/>
        </p:nvSpPr>
        <p:spPr>
          <a:xfrm>
            <a:off x="1943865" y="190546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1995254"/>
            <a:ext cx="214402" cy="190103"/>
          </a:xfrm>
          <a:prstGeom prst="rect">
            <a:avLst/>
          </a:prstGeom>
          <a:solidFill>
            <a:srgbClr val="FF0000"/>
          </a:solidFill>
          <a:ln>
            <a:solidFill>
              <a:srgbClr val="FF0000"/>
            </a:solidFill>
          </a:ln>
        </p:spPr>
      </p:pic>
      <p:sp>
        <p:nvSpPr>
          <p:cNvPr id="34" name="Oval 33"/>
          <p:cNvSpPr/>
          <p:nvPr/>
        </p:nvSpPr>
        <p:spPr>
          <a:xfrm>
            <a:off x="2361967" y="190593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1995719"/>
            <a:ext cx="214402" cy="190103"/>
          </a:xfrm>
          <a:prstGeom prst="rect">
            <a:avLst/>
          </a:prstGeom>
          <a:solidFill>
            <a:srgbClr val="FF0000"/>
          </a:solidFill>
          <a:ln>
            <a:solidFill>
              <a:srgbClr val="FF0000"/>
            </a:solidFill>
          </a:ln>
        </p:spPr>
      </p:pic>
      <p:sp>
        <p:nvSpPr>
          <p:cNvPr id="36" name="Oval 35"/>
          <p:cNvSpPr/>
          <p:nvPr/>
        </p:nvSpPr>
        <p:spPr>
          <a:xfrm>
            <a:off x="278645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1992790"/>
            <a:ext cx="214402" cy="190103"/>
          </a:xfrm>
          <a:prstGeom prst="rect">
            <a:avLst/>
          </a:prstGeom>
          <a:solidFill>
            <a:srgbClr val="FF0000"/>
          </a:solidFill>
          <a:ln>
            <a:solidFill>
              <a:srgbClr val="FF0000"/>
            </a:solidFill>
          </a:ln>
        </p:spPr>
      </p:pic>
      <p:sp>
        <p:nvSpPr>
          <p:cNvPr id="38" name="Oval 37"/>
          <p:cNvSpPr/>
          <p:nvPr/>
        </p:nvSpPr>
        <p:spPr>
          <a:xfrm>
            <a:off x="3210947"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1992790"/>
            <a:ext cx="214402" cy="190103"/>
          </a:xfrm>
          <a:prstGeom prst="rect">
            <a:avLst/>
          </a:prstGeom>
          <a:solidFill>
            <a:srgbClr val="FF0000"/>
          </a:solidFill>
          <a:ln>
            <a:solidFill>
              <a:srgbClr val="FF0000"/>
            </a:solidFill>
          </a:ln>
        </p:spPr>
      </p:pic>
      <p:sp>
        <p:nvSpPr>
          <p:cNvPr id="40" name="Oval 39"/>
          <p:cNvSpPr/>
          <p:nvPr/>
        </p:nvSpPr>
        <p:spPr>
          <a:xfrm>
            <a:off x="3629049"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1992790"/>
            <a:ext cx="214402" cy="190103"/>
          </a:xfrm>
          <a:prstGeom prst="rect">
            <a:avLst/>
          </a:prstGeom>
          <a:solidFill>
            <a:srgbClr val="FF0000"/>
          </a:solidFill>
          <a:ln>
            <a:solidFill>
              <a:srgbClr val="FF0000"/>
            </a:solidFill>
          </a:ln>
        </p:spPr>
      </p:pic>
      <p:sp>
        <p:nvSpPr>
          <p:cNvPr id="42" name="Oval 41"/>
          <p:cNvSpPr/>
          <p:nvPr/>
        </p:nvSpPr>
        <p:spPr>
          <a:xfrm>
            <a:off x="4059503"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2000348"/>
            <a:ext cx="214402" cy="190103"/>
          </a:xfrm>
          <a:prstGeom prst="rect">
            <a:avLst/>
          </a:prstGeom>
          <a:solidFill>
            <a:srgbClr val="FF0000"/>
          </a:solidFill>
          <a:ln>
            <a:solidFill>
              <a:srgbClr val="FF0000"/>
            </a:solidFill>
          </a:ln>
        </p:spPr>
      </p:pic>
      <p:sp>
        <p:nvSpPr>
          <p:cNvPr id="44" name="Oval 43"/>
          <p:cNvSpPr/>
          <p:nvPr/>
        </p:nvSpPr>
        <p:spPr>
          <a:xfrm>
            <a:off x="4490381"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2000348"/>
            <a:ext cx="214402" cy="190103"/>
          </a:xfrm>
          <a:prstGeom prst="rect">
            <a:avLst/>
          </a:prstGeom>
          <a:solidFill>
            <a:srgbClr val="FF0000"/>
          </a:solidFill>
          <a:ln>
            <a:solidFill>
              <a:srgbClr val="FF0000"/>
            </a:solidFill>
          </a:ln>
        </p:spPr>
      </p:pic>
      <p:sp>
        <p:nvSpPr>
          <p:cNvPr id="46" name="Oval 45"/>
          <p:cNvSpPr/>
          <p:nvPr/>
        </p:nvSpPr>
        <p:spPr>
          <a:xfrm>
            <a:off x="4902095"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1992790"/>
            <a:ext cx="214402" cy="190103"/>
          </a:xfrm>
          <a:prstGeom prst="rect">
            <a:avLst/>
          </a:prstGeom>
          <a:solidFill>
            <a:srgbClr val="FF0000"/>
          </a:solidFill>
          <a:ln>
            <a:solidFill>
              <a:srgbClr val="FF0000"/>
            </a:solidFill>
          </a:ln>
        </p:spPr>
      </p:pic>
      <p:sp>
        <p:nvSpPr>
          <p:cNvPr id="48" name="Oval 47"/>
          <p:cNvSpPr/>
          <p:nvPr/>
        </p:nvSpPr>
        <p:spPr>
          <a:xfrm>
            <a:off x="5320197" y="1910559"/>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2000348"/>
            <a:ext cx="214402" cy="190103"/>
          </a:xfrm>
          <a:prstGeom prst="rect">
            <a:avLst/>
          </a:prstGeom>
          <a:solidFill>
            <a:srgbClr val="FF0000"/>
          </a:solidFill>
          <a:ln>
            <a:solidFill>
              <a:srgbClr val="FF0000"/>
            </a:solidFill>
          </a:ln>
        </p:spPr>
      </p:pic>
      <p:sp>
        <p:nvSpPr>
          <p:cNvPr id="50" name="Oval 49"/>
          <p:cNvSpPr/>
          <p:nvPr/>
        </p:nvSpPr>
        <p:spPr>
          <a:xfrm>
            <a:off x="5731911" y="19030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1992790"/>
            <a:ext cx="214402" cy="190103"/>
          </a:xfrm>
          <a:prstGeom prst="rect">
            <a:avLst/>
          </a:prstGeom>
          <a:solidFill>
            <a:srgbClr val="FF0000"/>
          </a:solidFill>
          <a:ln>
            <a:solidFill>
              <a:srgbClr val="FF0000"/>
            </a:solidFill>
          </a:ln>
        </p:spPr>
      </p:pic>
      <p:sp>
        <p:nvSpPr>
          <p:cNvPr id="52" name="Oval 51"/>
          <p:cNvSpPr/>
          <p:nvPr/>
        </p:nvSpPr>
        <p:spPr>
          <a:xfrm>
            <a:off x="1953390" y="237219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461979"/>
            <a:ext cx="214402" cy="190103"/>
          </a:xfrm>
          <a:prstGeom prst="rect">
            <a:avLst/>
          </a:prstGeom>
          <a:solidFill>
            <a:srgbClr val="FF0000"/>
          </a:solidFill>
          <a:ln>
            <a:solidFill>
              <a:srgbClr val="FF0000"/>
            </a:solidFill>
          </a:ln>
        </p:spPr>
      </p:pic>
      <p:sp>
        <p:nvSpPr>
          <p:cNvPr id="54" name="Oval 53"/>
          <p:cNvSpPr/>
          <p:nvPr/>
        </p:nvSpPr>
        <p:spPr>
          <a:xfrm>
            <a:off x="2371492" y="237265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462444"/>
            <a:ext cx="214402" cy="190103"/>
          </a:xfrm>
          <a:prstGeom prst="rect">
            <a:avLst/>
          </a:prstGeom>
          <a:solidFill>
            <a:srgbClr val="FF0000"/>
          </a:solidFill>
          <a:ln>
            <a:solidFill>
              <a:srgbClr val="FF0000"/>
            </a:solidFill>
          </a:ln>
        </p:spPr>
      </p:pic>
      <p:sp>
        <p:nvSpPr>
          <p:cNvPr id="56" name="Oval 55"/>
          <p:cNvSpPr/>
          <p:nvPr/>
        </p:nvSpPr>
        <p:spPr>
          <a:xfrm>
            <a:off x="2795982"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459515"/>
            <a:ext cx="214402" cy="190103"/>
          </a:xfrm>
          <a:prstGeom prst="rect">
            <a:avLst/>
          </a:prstGeom>
          <a:solidFill>
            <a:srgbClr val="FF0000"/>
          </a:solidFill>
          <a:ln>
            <a:solidFill>
              <a:srgbClr val="FF0000"/>
            </a:solidFill>
          </a:ln>
        </p:spPr>
      </p:pic>
      <p:sp>
        <p:nvSpPr>
          <p:cNvPr id="58" name="Oval 57"/>
          <p:cNvSpPr/>
          <p:nvPr/>
        </p:nvSpPr>
        <p:spPr>
          <a:xfrm>
            <a:off x="3220472"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459515"/>
            <a:ext cx="214402" cy="190103"/>
          </a:xfrm>
          <a:prstGeom prst="rect">
            <a:avLst/>
          </a:prstGeom>
          <a:solidFill>
            <a:srgbClr val="FF0000"/>
          </a:solidFill>
          <a:ln>
            <a:solidFill>
              <a:srgbClr val="FF0000"/>
            </a:solidFill>
          </a:ln>
        </p:spPr>
      </p:pic>
      <p:sp>
        <p:nvSpPr>
          <p:cNvPr id="60" name="Oval 59"/>
          <p:cNvSpPr/>
          <p:nvPr/>
        </p:nvSpPr>
        <p:spPr>
          <a:xfrm>
            <a:off x="3638574" y="237925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469040"/>
            <a:ext cx="214402" cy="190103"/>
          </a:xfrm>
          <a:prstGeom prst="rect">
            <a:avLst/>
          </a:prstGeom>
          <a:solidFill>
            <a:srgbClr val="FF0000"/>
          </a:solidFill>
          <a:ln>
            <a:solidFill>
              <a:srgbClr val="FF0000"/>
            </a:solidFill>
          </a:ln>
        </p:spPr>
      </p:pic>
      <p:sp>
        <p:nvSpPr>
          <p:cNvPr id="62" name="Oval 61"/>
          <p:cNvSpPr/>
          <p:nvPr/>
        </p:nvSpPr>
        <p:spPr>
          <a:xfrm>
            <a:off x="4069028" y="237728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467073"/>
            <a:ext cx="214402" cy="190103"/>
          </a:xfrm>
          <a:prstGeom prst="rect">
            <a:avLst/>
          </a:prstGeom>
          <a:solidFill>
            <a:srgbClr val="FF0000"/>
          </a:solidFill>
          <a:ln>
            <a:solidFill>
              <a:srgbClr val="FF0000"/>
            </a:solidFill>
          </a:ln>
        </p:spPr>
      </p:pic>
      <p:sp>
        <p:nvSpPr>
          <p:cNvPr id="64" name="Oval 63"/>
          <p:cNvSpPr/>
          <p:nvPr/>
        </p:nvSpPr>
        <p:spPr>
          <a:xfrm>
            <a:off x="4499906" y="237728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467073"/>
            <a:ext cx="214402" cy="190103"/>
          </a:xfrm>
          <a:prstGeom prst="rect">
            <a:avLst/>
          </a:prstGeom>
          <a:solidFill>
            <a:srgbClr val="FF0000"/>
          </a:solidFill>
          <a:ln>
            <a:solidFill>
              <a:srgbClr val="FF0000"/>
            </a:solidFill>
          </a:ln>
        </p:spPr>
      </p:pic>
      <p:sp>
        <p:nvSpPr>
          <p:cNvPr id="66" name="Oval 65"/>
          <p:cNvSpPr/>
          <p:nvPr/>
        </p:nvSpPr>
        <p:spPr>
          <a:xfrm>
            <a:off x="4911620"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459515"/>
            <a:ext cx="214402" cy="190103"/>
          </a:xfrm>
          <a:prstGeom prst="rect">
            <a:avLst/>
          </a:prstGeom>
          <a:solidFill>
            <a:srgbClr val="FF0000"/>
          </a:solidFill>
          <a:ln>
            <a:solidFill>
              <a:srgbClr val="FF0000"/>
            </a:solidFill>
          </a:ln>
        </p:spPr>
      </p:pic>
      <p:sp>
        <p:nvSpPr>
          <p:cNvPr id="68" name="Oval 67"/>
          <p:cNvSpPr/>
          <p:nvPr/>
        </p:nvSpPr>
        <p:spPr>
          <a:xfrm>
            <a:off x="5329722" y="237728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467073"/>
            <a:ext cx="214402" cy="190103"/>
          </a:xfrm>
          <a:prstGeom prst="rect">
            <a:avLst/>
          </a:prstGeom>
          <a:solidFill>
            <a:srgbClr val="FF0000"/>
          </a:solidFill>
          <a:ln>
            <a:solidFill>
              <a:srgbClr val="FF0000"/>
            </a:solidFill>
          </a:ln>
        </p:spPr>
      </p:pic>
      <p:sp>
        <p:nvSpPr>
          <p:cNvPr id="70" name="Oval 69"/>
          <p:cNvSpPr/>
          <p:nvPr/>
        </p:nvSpPr>
        <p:spPr>
          <a:xfrm>
            <a:off x="5741436" y="236972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459515"/>
            <a:ext cx="214402" cy="190103"/>
          </a:xfrm>
          <a:prstGeom prst="rect">
            <a:avLst/>
          </a:prstGeom>
          <a:solidFill>
            <a:srgbClr val="FF0000"/>
          </a:solidFill>
          <a:ln>
            <a:solidFill>
              <a:srgbClr val="FF0000"/>
            </a:solidFill>
          </a:ln>
        </p:spPr>
      </p:pic>
      <p:sp>
        <p:nvSpPr>
          <p:cNvPr id="72" name="Oval 71"/>
          <p:cNvSpPr/>
          <p:nvPr/>
        </p:nvSpPr>
        <p:spPr>
          <a:xfrm>
            <a:off x="1953390" y="281034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2900129"/>
            <a:ext cx="214402" cy="190103"/>
          </a:xfrm>
          <a:prstGeom prst="rect">
            <a:avLst/>
          </a:prstGeom>
          <a:solidFill>
            <a:srgbClr val="FF0000"/>
          </a:solidFill>
          <a:ln>
            <a:solidFill>
              <a:srgbClr val="FF0000"/>
            </a:solidFill>
          </a:ln>
        </p:spPr>
      </p:pic>
      <p:sp>
        <p:nvSpPr>
          <p:cNvPr id="74" name="Oval 73"/>
          <p:cNvSpPr/>
          <p:nvPr/>
        </p:nvSpPr>
        <p:spPr>
          <a:xfrm>
            <a:off x="2371492" y="281080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2900594"/>
            <a:ext cx="214402" cy="190103"/>
          </a:xfrm>
          <a:prstGeom prst="rect">
            <a:avLst/>
          </a:prstGeom>
          <a:solidFill>
            <a:srgbClr val="FF0000"/>
          </a:solidFill>
          <a:ln>
            <a:solidFill>
              <a:srgbClr val="FF0000"/>
            </a:solidFill>
          </a:ln>
        </p:spPr>
      </p:pic>
      <p:sp>
        <p:nvSpPr>
          <p:cNvPr id="76" name="Oval 75"/>
          <p:cNvSpPr/>
          <p:nvPr/>
        </p:nvSpPr>
        <p:spPr>
          <a:xfrm>
            <a:off x="2795982" y="280787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2897665"/>
            <a:ext cx="214402" cy="190103"/>
          </a:xfrm>
          <a:prstGeom prst="rect">
            <a:avLst/>
          </a:prstGeom>
          <a:solidFill>
            <a:srgbClr val="FF0000"/>
          </a:solidFill>
          <a:ln>
            <a:solidFill>
              <a:srgbClr val="FF0000"/>
            </a:solidFill>
          </a:ln>
        </p:spPr>
      </p:pic>
      <p:sp>
        <p:nvSpPr>
          <p:cNvPr id="78" name="Oval 77"/>
          <p:cNvSpPr/>
          <p:nvPr/>
        </p:nvSpPr>
        <p:spPr>
          <a:xfrm>
            <a:off x="3220472" y="280787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2897665"/>
            <a:ext cx="214402" cy="190103"/>
          </a:xfrm>
          <a:prstGeom prst="rect">
            <a:avLst/>
          </a:prstGeom>
          <a:solidFill>
            <a:srgbClr val="FF0000"/>
          </a:solidFill>
          <a:ln>
            <a:solidFill>
              <a:srgbClr val="FF0000"/>
            </a:solidFill>
          </a:ln>
        </p:spPr>
      </p:pic>
      <p:sp>
        <p:nvSpPr>
          <p:cNvPr id="80" name="Oval 79"/>
          <p:cNvSpPr/>
          <p:nvPr/>
        </p:nvSpPr>
        <p:spPr>
          <a:xfrm>
            <a:off x="3638574" y="281740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2907190"/>
            <a:ext cx="214402" cy="190103"/>
          </a:xfrm>
          <a:prstGeom prst="rect">
            <a:avLst/>
          </a:prstGeom>
          <a:solidFill>
            <a:srgbClr val="FF0000"/>
          </a:solidFill>
          <a:ln>
            <a:solidFill>
              <a:srgbClr val="FF0000"/>
            </a:solidFill>
          </a:ln>
        </p:spPr>
      </p:pic>
      <p:sp>
        <p:nvSpPr>
          <p:cNvPr id="82" name="Oval 81"/>
          <p:cNvSpPr/>
          <p:nvPr/>
        </p:nvSpPr>
        <p:spPr>
          <a:xfrm>
            <a:off x="4069028" y="281543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2905223"/>
            <a:ext cx="214402" cy="190103"/>
          </a:xfrm>
          <a:prstGeom prst="rect">
            <a:avLst/>
          </a:prstGeom>
          <a:solidFill>
            <a:srgbClr val="FF0000"/>
          </a:solidFill>
          <a:ln>
            <a:solidFill>
              <a:srgbClr val="FF0000"/>
            </a:solidFill>
          </a:ln>
        </p:spPr>
      </p:pic>
      <p:sp>
        <p:nvSpPr>
          <p:cNvPr id="84" name="Oval 83"/>
          <p:cNvSpPr/>
          <p:nvPr/>
        </p:nvSpPr>
        <p:spPr>
          <a:xfrm>
            <a:off x="4499906" y="281543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2905223"/>
            <a:ext cx="214402" cy="190103"/>
          </a:xfrm>
          <a:prstGeom prst="rect">
            <a:avLst/>
          </a:prstGeom>
          <a:solidFill>
            <a:srgbClr val="FF0000"/>
          </a:solidFill>
          <a:ln>
            <a:solidFill>
              <a:srgbClr val="FF0000"/>
            </a:solidFill>
          </a:ln>
        </p:spPr>
      </p:pic>
      <p:sp>
        <p:nvSpPr>
          <p:cNvPr id="86" name="Oval 85"/>
          <p:cNvSpPr/>
          <p:nvPr/>
        </p:nvSpPr>
        <p:spPr>
          <a:xfrm>
            <a:off x="4911620" y="280787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2897665"/>
            <a:ext cx="214402" cy="190103"/>
          </a:xfrm>
          <a:prstGeom prst="rect">
            <a:avLst/>
          </a:prstGeom>
          <a:solidFill>
            <a:srgbClr val="FF0000"/>
          </a:solidFill>
          <a:ln>
            <a:solidFill>
              <a:srgbClr val="FF0000"/>
            </a:solidFill>
          </a:ln>
        </p:spPr>
      </p:pic>
      <p:sp>
        <p:nvSpPr>
          <p:cNvPr id="88" name="Oval 87"/>
          <p:cNvSpPr/>
          <p:nvPr/>
        </p:nvSpPr>
        <p:spPr>
          <a:xfrm>
            <a:off x="5329722" y="281543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2905223"/>
            <a:ext cx="214402" cy="190103"/>
          </a:xfrm>
          <a:prstGeom prst="rect">
            <a:avLst/>
          </a:prstGeom>
          <a:solidFill>
            <a:srgbClr val="FF0000"/>
          </a:solidFill>
          <a:ln>
            <a:solidFill>
              <a:srgbClr val="FF0000"/>
            </a:solidFill>
          </a:ln>
        </p:spPr>
      </p:pic>
      <p:sp>
        <p:nvSpPr>
          <p:cNvPr id="90" name="Oval 89"/>
          <p:cNvSpPr/>
          <p:nvPr/>
        </p:nvSpPr>
        <p:spPr>
          <a:xfrm>
            <a:off x="5741436" y="280787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2897665"/>
            <a:ext cx="214402" cy="190103"/>
          </a:xfrm>
          <a:prstGeom prst="rect">
            <a:avLst/>
          </a:prstGeom>
          <a:solidFill>
            <a:srgbClr val="FF0000"/>
          </a:solidFill>
          <a:ln>
            <a:solidFill>
              <a:srgbClr val="FF0000"/>
            </a:solidFill>
          </a:ln>
        </p:spPr>
      </p:pic>
      <p:sp>
        <p:nvSpPr>
          <p:cNvPr id="92" name="Oval 91"/>
          <p:cNvSpPr/>
          <p:nvPr/>
        </p:nvSpPr>
        <p:spPr>
          <a:xfrm>
            <a:off x="1953390" y="3350970"/>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440759"/>
            <a:ext cx="214402" cy="190103"/>
          </a:xfrm>
          <a:prstGeom prst="rect">
            <a:avLst/>
          </a:prstGeom>
          <a:solidFill>
            <a:srgbClr val="FF0000"/>
          </a:solidFill>
          <a:ln>
            <a:solidFill>
              <a:srgbClr val="FF0000"/>
            </a:solidFill>
          </a:ln>
        </p:spPr>
      </p:pic>
      <p:sp>
        <p:nvSpPr>
          <p:cNvPr id="94" name="Oval 93"/>
          <p:cNvSpPr/>
          <p:nvPr/>
        </p:nvSpPr>
        <p:spPr>
          <a:xfrm>
            <a:off x="2371492" y="3351435"/>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441224"/>
            <a:ext cx="214402" cy="190103"/>
          </a:xfrm>
          <a:prstGeom prst="rect">
            <a:avLst/>
          </a:prstGeom>
          <a:solidFill>
            <a:srgbClr val="FF0000"/>
          </a:solidFill>
          <a:ln>
            <a:solidFill>
              <a:srgbClr val="FF0000"/>
            </a:solidFill>
          </a:ln>
        </p:spPr>
      </p:pic>
      <p:sp>
        <p:nvSpPr>
          <p:cNvPr id="96" name="Oval 95"/>
          <p:cNvSpPr/>
          <p:nvPr/>
        </p:nvSpPr>
        <p:spPr>
          <a:xfrm>
            <a:off x="2795982" y="334850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438295"/>
            <a:ext cx="214402" cy="190103"/>
          </a:xfrm>
          <a:prstGeom prst="rect">
            <a:avLst/>
          </a:prstGeom>
          <a:solidFill>
            <a:srgbClr val="FF0000"/>
          </a:solidFill>
          <a:ln>
            <a:solidFill>
              <a:srgbClr val="FF0000"/>
            </a:solidFill>
          </a:ln>
        </p:spPr>
      </p:pic>
      <p:sp>
        <p:nvSpPr>
          <p:cNvPr id="98" name="Oval 97"/>
          <p:cNvSpPr/>
          <p:nvPr/>
        </p:nvSpPr>
        <p:spPr>
          <a:xfrm>
            <a:off x="3220472" y="334850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438295"/>
            <a:ext cx="214402" cy="190103"/>
          </a:xfrm>
          <a:prstGeom prst="rect">
            <a:avLst/>
          </a:prstGeom>
          <a:solidFill>
            <a:srgbClr val="FF0000"/>
          </a:solidFill>
          <a:ln>
            <a:solidFill>
              <a:srgbClr val="FF0000"/>
            </a:solidFill>
          </a:ln>
        </p:spPr>
      </p:pic>
      <p:sp>
        <p:nvSpPr>
          <p:cNvPr id="100" name="Oval 99"/>
          <p:cNvSpPr/>
          <p:nvPr/>
        </p:nvSpPr>
        <p:spPr>
          <a:xfrm>
            <a:off x="3638574" y="3358031"/>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447820"/>
            <a:ext cx="214402" cy="190103"/>
          </a:xfrm>
          <a:prstGeom prst="rect">
            <a:avLst/>
          </a:prstGeom>
          <a:solidFill>
            <a:srgbClr val="FF0000"/>
          </a:solidFill>
          <a:ln>
            <a:solidFill>
              <a:srgbClr val="FF0000"/>
            </a:solidFill>
          </a:ln>
        </p:spPr>
      </p:pic>
      <p:sp>
        <p:nvSpPr>
          <p:cNvPr id="102" name="Oval 101"/>
          <p:cNvSpPr/>
          <p:nvPr/>
        </p:nvSpPr>
        <p:spPr>
          <a:xfrm>
            <a:off x="4069028" y="335606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445853"/>
            <a:ext cx="214402" cy="190103"/>
          </a:xfrm>
          <a:prstGeom prst="rect">
            <a:avLst/>
          </a:prstGeom>
          <a:solidFill>
            <a:srgbClr val="FF0000"/>
          </a:solidFill>
          <a:ln>
            <a:solidFill>
              <a:srgbClr val="FF0000"/>
            </a:solidFill>
          </a:ln>
        </p:spPr>
      </p:pic>
      <p:sp>
        <p:nvSpPr>
          <p:cNvPr id="104" name="Oval 103"/>
          <p:cNvSpPr/>
          <p:nvPr/>
        </p:nvSpPr>
        <p:spPr>
          <a:xfrm>
            <a:off x="4499906" y="335606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445853"/>
            <a:ext cx="214402" cy="190103"/>
          </a:xfrm>
          <a:prstGeom prst="rect">
            <a:avLst/>
          </a:prstGeom>
          <a:solidFill>
            <a:srgbClr val="FF0000"/>
          </a:solidFill>
          <a:ln>
            <a:solidFill>
              <a:srgbClr val="FF0000"/>
            </a:solidFill>
          </a:ln>
        </p:spPr>
      </p:pic>
      <p:sp>
        <p:nvSpPr>
          <p:cNvPr id="106" name="Oval 105"/>
          <p:cNvSpPr/>
          <p:nvPr/>
        </p:nvSpPr>
        <p:spPr>
          <a:xfrm>
            <a:off x="4911620" y="334850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438295"/>
            <a:ext cx="214402" cy="190103"/>
          </a:xfrm>
          <a:prstGeom prst="rect">
            <a:avLst/>
          </a:prstGeom>
          <a:solidFill>
            <a:srgbClr val="FF0000"/>
          </a:solidFill>
          <a:ln>
            <a:solidFill>
              <a:srgbClr val="FF0000"/>
            </a:solidFill>
          </a:ln>
        </p:spPr>
      </p:pic>
      <p:sp>
        <p:nvSpPr>
          <p:cNvPr id="108" name="Oval 107"/>
          <p:cNvSpPr/>
          <p:nvPr/>
        </p:nvSpPr>
        <p:spPr>
          <a:xfrm>
            <a:off x="5329722" y="3356064"/>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445853"/>
            <a:ext cx="214402" cy="190103"/>
          </a:xfrm>
          <a:prstGeom prst="rect">
            <a:avLst/>
          </a:prstGeom>
          <a:solidFill>
            <a:srgbClr val="FF0000"/>
          </a:solidFill>
          <a:ln>
            <a:solidFill>
              <a:srgbClr val="FF0000"/>
            </a:solidFill>
          </a:ln>
        </p:spPr>
      </p:pic>
      <p:sp>
        <p:nvSpPr>
          <p:cNvPr id="110" name="Oval 109"/>
          <p:cNvSpPr/>
          <p:nvPr/>
        </p:nvSpPr>
        <p:spPr>
          <a:xfrm>
            <a:off x="5741436" y="3348506"/>
            <a:ext cx="354564" cy="3545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438295"/>
            <a:ext cx="214402" cy="190103"/>
          </a:xfrm>
          <a:prstGeom prst="rect">
            <a:avLst/>
          </a:prstGeom>
          <a:solidFill>
            <a:srgbClr val="FF0000"/>
          </a:solidFill>
          <a:ln>
            <a:solidFill>
              <a:srgbClr val="FF0000"/>
            </a:solidFill>
          </a:ln>
        </p:spPr>
      </p:pic>
      <p:sp>
        <p:nvSpPr>
          <p:cNvPr id="112" name="Oval 111"/>
          <p:cNvSpPr/>
          <p:nvPr/>
        </p:nvSpPr>
        <p:spPr>
          <a:xfrm>
            <a:off x="1953390" y="3789120"/>
            <a:ext cx="354564" cy="354564"/>
          </a:xfrm>
          <a:prstGeom prst="ellipse">
            <a:avLst/>
          </a:prstGeom>
          <a:solidFill>
            <a:srgbClr val="0F4B90"/>
          </a:solidFill>
          <a:ln>
            <a:solidFill>
              <a:srgbClr val="0F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1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3878909"/>
            <a:ext cx="214402" cy="190103"/>
          </a:xfrm>
          <a:prstGeom prst="rect">
            <a:avLst/>
          </a:prstGeom>
          <a:solidFill>
            <a:srgbClr val="0F4B90"/>
          </a:solidFill>
          <a:ln>
            <a:solidFill>
              <a:srgbClr val="0F4B90"/>
            </a:solidFill>
          </a:ln>
        </p:spPr>
      </p:pic>
      <p:sp>
        <p:nvSpPr>
          <p:cNvPr id="114" name="Oval 113"/>
          <p:cNvSpPr/>
          <p:nvPr/>
        </p:nvSpPr>
        <p:spPr>
          <a:xfrm>
            <a:off x="2371492" y="3789585"/>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3879374"/>
            <a:ext cx="214402" cy="190103"/>
          </a:xfrm>
          <a:prstGeom prst="rect">
            <a:avLst/>
          </a:prstGeom>
          <a:solidFill>
            <a:srgbClr val="0F4B90"/>
          </a:solidFill>
        </p:spPr>
      </p:pic>
      <p:sp>
        <p:nvSpPr>
          <p:cNvPr id="116" name="Oval 115"/>
          <p:cNvSpPr/>
          <p:nvPr/>
        </p:nvSpPr>
        <p:spPr>
          <a:xfrm>
            <a:off x="279598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3876445"/>
            <a:ext cx="214402" cy="190103"/>
          </a:xfrm>
          <a:prstGeom prst="rect">
            <a:avLst/>
          </a:prstGeom>
          <a:solidFill>
            <a:srgbClr val="0F4B90"/>
          </a:solidFill>
        </p:spPr>
      </p:pic>
      <p:sp>
        <p:nvSpPr>
          <p:cNvPr id="118" name="Oval 117"/>
          <p:cNvSpPr/>
          <p:nvPr/>
        </p:nvSpPr>
        <p:spPr>
          <a:xfrm>
            <a:off x="3220472"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3876445"/>
            <a:ext cx="214402" cy="190103"/>
          </a:xfrm>
          <a:prstGeom prst="rect">
            <a:avLst/>
          </a:prstGeom>
          <a:solidFill>
            <a:srgbClr val="0F4B90"/>
          </a:solidFill>
        </p:spPr>
      </p:pic>
      <p:sp>
        <p:nvSpPr>
          <p:cNvPr id="120" name="Oval 119"/>
          <p:cNvSpPr/>
          <p:nvPr/>
        </p:nvSpPr>
        <p:spPr>
          <a:xfrm>
            <a:off x="3638574" y="3796181"/>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3885970"/>
            <a:ext cx="214402" cy="190103"/>
          </a:xfrm>
          <a:prstGeom prst="rect">
            <a:avLst/>
          </a:prstGeom>
          <a:solidFill>
            <a:srgbClr val="0F4B90"/>
          </a:solidFill>
        </p:spPr>
      </p:pic>
      <p:sp>
        <p:nvSpPr>
          <p:cNvPr id="122" name="Oval 121"/>
          <p:cNvSpPr/>
          <p:nvPr/>
        </p:nvSpPr>
        <p:spPr>
          <a:xfrm>
            <a:off x="4069028"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3884003"/>
            <a:ext cx="214402" cy="190103"/>
          </a:xfrm>
          <a:prstGeom prst="rect">
            <a:avLst/>
          </a:prstGeom>
          <a:solidFill>
            <a:srgbClr val="0F4B90"/>
          </a:solidFill>
        </p:spPr>
      </p:pic>
      <p:sp>
        <p:nvSpPr>
          <p:cNvPr id="124" name="Oval 123"/>
          <p:cNvSpPr/>
          <p:nvPr/>
        </p:nvSpPr>
        <p:spPr>
          <a:xfrm>
            <a:off x="4499906"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3884003"/>
            <a:ext cx="214402" cy="190103"/>
          </a:xfrm>
          <a:prstGeom prst="rect">
            <a:avLst/>
          </a:prstGeom>
          <a:solidFill>
            <a:srgbClr val="0F4B90"/>
          </a:solidFill>
        </p:spPr>
      </p:pic>
      <p:sp>
        <p:nvSpPr>
          <p:cNvPr id="126" name="Oval 125"/>
          <p:cNvSpPr/>
          <p:nvPr/>
        </p:nvSpPr>
        <p:spPr>
          <a:xfrm>
            <a:off x="4911620"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3876445"/>
            <a:ext cx="214402" cy="190103"/>
          </a:xfrm>
          <a:prstGeom prst="rect">
            <a:avLst/>
          </a:prstGeom>
          <a:solidFill>
            <a:srgbClr val="0F4B90"/>
          </a:solidFill>
        </p:spPr>
      </p:pic>
      <p:sp>
        <p:nvSpPr>
          <p:cNvPr id="128" name="Oval 127"/>
          <p:cNvSpPr/>
          <p:nvPr/>
        </p:nvSpPr>
        <p:spPr>
          <a:xfrm>
            <a:off x="5329722" y="3794214"/>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3884003"/>
            <a:ext cx="214402" cy="190103"/>
          </a:xfrm>
          <a:prstGeom prst="rect">
            <a:avLst/>
          </a:prstGeom>
          <a:solidFill>
            <a:srgbClr val="0F4B90"/>
          </a:solidFill>
        </p:spPr>
      </p:pic>
      <p:sp>
        <p:nvSpPr>
          <p:cNvPr id="130" name="Oval 129"/>
          <p:cNvSpPr/>
          <p:nvPr/>
        </p:nvSpPr>
        <p:spPr>
          <a:xfrm>
            <a:off x="5741436" y="378665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3876445"/>
            <a:ext cx="214402" cy="190103"/>
          </a:xfrm>
          <a:prstGeom prst="rect">
            <a:avLst/>
          </a:prstGeom>
          <a:solidFill>
            <a:srgbClr val="0F4B90"/>
          </a:solidFill>
        </p:spPr>
      </p:pic>
      <p:sp>
        <p:nvSpPr>
          <p:cNvPr id="132" name="Oval 131"/>
          <p:cNvSpPr/>
          <p:nvPr/>
        </p:nvSpPr>
        <p:spPr>
          <a:xfrm>
            <a:off x="1953390" y="428883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378621"/>
            <a:ext cx="214402" cy="190103"/>
          </a:xfrm>
          <a:prstGeom prst="rect">
            <a:avLst/>
          </a:prstGeom>
          <a:solidFill>
            <a:srgbClr val="0F4B90"/>
          </a:solidFill>
        </p:spPr>
      </p:pic>
      <p:sp>
        <p:nvSpPr>
          <p:cNvPr id="134" name="Oval 133"/>
          <p:cNvSpPr/>
          <p:nvPr/>
        </p:nvSpPr>
        <p:spPr>
          <a:xfrm>
            <a:off x="2371492" y="428929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379086"/>
            <a:ext cx="214402" cy="190103"/>
          </a:xfrm>
          <a:prstGeom prst="rect">
            <a:avLst/>
          </a:prstGeom>
          <a:solidFill>
            <a:srgbClr val="0F4B90"/>
          </a:solidFill>
        </p:spPr>
      </p:pic>
      <p:sp>
        <p:nvSpPr>
          <p:cNvPr id="136" name="Oval 135"/>
          <p:cNvSpPr/>
          <p:nvPr/>
        </p:nvSpPr>
        <p:spPr>
          <a:xfrm>
            <a:off x="279598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376157"/>
            <a:ext cx="214402" cy="190103"/>
          </a:xfrm>
          <a:prstGeom prst="rect">
            <a:avLst/>
          </a:prstGeom>
          <a:solidFill>
            <a:srgbClr val="0F4B90"/>
          </a:solidFill>
        </p:spPr>
      </p:pic>
      <p:sp>
        <p:nvSpPr>
          <p:cNvPr id="138" name="Oval 137"/>
          <p:cNvSpPr/>
          <p:nvPr/>
        </p:nvSpPr>
        <p:spPr>
          <a:xfrm>
            <a:off x="3220472"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376157"/>
            <a:ext cx="214402" cy="190103"/>
          </a:xfrm>
          <a:prstGeom prst="rect">
            <a:avLst/>
          </a:prstGeom>
          <a:solidFill>
            <a:srgbClr val="0F4B90"/>
          </a:solidFill>
        </p:spPr>
      </p:pic>
      <p:sp>
        <p:nvSpPr>
          <p:cNvPr id="140" name="Oval 139"/>
          <p:cNvSpPr/>
          <p:nvPr/>
        </p:nvSpPr>
        <p:spPr>
          <a:xfrm>
            <a:off x="3638574" y="429589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385682"/>
            <a:ext cx="214402" cy="190103"/>
          </a:xfrm>
          <a:prstGeom prst="rect">
            <a:avLst/>
          </a:prstGeom>
          <a:solidFill>
            <a:srgbClr val="0F4B90"/>
          </a:solidFill>
        </p:spPr>
      </p:pic>
      <p:sp>
        <p:nvSpPr>
          <p:cNvPr id="142" name="Oval 141"/>
          <p:cNvSpPr/>
          <p:nvPr/>
        </p:nvSpPr>
        <p:spPr>
          <a:xfrm>
            <a:off x="4069028"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383715"/>
            <a:ext cx="214402" cy="190103"/>
          </a:xfrm>
          <a:prstGeom prst="rect">
            <a:avLst/>
          </a:prstGeom>
          <a:solidFill>
            <a:srgbClr val="0F4B90"/>
          </a:solidFill>
        </p:spPr>
      </p:pic>
      <p:sp>
        <p:nvSpPr>
          <p:cNvPr id="144" name="Oval 143"/>
          <p:cNvSpPr/>
          <p:nvPr/>
        </p:nvSpPr>
        <p:spPr>
          <a:xfrm>
            <a:off x="4499906"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383715"/>
            <a:ext cx="214402" cy="190103"/>
          </a:xfrm>
          <a:prstGeom prst="rect">
            <a:avLst/>
          </a:prstGeom>
          <a:solidFill>
            <a:srgbClr val="0F4B90"/>
          </a:solidFill>
        </p:spPr>
      </p:pic>
      <p:sp>
        <p:nvSpPr>
          <p:cNvPr id="146" name="Oval 145"/>
          <p:cNvSpPr/>
          <p:nvPr/>
        </p:nvSpPr>
        <p:spPr>
          <a:xfrm>
            <a:off x="4911620"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376157"/>
            <a:ext cx="214402" cy="190103"/>
          </a:xfrm>
          <a:prstGeom prst="rect">
            <a:avLst/>
          </a:prstGeom>
          <a:solidFill>
            <a:srgbClr val="0F4B90"/>
          </a:solidFill>
        </p:spPr>
      </p:pic>
      <p:sp>
        <p:nvSpPr>
          <p:cNvPr id="148" name="Oval 147"/>
          <p:cNvSpPr/>
          <p:nvPr/>
        </p:nvSpPr>
        <p:spPr>
          <a:xfrm>
            <a:off x="5329722" y="429392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383715"/>
            <a:ext cx="214402" cy="190103"/>
          </a:xfrm>
          <a:prstGeom prst="rect">
            <a:avLst/>
          </a:prstGeom>
          <a:solidFill>
            <a:srgbClr val="0F4B90"/>
          </a:solidFill>
        </p:spPr>
      </p:pic>
      <p:sp>
        <p:nvSpPr>
          <p:cNvPr id="150" name="Oval 149"/>
          <p:cNvSpPr/>
          <p:nvPr/>
        </p:nvSpPr>
        <p:spPr>
          <a:xfrm>
            <a:off x="5741436" y="428636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376157"/>
            <a:ext cx="214402" cy="190103"/>
          </a:xfrm>
          <a:prstGeom prst="rect">
            <a:avLst/>
          </a:prstGeom>
          <a:solidFill>
            <a:srgbClr val="0F4B90"/>
          </a:solidFill>
        </p:spPr>
      </p:pic>
      <p:sp>
        <p:nvSpPr>
          <p:cNvPr id="152" name="Oval 151"/>
          <p:cNvSpPr/>
          <p:nvPr/>
        </p:nvSpPr>
        <p:spPr>
          <a:xfrm>
            <a:off x="1953390" y="472698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1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28" y="4816771"/>
            <a:ext cx="214402" cy="190103"/>
          </a:xfrm>
          <a:prstGeom prst="rect">
            <a:avLst/>
          </a:prstGeom>
          <a:solidFill>
            <a:srgbClr val="0F4B90"/>
          </a:solidFill>
        </p:spPr>
      </p:pic>
      <p:sp>
        <p:nvSpPr>
          <p:cNvPr id="154" name="Oval 153"/>
          <p:cNvSpPr/>
          <p:nvPr/>
        </p:nvSpPr>
        <p:spPr>
          <a:xfrm>
            <a:off x="2371492" y="472744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30" y="4817236"/>
            <a:ext cx="214402" cy="190103"/>
          </a:xfrm>
          <a:prstGeom prst="rect">
            <a:avLst/>
          </a:prstGeom>
          <a:solidFill>
            <a:srgbClr val="0F4B90"/>
          </a:solidFill>
        </p:spPr>
      </p:pic>
      <p:sp>
        <p:nvSpPr>
          <p:cNvPr id="156" name="Oval 155"/>
          <p:cNvSpPr/>
          <p:nvPr/>
        </p:nvSpPr>
        <p:spPr>
          <a:xfrm>
            <a:off x="279598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1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520" y="4814307"/>
            <a:ext cx="214402" cy="190103"/>
          </a:xfrm>
          <a:prstGeom prst="rect">
            <a:avLst/>
          </a:prstGeom>
          <a:solidFill>
            <a:srgbClr val="0F4B90"/>
          </a:solidFill>
        </p:spPr>
      </p:pic>
      <p:sp>
        <p:nvSpPr>
          <p:cNvPr id="158" name="Oval 157"/>
          <p:cNvSpPr/>
          <p:nvPr/>
        </p:nvSpPr>
        <p:spPr>
          <a:xfrm>
            <a:off x="3220472"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010" y="4814307"/>
            <a:ext cx="214402" cy="190103"/>
          </a:xfrm>
          <a:prstGeom prst="rect">
            <a:avLst/>
          </a:prstGeom>
          <a:solidFill>
            <a:srgbClr val="0F4B90"/>
          </a:solidFill>
        </p:spPr>
      </p:pic>
      <p:sp>
        <p:nvSpPr>
          <p:cNvPr id="160" name="Oval 159"/>
          <p:cNvSpPr/>
          <p:nvPr/>
        </p:nvSpPr>
        <p:spPr>
          <a:xfrm>
            <a:off x="3638574" y="473404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112" y="4823832"/>
            <a:ext cx="214402" cy="190103"/>
          </a:xfrm>
          <a:prstGeom prst="rect">
            <a:avLst/>
          </a:prstGeom>
          <a:solidFill>
            <a:srgbClr val="0F4B90"/>
          </a:solidFill>
        </p:spPr>
      </p:pic>
      <p:sp>
        <p:nvSpPr>
          <p:cNvPr id="162" name="Oval 161"/>
          <p:cNvSpPr/>
          <p:nvPr/>
        </p:nvSpPr>
        <p:spPr>
          <a:xfrm>
            <a:off x="4069028"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66" y="4821865"/>
            <a:ext cx="214402" cy="190103"/>
          </a:xfrm>
          <a:prstGeom prst="rect">
            <a:avLst/>
          </a:prstGeom>
          <a:solidFill>
            <a:srgbClr val="0F4B90"/>
          </a:solidFill>
        </p:spPr>
      </p:pic>
      <p:sp>
        <p:nvSpPr>
          <p:cNvPr id="164" name="Oval 163"/>
          <p:cNvSpPr/>
          <p:nvPr/>
        </p:nvSpPr>
        <p:spPr>
          <a:xfrm>
            <a:off x="4499906"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444" y="4821865"/>
            <a:ext cx="214402" cy="190103"/>
          </a:xfrm>
          <a:prstGeom prst="rect">
            <a:avLst/>
          </a:prstGeom>
          <a:solidFill>
            <a:srgbClr val="0F4B90"/>
          </a:solidFill>
        </p:spPr>
      </p:pic>
      <p:sp>
        <p:nvSpPr>
          <p:cNvPr id="166" name="Oval 165"/>
          <p:cNvSpPr/>
          <p:nvPr/>
        </p:nvSpPr>
        <p:spPr>
          <a:xfrm>
            <a:off x="4911620"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158" y="4814307"/>
            <a:ext cx="214402" cy="190103"/>
          </a:xfrm>
          <a:prstGeom prst="rect">
            <a:avLst/>
          </a:prstGeom>
          <a:solidFill>
            <a:srgbClr val="0F4B90"/>
          </a:solidFill>
        </p:spPr>
      </p:pic>
      <p:sp>
        <p:nvSpPr>
          <p:cNvPr id="168" name="Oval 167"/>
          <p:cNvSpPr/>
          <p:nvPr/>
        </p:nvSpPr>
        <p:spPr>
          <a:xfrm>
            <a:off x="5329722" y="473207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260" y="4821865"/>
            <a:ext cx="214402" cy="190103"/>
          </a:xfrm>
          <a:prstGeom prst="rect">
            <a:avLst/>
          </a:prstGeom>
          <a:solidFill>
            <a:srgbClr val="0F4B90"/>
          </a:solidFill>
        </p:spPr>
      </p:pic>
      <p:sp>
        <p:nvSpPr>
          <p:cNvPr id="170" name="Oval 169"/>
          <p:cNvSpPr/>
          <p:nvPr/>
        </p:nvSpPr>
        <p:spPr>
          <a:xfrm>
            <a:off x="5741436" y="472451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974" y="4814307"/>
            <a:ext cx="214402" cy="190103"/>
          </a:xfrm>
          <a:prstGeom prst="rect">
            <a:avLst/>
          </a:prstGeom>
          <a:solidFill>
            <a:srgbClr val="0F4B90"/>
          </a:solidFill>
        </p:spPr>
      </p:pic>
      <p:sp>
        <p:nvSpPr>
          <p:cNvPr id="172" name="Oval 171"/>
          <p:cNvSpPr/>
          <p:nvPr/>
        </p:nvSpPr>
        <p:spPr>
          <a:xfrm>
            <a:off x="1943865" y="519152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1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281311"/>
            <a:ext cx="214402" cy="190103"/>
          </a:xfrm>
          <a:prstGeom prst="rect">
            <a:avLst/>
          </a:prstGeom>
          <a:solidFill>
            <a:srgbClr val="0F4B90"/>
          </a:solidFill>
        </p:spPr>
      </p:pic>
      <p:sp>
        <p:nvSpPr>
          <p:cNvPr id="174" name="Oval 173"/>
          <p:cNvSpPr/>
          <p:nvPr/>
        </p:nvSpPr>
        <p:spPr>
          <a:xfrm>
            <a:off x="2361967" y="519198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281776"/>
            <a:ext cx="214402" cy="190103"/>
          </a:xfrm>
          <a:prstGeom prst="rect">
            <a:avLst/>
          </a:prstGeom>
          <a:solidFill>
            <a:srgbClr val="0F4B90"/>
          </a:solidFill>
        </p:spPr>
      </p:pic>
      <p:sp>
        <p:nvSpPr>
          <p:cNvPr id="176" name="Oval 175"/>
          <p:cNvSpPr/>
          <p:nvPr/>
        </p:nvSpPr>
        <p:spPr>
          <a:xfrm>
            <a:off x="278645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278847"/>
            <a:ext cx="214402" cy="190103"/>
          </a:xfrm>
          <a:prstGeom prst="rect">
            <a:avLst/>
          </a:prstGeom>
          <a:solidFill>
            <a:srgbClr val="0F4B90"/>
          </a:solidFill>
        </p:spPr>
      </p:pic>
      <p:sp>
        <p:nvSpPr>
          <p:cNvPr id="178" name="Oval 177"/>
          <p:cNvSpPr/>
          <p:nvPr/>
        </p:nvSpPr>
        <p:spPr>
          <a:xfrm>
            <a:off x="3210947"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278847"/>
            <a:ext cx="214402" cy="190103"/>
          </a:xfrm>
          <a:prstGeom prst="rect">
            <a:avLst/>
          </a:prstGeom>
          <a:solidFill>
            <a:srgbClr val="0F4B90"/>
          </a:solidFill>
        </p:spPr>
      </p:pic>
      <p:sp>
        <p:nvSpPr>
          <p:cNvPr id="180" name="Oval 179"/>
          <p:cNvSpPr/>
          <p:nvPr/>
        </p:nvSpPr>
        <p:spPr>
          <a:xfrm>
            <a:off x="3629049" y="519858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288372"/>
            <a:ext cx="214402" cy="190103"/>
          </a:xfrm>
          <a:prstGeom prst="rect">
            <a:avLst/>
          </a:prstGeom>
          <a:solidFill>
            <a:srgbClr val="0F4B90"/>
          </a:solidFill>
        </p:spPr>
      </p:pic>
      <p:sp>
        <p:nvSpPr>
          <p:cNvPr id="182" name="Oval 181"/>
          <p:cNvSpPr/>
          <p:nvPr/>
        </p:nvSpPr>
        <p:spPr>
          <a:xfrm>
            <a:off x="4059503"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1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286405"/>
            <a:ext cx="214402" cy="190103"/>
          </a:xfrm>
          <a:prstGeom prst="rect">
            <a:avLst/>
          </a:prstGeom>
          <a:solidFill>
            <a:srgbClr val="0F4B90"/>
          </a:solidFill>
        </p:spPr>
      </p:pic>
      <p:sp>
        <p:nvSpPr>
          <p:cNvPr id="184" name="Oval 183"/>
          <p:cNvSpPr/>
          <p:nvPr/>
        </p:nvSpPr>
        <p:spPr>
          <a:xfrm>
            <a:off x="4490381"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286405"/>
            <a:ext cx="214402" cy="190103"/>
          </a:xfrm>
          <a:prstGeom prst="rect">
            <a:avLst/>
          </a:prstGeom>
          <a:solidFill>
            <a:srgbClr val="0F4B90"/>
          </a:solidFill>
        </p:spPr>
      </p:pic>
      <p:sp>
        <p:nvSpPr>
          <p:cNvPr id="186" name="Oval 185"/>
          <p:cNvSpPr/>
          <p:nvPr/>
        </p:nvSpPr>
        <p:spPr>
          <a:xfrm>
            <a:off x="4902095"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Picture 1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278847"/>
            <a:ext cx="214402" cy="190103"/>
          </a:xfrm>
          <a:prstGeom prst="rect">
            <a:avLst/>
          </a:prstGeom>
          <a:solidFill>
            <a:srgbClr val="0F4B90"/>
          </a:solidFill>
        </p:spPr>
      </p:pic>
      <p:sp>
        <p:nvSpPr>
          <p:cNvPr id="188" name="Oval 187"/>
          <p:cNvSpPr/>
          <p:nvPr/>
        </p:nvSpPr>
        <p:spPr>
          <a:xfrm>
            <a:off x="5320197" y="519661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286405"/>
            <a:ext cx="214402" cy="190103"/>
          </a:xfrm>
          <a:prstGeom prst="rect">
            <a:avLst/>
          </a:prstGeom>
          <a:solidFill>
            <a:srgbClr val="0F4B90"/>
          </a:solidFill>
        </p:spPr>
      </p:pic>
      <p:sp>
        <p:nvSpPr>
          <p:cNvPr id="190" name="Oval 189"/>
          <p:cNvSpPr/>
          <p:nvPr/>
        </p:nvSpPr>
        <p:spPr>
          <a:xfrm>
            <a:off x="5731911" y="518905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1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278847"/>
            <a:ext cx="214402" cy="190103"/>
          </a:xfrm>
          <a:prstGeom prst="rect">
            <a:avLst/>
          </a:prstGeom>
          <a:solidFill>
            <a:srgbClr val="0F4B90"/>
          </a:solidFill>
        </p:spPr>
      </p:pic>
      <p:sp>
        <p:nvSpPr>
          <p:cNvPr id="192" name="Oval 191"/>
          <p:cNvSpPr/>
          <p:nvPr/>
        </p:nvSpPr>
        <p:spPr>
          <a:xfrm>
            <a:off x="1943865" y="5629672"/>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403" y="5719461"/>
            <a:ext cx="214402" cy="190103"/>
          </a:xfrm>
          <a:prstGeom prst="rect">
            <a:avLst/>
          </a:prstGeom>
          <a:solidFill>
            <a:srgbClr val="0F4B90"/>
          </a:solidFill>
        </p:spPr>
      </p:pic>
      <p:sp>
        <p:nvSpPr>
          <p:cNvPr id="194" name="Oval 193"/>
          <p:cNvSpPr/>
          <p:nvPr/>
        </p:nvSpPr>
        <p:spPr>
          <a:xfrm>
            <a:off x="2361967" y="5630137"/>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5505" y="5719926"/>
            <a:ext cx="214402" cy="190103"/>
          </a:xfrm>
          <a:prstGeom prst="rect">
            <a:avLst/>
          </a:prstGeom>
          <a:solidFill>
            <a:srgbClr val="0F4B90"/>
          </a:solidFill>
        </p:spPr>
      </p:pic>
      <p:sp>
        <p:nvSpPr>
          <p:cNvPr id="196" name="Oval 195"/>
          <p:cNvSpPr/>
          <p:nvPr/>
        </p:nvSpPr>
        <p:spPr>
          <a:xfrm>
            <a:off x="278645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Picture 1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9995" y="5716997"/>
            <a:ext cx="214402" cy="190103"/>
          </a:xfrm>
          <a:prstGeom prst="rect">
            <a:avLst/>
          </a:prstGeom>
          <a:solidFill>
            <a:srgbClr val="0F4B90"/>
          </a:solidFill>
        </p:spPr>
      </p:pic>
      <p:sp>
        <p:nvSpPr>
          <p:cNvPr id="198" name="Oval 197"/>
          <p:cNvSpPr/>
          <p:nvPr/>
        </p:nvSpPr>
        <p:spPr>
          <a:xfrm>
            <a:off x="3210947"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Picture 19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485" y="5716997"/>
            <a:ext cx="214402" cy="190103"/>
          </a:xfrm>
          <a:prstGeom prst="rect">
            <a:avLst/>
          </a:prstGeom>
          <a:solidFill>
            <a:srgbClr val="0F4B90"/>
          </a:solidFill>
        </p:spPr>
      </p:pic>
      <p:sp>
        <p:nvSpPr>
          <p:cNvPr id="200" name="Oval 199"/>
          <p:cNvSpPr/>
          <p:nvPr/>
        </p:nvSpPr>
        <p:spPr>
          <a:xfrm>
            <a:off x="3629049" y="5636733"/>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587" y="5726522"/>
            <a:ext cx="214402" cy="190103"/>
          </a:xfrm>
          <a:prstGeom prst="rect">
            <a:avLst/>
          </a:prstGeom>
          <a:solidFill>
            <a:srgbClr val="0F4B90"/>
          </a:solidFill>
        </p:spPr>
      </p:pic>
      <p:sp>
        <p:nvSpPr>
          <p:cNvPr id="202" name="Oval 201"/>
          <p:cNvSpPr/>
          <p:nvPr/>
        </p:nvSpPr>
        <p:spPr>
          <a:xfrm>
            <a:off x="4059503"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3041" y="5724555"/>
            <a:ext cx="214402" cy="190103"/>
          </a:xfrm>
          <a:prstGeom prst="rect">
            <a:avLst/>
          </a:prstGeom>
          <a:solidFill>
            <a:srgbClr val="0F4B90"/>
          </a:solidFill>
        </p:spPr>
      </p:pic>
      <p:sp>
        <p:nvSpPr>
          <p:cNvPr id="204" name="Oval 203"/>
          <p:cNvSpPr/>
          <p:nvPr/>
        </p:nvSpPr>
        <p:spPr>
          <a:xfrm>
            <a:off x="4490381"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19" y="5724555"/>
            <a:ext cx="214402" cy="190103"/>
          </a:xfrm>
          <a:prstGeom prst="rect">
            <a:avLst/>
          </a:prstGeom>
          <a:solidFill>
            <a:srgbClr val="0F4B90"/>
          </a:solidFill>
        </p:spPr>
      </p:pic>
      <p:sp>
        <p:nvSpPr>
          <p:cNvPr id="206" name="Oval 205"/>
          <p:cNvSpPr/>
          <p:nvPr/>
        </p:nvSpPr>
        <p:spPr>
          <a:xfrm>
            <a:off x="4902095"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2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33" y="5716997"/>
            <a:ext cx="214402" cy="190103"/>
          </a:xfrm>
          <a:prstGeom prst="rect">
            <a:avLst/>
          </a:prstGeom>
          <a:solidFill>
            <a:srgbClr val="0F4B90"/>
          </a:solidFill>
        </p:spPr>
      </p:pic>
      <p:sp>
        <p:nvSpPr>
          <p:cNvPr id="208" name="Oval 207"/>
          <p:cNvSpPr/>
          <p:nvPr/>
        </p:nvSpPr>
        <p:spPr>
          <a:xfrm>
            <a:off x="5320197" y="5634766"/>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735" y="5724555"/>
            <a:ext cx="214402" cy="190103"/>
          </a:xfrm>
          <a:prstGeom prst="rect">
            <a:avLst/>
          </a:prstGeom>
          <a:solidFill>
            <a:srgbClr val="0F4B90"/>
          </a:solidFill>
        </p:spPr>
      </p:pic>
      <p:sp>
        <p:nvSpPr>
          <p:cNvPr id="210" name="Oval 209"/>
          <p:cNvSpPr/>
          <p:nvPr/>
        </p:nvSpPr>
        <p:spPr>
          <a:xfrm>
            <a:off x="5731911" y="5627208"/>
            <a:ext cx="354564" cy="354564"/>
          </a:xfrm>
          <a:prstGeom prst="ellipse">
            <a:avLst/>
          </a:prstGeom>
          <a:solidFill>
            <a:srgbClr val="0F4B90"/>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49" y="5716997"/>
            <a:ext cx="214402" cy="190103"/>
          </a:xfrm>
          <a:prstGeom prst="rect">
            <a:avLst/>
          </a:prstGeom>
          <a:solidFill>
            <a:srgbClr val="0F4B90"/>
          </a:solidFill>
        </p:spPr>
      </p:pic>
      <p:sp>
        <p:nvSpPr>
          <p:cNvPr id="212" name="Rectangle 211"/>
          <p:cNvSpPr/>
          <p:nvPr/>
        </p:nvSpPr>
        <p:spPr>
          <a:xfrm>
            <a:off x="7147899" y="1460399"/>
            <a:ext cx="4825025" cy="3477875"/>
          </a:xfrm>
          <a:prstGeom prst="rect">
            <a:avLst/>
          </a:prstGeom>
          <a:noFill/>
          <a:ln>
            <a:noFill/>
          </a:ln>
        </p:spPr>
        <p:txBody>
          <a:bodyPr wrap="square">
            <a:spAutoFit/>
          </a:bodyPr>
          <a:lstStyle/>
          <a:p>
            <a:r>
              <a:rPr lang="en-US" sz="4400" b="1">
                <a:solidFill>
                  <a:srgbClr val="556774"/>
                </a:solidFill>
                <a:latin typeface="Arial" panose="020B0604020202020204" pitchFamily="34" charset="0"/>
                <a:ea typeface="Fedra Sans Condensed Std Book" charset="0"/>
                <a:cs typeface="Arial" panose="020B0604020202020204" pitchFamily="34" charset="0"/>
              </a:rPr>
              <a:t>50% of trans folks</a:t>
            </a:r>
            <a:r>
              <a:rPr lang="en-US" sz="4400">
                <a:solidFill>
                  <a:srgbClr val="556774"/>
                </a:solidFill>
                <a:latin typeface="Arial" panose="020B0604020202020204" pitchFamily="34" charset="0"/>
                <a:ea typeface="Fedra Sans Condensed Std Book" charset="0"/>
                <a:cs typeface="Arial" panose="020B0604020202020204" pitchFamily="34" charset="0"/>
              </a:rPr>
              <a:t> will experience sexual violence in their lifetime.</a:t>
            </a:r>
            <a:endParaRPr lang="en-US" sz="4400"/>
          </a:p>
        </p:txBody>
      </p:sp>
      <p:sp>
        <p:nvSpPr>
          <p:cNvPr id="213" name="Rectangle 212"/>
          <p:cNvSpPr/>
          <p:nvPr/>
        </p:nvSpPr>
        <p:spPr>
          <a:xfrm>
            <a:off x="1902395" y="6216347"/>
            <a:ext cx="4075128" cy="553998"/>
          </a:xfrm>
          <a:prstGeom prst="rect">
            <a:avLst/>
          </a:prstGeom>
        </p:spPr>
        <p:txBody>
          <a:bodyPr wrap="square">
            <a:spAutoFit/>
          </a:bodyPr>
          <a:lstStyle/>
          <a:p>
            <a:r>
              <a:rPr lang="en-US" sz="1000">
                <a:solidFill>
                  <a:srgbClr val="556774"/>
                </a:solidFill>
                <a:latin typeface="Arial" panose="020B0604020202020204" pitchFamily="34" charset="0"/>
                <a:cs typeface="Arial" panose="020B0604020202020204" pitchFamily="34" charset="0"/>
              </a:rPr>
              <a:t>Source: Let’s Talk about It: A Transgender Survivor’s Guide to Accessing Therapy: </a:t>
            </a:r>
            <a:r>
              <a:rPr lang="en-US" sz="1000">
                <a:solidFill>
                  <a:srgbClr val="556774"/>
                </a:solidFill>
                <a:latin typeface="Arial" panose="020B0604020202020204" pitchFamily="34" charset="0"/>
                <a:cs typeface="Arial" panose="020B0604020202020204" pitchFamily="34" charset="0"/>
                <a:hlinkClick r:id="rId4"/>
              </a:rPr>
              <a:t>http://forge-forward.org/2015/05/07/lets-talk-about-it-a-transgender-survivors-guide-to-accessing-therapy/</a:t>
            </a:r>
            <a:r>
              <a:rPr lang="en-US" sz="1000">
                <a:solidFill>
                  <a:srgbClr val="556774"/>
                </a:solidFill>
                <a:latin typeface="Arial" panose="020B0604020202020204" pitchFamily="34" charset="0"/>
                <a:cs typeface="Arial" panose="020B0604020202020204" pitchFamily="34" charset="0"/>
              </a:rPr>
              <a:t>  </a:t>
            </a:r>
          </a:p>
        </p:txBody>
      </p:sp>
      <p:sp>
        <p:nvSpPr>
          <p:cNvPr id="216" name="TextBox 215"/>
          <p:cNvSpPr txBox="1"/>
          <p:nvPr/>
        </p:nvSpPr>
        <p:spPr>
          <a:xfrm>
            <a:off x="11644313" y="6230580"/>
            <a:ext cx="527709" cy="461665"/>
          </a:xfrm>
          <a:prstGeom prst="rect">
            <a:avLst/>
          </a:prstGeom>
          <a:noFill/>
        </p:spPr>
        <p:txBody>
          <a:bodyPr wrap="none" rtlCol="0">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24</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E470E048-975F-C9ED-A370-FFEEA69905BD}"/>
              </a:ext>
            </a:extLst>
          </p:cNvPr>
          <p:cNvPicPr>
            <a:picLocks noChangeAspect="1"/>
          </p:cNvPicPr>
          <p:nvPr/>
        </p:nvPicPr>
        <p:blipFill>
          <a:blip r:embed="rId5"/>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31503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785301"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RAPE CULTURE IN SOCIETY</a:t>
            </a:r>
          </a:p>
        </p:txBody>
      </p:sp>
      <p:sp>
        <p:nvSpPr>
          <p:cNvPr id="3" name="TextBox 2"/>
          <p:cNvSpPr txBox="1"/>
          <p:nvPr/>
        </p:nvSpPr>
        <p:spPr>
          <a:xfrm>
            <a:off x="1399032" y="1362456"/>
            <a:ext cx="6205880" cy="4185761"/>
          </a:xfrm>
          <a:prstGeom prst="rect">
            <a:avLst/>
          </a:prstGeom>
          <a:noFill/>
        </p:spPr>
        <p:txBody>
          <a:bodyPr wrap="square" rtlCol="0">
            <a:spAutoFit/>
          </a:bodyPr>
          <a:lstStyle/>
          <a:p>
            <a:r>
              <a:rPr lang="en-US" sz="3200" b="1">
                <a:solidFill>
                  <a:srgbClr val="556774"/>
                </a:solidFill>
                <a:latin typeface="Arial" panose="020B0604020202020204" pitchFamily="34" charset="0"/>
                <a:ea typeface="Fedra Sans Condensed Std Book" charset="0"/>
                <a:cs typeface="Arial" panose="020B0604020202020204" pitchFamily="34" charset="0"/>
              </a:rPr>
              <a:t>RAPE CULTURE</a:t>
            </a:r>
            <a:r>
              <a:rPr lang="en-US" sz="3200">
                <a:solidFill>
                  <a:srgbClr val="556774"/>
                </a:solidFill>
                <a:latin typeface="Arial" panose="020B0604020202020204" pitchFamily="34" charset="0"/>
                <a:ea typeface="Fedra Sans Condensed Std Book" charset="0"/>
                <a:cs typeface="Arial" panose="020B0604020202020204" pitchFamily="34" charset="0"/>
              </a:rPr>
              <a:t>: </a:t>
            </a:r>
          </a:p>
          <a:p>
            <a:br>
              <a:rPr lang="en-US">
                <a:solidFill>
                  <a:srgbClr val="556774"/>
                </a:solidFill>
                <a:latin typeface="Arial" panose="020B0604020202020204" pitchFamily="34" charset="0"/>
                <a:ea typeface="Fedra Sans Condensed Std Book" charset="0"/>
                <a:cs typeface="Arial" panose="020B0604020202020204" pitchFamily="34" charset="0"/>
              </a:rPr>
            </a:br>
            <a:r>
              <a:rPr lang="en-US" sz="2400" b="1">
                <a:solidFill>
                  <a:srgbClr val="556774"/>
                </a:solidFill>
                <a:latin typeface="Arial" panose="020B0604020202020204" pitchFamily="34" charset="0"/>
                <a:ea typeface="Fedra Sans Condensed Std Book" charset="0"/>
                <a:cs typeface="Arial" panose="020B0604020202020204" pitchFamily="34" charset="0"/>
              </a:rPr>
              <a:t>“</a:t>
            </a:r>
            <a:r>
              <a:rPr lang="en-US" sz="2400">
                <a:latin typeface="Arial" panose="020B0604020202020204" pitchFamily="34" charset="0"/>
                <a:cs typeface="Arial" panose="020B0604020202020204" pitchFamily="34" charset="0"/>
              </a:rPr>
              <a:t>Rape culture includes jokes, TV, music, advertising, legal jargon, laws, words and imagery, that make violence against women and sexual coercion seem so normal that people believe that rape is inevitable. Rather than viewing the culture of rape as a problem to change, people in a rape culture think about the persistence of rape as ‘just the way things are.’</a:t>
            </a:r>
            <a:r>
              <a:rPr lang="en-US" sz="2400" b="1">
                <a:solidFill>
                  <a:srgbClr val="556774"/>
                </a:solidFill>
                <a:latin typeface="Arial" panose="020B0604020202020204" pitchFamily="34" charset="0"/>
                <a:ea typeface="Fedra Sans Condensed Std Book" charset="0"/>
                <a:cs typeface="Arial" panose="020B0604020202020204" pitchFamily="34" charset="0"/>
              </a:rPr>
              <a:t>”</a:t>
            </a:r>
            <a:endParaRPr lang="en-US" sz="2400">
              <a:solidFill>
                <a:srgbClr val="556774"/>
              </a:solidFill>
              <a:latin typeface="Arial" panose="020B0604020202020204" pitchFamily="34" charset="0"/>
              <a:ea typeface="Gotham Book" charset="0"/>
              <a:cs typeface="Arial" panose="020B0604020202020204" pitchFamily="34" charset="0"/>
            </a:endParaRPr>
          </a:p>
        </p:txBody>
      </p:sp>
      <p:sp>
        <p:nvSpPr>
          <p:cNvPr id="4" name="Rectangle 3"/>
          <p:cNvSpPr/>
          <p:nvPr/>
        </p:nvSpPr>
        <p:spPr>
          <a:xfrm>
            <a:off x="1435243" y="6314418"/>
            <a:ext cx="6096000" cy="430887"/>
          </a:xfrm>
          <a:prstGeom prst="rect">
            <a:avLst/>
          </a:prstGeom>
        </p:spPr>
        <p:txBody>
          <a:bodyPr>
            <a:spAutoFit/>
          </a:bodyPr>
          <a:lstStyle/>
          <a:p>
            <a:r>
              <a:rPr lang="en-US" sz="1100">
                <a:solidFill>
                  <a:srgbClr val="556774"/>
                </a:solidFill>
                <a:latin typeface="Arial" panose="020B0604020202020204" pitchFamily="34" charset="0"/>
                <a:cs typeface="Arial" panose="020B0604020202020204" pitchFamily="34" charset="0"/>
              </a:rPr>
              <a:t>Source: Force: Upsetting the Rape Culture: </a:t>
            </a:r>
            <a:r>
              <a:rPr lang="en-US" sz="1100">
                <a:solidFill>
                  <a:srgbClr val="556774"/>
                </a:solidFill>
                <a:latin typeface="Arial" panose="020B0604020202020204" pitchFamily="34" charset="0"/>
                <a:cs typeface="Arial" panose="020B0604020202020204" pitchFamily="34" charset="0"/>
                <a:hlinkClick r:id="rId3"/>
              </a:rPr>
              <a:t>http://www.upsettingrapeculture.com/</a:t>
            </a:r>
            <a:r>
              <a:rPr lang="en-US" sz="1100">
                <a:solidFill>
                  <a:srgbClr val="556774"/>
                </a:solidFill>
                <a:latin typeface="Arial" panose="020B0604020202020204" pitchFamily="34" charset="0"/>
                <a:cs typeface="Arial" panose="020B0604020202020204" pitchFamily="34" charset="0"/>
              </a:rPr>
              <a:t>  </a:t>
            </a:r>
          </a:p>
          <a:p>
            <a:endParaRPr lang="en-US" sz="1100">
              <a:solidFill>
                <a:srgbClr val="556774"/>
              </a:solidFill>
              <a:latin typeface="Arial" panose="020B0604020202020204" pitchFamily="34" charset="0"/>
              <a:cs typeface="Arial" panose="020B0604020202020204" pitchFamily="34" charset="0"/>
            </a:endParaRPr>
          </a:p>
        </p:txBody>
      </p:sp>
      <p:sp>
        <p:nvSpPr>
          <p:cNvPr id="7" name="TextBox 6"/>
          <p:cNvSpPr txBox="1"/>
          <p:nvPr/>
        </p:nvSpPr>
        <p:spPr>
          <a:xfrm>
            <a:off x="11644313" y="6230580"/>
            <a:ext cx="527709" cy="461665"/>
          </a:xfrm>
          <a:prstGeom prst="rect">
            <a:avLst/>
          </a:prstGeom>
          <a:noFill/>
        </p:spPr>
        <p:txBody>
          <a:bodyPr wrap="none" rtlCol="0" anchor="t">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25</a:t>
            </a:r>
            <a:endParaRPr lang="en-US"/>
          </a:p>
        </p:txBody>
      </p:sp>
      <p:pic>
        <p:nvPicPr>
          <p:cNvPr id="1026" name="Picture 2" descr="Image result for rape cultur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264106" y="1881338"/>
            <a:ext cx="3114137" cy="3543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D3FDF0A-F40E-872A-A05E-76135FAD3FCA}"/>
              </a:ext>
            </a:extLst>
          </p:cNvPr>
          <p:cNvPicPr>
            <a:picLocks noChangeAspect="1"/>
          </p:cNvPicPr>
          <p:nvPr/>
        </p:nvPicPr>
        <p:blipFill>
          <a:blip r:embed="rId5"/>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17430992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2" y="521983"/>
            <a:ext cx="5653618"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Recognizing Realities of Sexual Violence</a:t>
            </a:r>
          </a:p>
        </p:txBody>
      </p:sp>
      <p:sp>
        <p:nvSpPr>
          <p:cNvPr id="3" name="TextBox 2"/>
          <p:cNvSpPr txBox="1"/>
          <p:nvPr/>
        </p:nvSpPr>
        <p:spPr>
          <a:xfrm>
            <a:off x="1399031" y="1362456"/>
            <a:ext cx="9492288" cy="5663089"/>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200">
                <a:solidFill>
                  <a:srgbClr val="556774"/>
                </a:solidFill>
                <a:latin typeface="Arial"/>
                <a:ea typeface="Fedra Sans Condensed Std Book" charset="0"/>
                <a:cs typeface="Arial"/>
              </a:rPr>
              <a:t>Alcohol does not cause sexual assault. However, many offenders use alcohol as a weapon against vulnerable targets.</a:t>
            </a:r>
            <a:br>
              <a:rPr lang="en-US" sz="2400">
                <a:latin typeface="Arial" panose="020B0604020202020204" pitchFamily="34" charset="0"/>
                <a:ea typeface="Fedra Sans Condensed Std Book" charset="0"/>
                <a:cs typeface="Arial" panose="020B0604020202020204" pitchFamily="34" charset="0"/>
              </a:rPr>
            </a:br>
            <a:endParaRPr lang="en-US" sz="1400">
              <a:solidFill>
                <a:srgbClr val="556774"/>
              </a:solidFill>
              <a:latin typeface="Arial" panose="020B0604020202020204" pitchFamily="34" charset="0"/>
              <a:ea typeface="Fedra Sans Condensed Std Book" charset="0"/>
              <a:cs typeface="Arial" panose="020B0604020202020204" pitchFamily="34" charset="0"/>
            </a:endParaRPr>
          </a:p>
          <a:p>
            <a:pPr marL="457200" indent="-457200">
              <a:buFont typeface="Arial" panose="020B0604020202020204" pitchFamily="34" charset="0"/>
              <a:buChar char="•"/>
            </a:pPr>
            <a:r>
              <a:rPr lang="en-US" sz="2200">
                <a:solidFill>
                  <a:srgbClr val="556774"/>
                </a:solidFill>
                <a:latin typeface="Arial"/>
                <a:ea typeface="Fedra Sans Condensed Std Book" charset="0"/>
                <a:cs typeface="Arial"/>
              </a:rPr>
              <a:t>Almost all reports of sexual violence are true. Only 2-8% of reports are false.</a:t>
            </a:r>
            <a:br>
              <a:rPr lang="en-US" sz="2400">
                <a:latin typeface="Arial" panose="020B0604020202020204" pitchFamily="34" charset="0"/>
                <a:ea typeface="Fedra Sans Condensed Std Book" charset="0"/>
                <a:cs typeface="Arial" panose="020B0604020202020204" pitchFamily="34" charset="0"/>
              </a:rPr>
            </a:br>
            <a:endParaRPr lang="en-US" sz="1400">
              <a:solidFill>
                <a:srgbClr val="556774"/>
              </a:solidFill>
              <a:latin typeface="Arial" panose="020B0604020202020204" pitchFamily="34" charset="0"/>
              <a:ea typeface="Fedra Sans Condensed Std Book" charset="0"/>
              <a:cs typeface="Arial" panose="020B0604020202020204" pitchFamily="34" charset="0"/>
            </a:endParaRPr>
          </a:p>
          <a:p>
            <a:pPr marL="457200" indent="-457200">
              <a:buFont typeface="Arial" panose="020B0604020202020204" pitchFamily="34" charset="0"/>
              <a:buChar char="•"/>
            </a:pPr>
            <a:r>
              <a:rPr lang="en-US" sz="2200">
                <a:solidFill>
                  <a:srgbClr val="556774"/>
                </a:solidFill>
                <a:latin typeface="Arial"/>
                <a:ea typeface="Fedra Sans Condensed Std Book" charset="0"/>
                <a:cs typeface="Arial"/>
              </a:rPr>
              <a:t>Most college sexual assaults (73%) are perpetrated by an acquaintance or non-stranger.</a:t>
            </a:r>
            <a:br>
              <a:rPr lang="en-US" sz="2400">
                <a:latin typeface="Arial" panose="020B0604020202020204" pitchFamily="34" charset="0"/>
                <a:ea typeface="Fedra Sans Condensed Std Book" charset="0"/>
                <a:cs typeface="Arial" panose="020B0604020202020204" pitchFamily="34" charset="0"/>
              </a:rPr>
            </a:br>
            <a:endParaRPr lang="en-US" sz="1400">
              <a:solidFill>
                <a:srgbClr val="556774"/>
              </a:solidFill>
              <a:latin typeface="Arial" panose="020B0604020202020204" pitchFamily="34" charset="0"/>
              <a:ea typeface="Fedra Sans Condensed Std Book" charset="0"/>
              <a:cs typeface="Arial" panose="020B0604020202020204" pitchFamily="34" charset="0"/>
            </a:endParaRPr>
          </a:p>
          <a:p>
            <a:pPr marL="457200" indent="-457200">
              <a:buFont typeface="Arial" panose="020B0604020202020204" pitchFamily="34" charset="0"/>
              <a:buChar char="•"/>
            </a:pPr>
            <a:r>
              <a:rPr lang="en-US" sz="2200">
                <a:solidFill>
                  <a:srgbClr val="556774"/>
                </a:solidFill>
                <a:latin typeface="Arial"/>
                <a:ea typeface="Fedra Sans Condensed Std Book" charset="0"/>
                <a:cs typeface="Arial"/>
              </a:rPr>
              <a:t>The majority of men (94%) will never rape. However, those who do will perpetrate 5.7 times.</a:t>
            </a:r>
            <a:br>
              <a:rPr lang="en-US" sz="2400">
                <a:latin typeface="Arial" panose="020B0604020202020204" pitchFamily="34" charset="0"/>
                <a:ea typeface="Fedra Sans Condensed Std Book" charset="0"/>
                <a:cs typeface="Arial" panose="020B0604020202020204" pitchFamily="34" charset="0"/>
              </a:rPr>
            </a:br>
            <a:endParaRPr lang="en-US" sz="1400">
              <a:solidFill>
                <a:srgbClr val="556774"/>
              </a:solidFill>
              <a:latin typeface="Arial" panose="020B0604020202020204" pitchFamily="34" charset="0"/>
              <a:ea typeface="Fedra Sans Condensed Std Book" charset="0"/>
              <a:cs typeface="Arial" panose="020B0604020202020204" pitchFamily="34" charset="0"/>
            </a:endParaRPr>
          </a:p>
          <a:p>
            <a:pPr marL="457200" indent="-457200">
              <a:buFont typeface="Arial" panose="020B0604020202020204" pitchFamily="34" charset="0"/>
              <a:buChar char="•"/>
            </a:pPr>
            <a:r>
              <a:rPr lang="en-US" sz="2200">
                <a:solidFill>
                  <a:srgbClr val="556774"/>
                </a:solidFill>
                <a:latin typeface="Arial"/>
                <a:ea typeface="Fedra Sans Condensed Std Book" charset="0"/>
                <a:cs typeface="Arial"/>
              </a:rPr>
              <a:t>Most offenders are never held accountable through a formal system. </a:t>
            </a:r>
            <a:endParaRPr lang="en-US" sz="2200">
              <a:solidFill>
                <a:srgbClr val="556774"/>
              </a:solidFill>
              <a:latin typeface="Arial" panose="020B0604020202020204" pitchFamily="34" charset="0"/>
              <a:ea typeface="Fedra Sans Condensed Std Book" charset="0"/>
              <a:cs typeface="Arial" panose="020B0604020202020204" pitchFamily="34" charset="0"/>
            </a:endParaRPr>
          </a:p>
          <a:p>
            <a:pPr marL="285750" indent="-285750">
              <a:buFont typeface="Arial" panose="020B0604020202020204" pitchFamily="34" charset="0"/>
              <a:buChar char="•"/>
            </a:pPr>
            <a:endParaRPr lang="en-US">
              <a:solidFill>
                <a:srgbClr val="556774"/>
              </a:solidFill>
              <a:latin typeface="Arial" panose="020B0604020202020204" pitchFamily="34" charset="0"/>
              <a:ea typeface="Gotham Book" charset="0"/>
              <a:cs typeface="Arial" panose="020B0604020202020204" pitchFamily="34" charset="0"/>
            </a:endParaRPr>
          </a:p>
          <a:p>
            <a:br>
              <a:rPr lang="en-US" sz="900">
                <a:latin typeface="Arial" panose="020B0604020202020204" pitchFamily="34" charset="0"/>
                <a:cs typeface="Arial" panose="020B0604020202020204" pitchFamily="34" charset="0"/>
              </a:rPr>
            </a:br>
            <a:br>
              <a:rPr lang="en-US" sz="900">
                <a:latin typeface="Arial" panose="020B0604020202020204" pitchFamily="34" charset="0"/>
                <a:cs typeface="Arial" panose="020B0604020202020204" pitchFamily="34" charset="0"/>
              </a:rPr>
            </a:br>
            <a:br>
              <a:rPr lang="en-US" sz="900">
                <a:latin typeface="Arial" panose="020B0604020202020204" pitchFamily="34" charset="0"/>
                <a:cs typeface="Arial" panose="020B0604020202020204" pitchFamily="34" charset="0"/>
              </a:rPr>
            </a:br>
            <a:r>
              <a:rPr lang="en-US" sz="900">
                <a:solidFill>
                  <a:srgbClr val="042D56"/>
                </a:solidFill>
                <a:latin typeface="Arial"/>
                <a:cs typeface="Arial"/>
              </a:rPr>
              <a:t>Sources: Department of Justice, Office of Justice Programs, Bureau of Justice Statistics, Felony Defendants in </a:t>
            </a:r>
            <a:br>
              <a:rPr lang="en-US" sz="900">
                <a:latin typeface="Arial" panose="020B0604020202020204" pitchFamily="34" charset="0"/>
                <a:cs typeface="Arial" panose="020B0604020202020204" pitchFamily="34" charset="0"/>
              </a:rPr>
            </a:br>
            <a:r>
              <a:rPr lang="en-US" sz="900">
                <a:solidFill>
                  <a:srgbClr val="042D56"/>
                </a:solidFill>
                <a:latin typeface="Arial"/>
                <a:cs typeface="Arial"/>
              </a:rPr>
              <a:t>Large Urban Counties, 2009 (2013) Retrieved from https://www.rainn.org/statistics/perpetrators-sexual-violence </a:t>
            </a:r>
            <a:endParaRPr lang="en-US" sz="900">
              <a:solidFill>
                <a:srgbClr val="042D56"/>
              </a:solidFill>
              <a:latin typeface="Arial" panose="020B0604020202020204" pitchFamily="34" charset="0"/>
              <a:cs typeface="Arial" panose="020B0604020202020204" pitchFamily="34" charset="0"/>
            </a:endParaRPr>
          </a:p>
          <a:p>
            <a:r>
              <a:rPr lang="en-US" sz="900">
                <a:solidFill>
                  <a:srgbClr val="042D56"/>
                </a:solidFill>
                <a:latin typeface="Arial"/>
                <a:cs typeface="Arial"/>
              </a:rPr>
              <a:t>Lisak, D. &amp; Miller, P.M. (2002). Repeat rape and multiple offending among undetected rapists. </a:t>
            </a:r>
            <a:r>
              <a:rPr lang="en-US" sz="900" i="1">
                <a:solidFill>
                  <a:srgbClr val="042D56"/>
                </a:solidFill>
                <a:latin typeface="Arial"/>
                <a:cs typeface="Arial"/>
              </a:rPr>
              <a:t>Violence and Victims.</a:t>
            </a:r>
            <a:br>
              <a:rPr lang="en-US" sz="900" i="1">
                <a:latin typeface="Arial" panose="020B0604020202020204" pitchFamily="34" charset="0"/>
                <a:cs typeface="Arial" panose="020B0604020202020204" pitchFamily="34" charset="0"/>
              </a:rPr>
            </a:br>
            <a:r>
              <a:rPr lang="en-US" sz="900">
                <a:solidFill>
                  <a:srgbClr val="042D56"/>
                </a:solidFill>
                <a:latin typeface="Arial"/>
                <a:cs typeface="Arial"/>
              </a:rPr>
              <a:t>Lisak, D., Gardinier, L., </a:t>
            </a:r>
            <a:r>
              <a:rPr lang="en-US" sz="900" err="1">
                <a:solidFill>
                  <a:srgbClr val="042D56"/>
                </a:solidFill>
                <a:latin typeface="Arial"/>
                <a:cs typeface="Arial"/>
              </a:rPr>
              <a:t>Nicksa</a:t>
            </a:r>
            <a:r>
              <a:rPr lang="en-US" sz="900">
                <a:solidFill>
                  <a:srgbClr val="042D56"/>
                </a:solidFill>
                <a:latin typeface="Arial"/>
                <a:cs typeface="Arial"/>
              </a:rPr>
              <a:t>, S.C., &amp; Cote, A.M. (2010). False allegations of sexual assault: An analysis of ten </a:t>
            </a:r>
            <a:br>
              <a:rPr lang="en-US" sz="900">
                <a:latin typeface="Arial" panose="020B0604020202020204" pitchFamily="34" charset="0"/>
                <a:cs typeface="Arial" panose="020B0604020202020204" pitchFamily="34" charset="0"/>
              </a:rPr>
            </a:br>
            <a:r>
              <a:rPr lang="en-US" sz="900">
                <a:solidFill>
                  <a:srgbClr val="042D56"/>
                </a:solidFill>
                <a:latin typeface="Arial"/>
                <a:cs typeface="Arial"/>
              </a:rPr>
              <a:t>years of reported cases. </a:t>
            </a:r>
            <a:r>
              <a:rPr lang="en-US" sz="900" i="1">
                <a:solidFill>
                  <a:srgbClr val="042D56"/>
                </a:solidFill>
                <a:latin typeface="Arial"/>
                <a:cs typeface="Arial"/>
              </a:rPr>
              <a:t>Violence Against Women, 16</a:t>
            </a:r>
            <a:r>
              <a:rPr lang="en-US" sz="900">
                <a:solidFill>
                  <a:srgbClr val="042D56"/>
                </a:solidFill>
                <a:latin typeface="Arial"/>
                <a:cs typeface="Arial"/>
              </a:rPr>
              <a:t>, 1318-1334. doi:10.1177/1077801210387747</a:t>
            </a:r>
          </a:p>
          <a:p>
            <a:endParaRPr lang="en-US">
              <a:solidFill>
                <a:srgbClr val="556774"/>
              </a:solidFill>
              <a:latin typeface="Arial" panose="020B0604020202020204" pitchFamily="34" charset="0"/>
              <a:ea typeface="Gotham Book" charset="0"/>
              <a:cs typeface="Arial" panose="020B0604020202020204" pitchFamily="34" charset="0"/>
            </a:endParaRPr>
          </a:p>
        </p:txBody>
      </p:sp>
      <p:sp>
        <p:nvSpPr>
          <p:cNvPr id="6" name="TextBox 5"/>
          <p:cNvSpPr txBox="1"/>
          <p:nvPr/>
        </p:nvSpPr>
        <p:spPr>
          <a:xfrm>
            <a:off x="11644313" y="6230580"/>
            <a:ext cx="527709" cy="461665"/>
          </a:xfrm>
          <a:prstGeom prst="rect">
            <a:avLst/>
          </a:prstGeom>
          <a:noFill/>
        </p:spPr>
        <p:txBody>
          <a:bodyPr wrap="none" rtlCol="0" anchor="t">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26</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7" name="Picture 6">
            <a:extLst>
              <a:ext uri="{FF2B5EF4-FFF2-40B4-BE49-F238E27FC236}">
                <a16:creationId xmlns:a16="http://schemas.microsoft.com/office/drawing/2014/main" id="{591F140D-9096-40C9-6F88-E6B9090685A2}"/>
              </a:ext>
            </a:extLst>
          </p:cNvPr>
          <p:cNvPicPr>
            <a:picLocks noChangeAspect="1"/>
          </p:cNvPicPr>
          <p:nvPr/>
        </p:nvPicPr>
        <p:blipFill>
          <a:blip r:embed="rId3"/>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113449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785301"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RECOGNIZING RAPE CULTURE</a:t>
            </a:r>
          </a:p>
        </p:txBody>
      </p:sp>
      <p:sp>
        <p:nvSpPr>
          <p:cNvPr id="4" name="Rectangle 3"/>
          <p:cNvSpPr/>
          <p:nvPr/>
        </p:nvSpPr>
        <p:spPr>
          <a:xfrm>
            <a:off x="1399031" y="6214832"/>
            <a:ext cx="6096000" cy="430887"/>
          </a:xfrm>
          <a:prstGeom prst="rect">
            <a:avLst/>
          </a:prstGeom>
        </p:spPr>
        <p:txBody>
          <a:bodyPr>
            <a:spAutoFit/>
          </a:bodyPr>
          <a:lstStyle/>
          <a:p>
            <a:r>
              <a:rPr lang="en-US" sz="1100">
                <a:solidFill>
                  <a:srgbClr val="556774"/>
                </a:solidFill>
                <a:latin typeface="Arial" panose="020B0604020202020204" pitchFamily="34" charset="0"/>
                <a:cs typeface="Arial" panose="020B0604020202020204" pitchFamily="34" charset="0"/>
              </a:rPr>
              <a:t>Sources: Adapted from Dr. David Lisak’s </a:t>
            </a:r>
            <a:r>
              <a:rPr lang="en-US" sz="1100" i="1">
                <a:solidFill>
                  <a:srgbClr val="556774"/>
                </a:solidFill>
                <a:latin typeface="Arial" panose="020B0604020202020204" pitchFamily="34" charset="0"/>
                <a:cs typeface="Arial" panose="020B0604020202020204" pitchFamily="34" charset="0"/>
              </a:rPr>
              <a:t>Rape Culture Slide</a:t>
            </a:r>
            <a:endParaRPr lang="en-US" sz="1100">
              <a:solidFill>
                <a:srgbClr val="556774"/>
              </a:solidFill>
              <a:latin typeface="Arial" panose="020B0604020202020204" pitchFamily="34" charset="0"/>
              <a:cs typeface="Arial" panose="020B0604020202020204" pitchFamily="34" charset="0"/>
            </a:endParaRPr>
          </a:p>
          <a:p>
            <a:endParaRPr lang="en-US" sz="1100">
              <a:solidFill>
                <a:srgbClr val="556774"/>
              </a:solidFill>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1289975418"/>
              </p:ext>
            </p:extLst>
          </p:nvPr>
        </p:nvGraphicFramePr>
        <p:xfrm>
          <a:off x="3960387" y="24888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486113" y="4654034"/>
            <a:ext cx="1762085" cy="646331"/>
          </a:xfrm>
          <a:prstGeom prst="rect">
            <a:avLst/>
          </a:prstGeom>
        </p:spPr>
        <p:txBody>
          <a:bodyPr wrap="none">
            <a:spAutoFit/>
          </a:bodyPr>
          <a:lstStyle/>
          <a:p>
            <a:pPr lvl="0" algn="ctr"/>
            <a:r>
              <a:rPr lang="en-US">
                <a:latin typeface="Arial" panose="020B0604020202020204" pitchFamily="34" charset="0"/>
                <a:cs typeface="Arial" panose="020B0604020202020204" pitchFamily="34" charset="0"/>
              </a:rPr>
              <a:t>Potential Active</a:t>
            </a:r>
          </a:p>
          <a:p>
            <a:pPr lvl="0" algn="ctr"/>
            <a:r>
              <a:rPr lang="en-US">
                <a:latin typeface="Arial" panose="020B0604020202020204" pitchFamily="34" charset="0"/>
                <a:cs typeface="Arial" panose="020B0604020202020204" pitchFamily="34" charset="0"/>
              </a:rPr>
              <a:t>Bystander</a:t>
            </a:r>
          </a:p>
        </p:txBody>
      </p:sp>
      <p:sp>
        <p:nvSpPr>
          <p:cNvPr id="12" name="TextBox 11"/>
          <p:cNvSpPr txBox="1"/>
          <p:nvPr/>
        </p:nvSpPr>
        <p:spPr>
          <a:xfrm>
            <a:off x="11644313" y="6230580"/>
            <a:ext cx="527709" cy="461665"/>
          </a:xfrm>
          <a:prstGeom prst="rect">
            <a:avLst/>
          </a:prstGeom>
          <a:noFill/>
        </p:spPr>
        <p:txBody>
          <a:bodyPr wrap="none" rtlCol="0" anchor="t">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27</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5" name="Picture 4">
            <a:extLst>
              <a:ext uri="{FF2B5EF4-FFF2-40B4-BE49-F238E27FC236}">
                <a16:creationId xmlns:a16="http://schemas.microsoft.com/office/drawing/2014/main" id="{592E9EEB-ACC2-6718-A27F-FB214DD7ABE8}"/>
              </a:ext>
            </a:extLst>
          </p:cNvPr>
          <p:cNvPicPr>
            <a:picLocks noChangeAspect="1"/>
          </p:cNvPicPr>
          <p:nvPr/>
        </p:nvPicPr>
        <p:blipFill>
          <a:blip r:embed="rId8"/>
          <a:stretch>
            <a:fillRect/>
          </a:stretch>
        </p:blipFill>
        <p:spPr>
          <a:xfrm>
            <a:off x="10128042" y="5488614"/>
            <a:ext cx="1325859" cy="1366781"/>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5A1D8A49-1AB0-1FBB-9381-2EF5E7713B0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35091" y="2150428"/>
            <a:ext cx="1664127" cy="2304175"/>
          </a:xfrm>
          <a:prstGeom prst="rect">
            <a:avLst/>
          </a:prstGeom>
        </p:spPr>
      </p:pic>
    </p:spTree>
    <p:extLst>
      <p:ext uri="{BB962C8B-B14F-4D97-AF65-F5344CB8AC3E}">
        <p14:creationId xmlns:p14="http://schemas.microsoft.com/office/powerpoint/2010/main" val="269364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49730" y="5700439"/>
            <a:ext cx="1159777" cy="12999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p:cNvSpPr txBox="1"/>
          <p:nvPr/>
        </p:nvSpPr>
        <p:spPr>
          <a:xfrm>
            <a:off x="1399031" y="521983"/>
            <a:ext cx="6785301"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RECOGNIZING RAPE CULTURE</a:t>
            </a:r>
          </a:p>
        </p:txBody>
      </p:sp>
      <p:sp>
        <p:nvSpPr>
          <p:cNvPr id="3" name="TextBox 2"/>
          <p:cNvSpPr txBox="1"/>
          <p:nvPr/>
        </p:nvSpPr>
        <p:spPr>
          <a:xfrm>
            <a:off x="1399031" y="1362456"/>
            <a:ext cx="9256898" cy="523220"/>
          </a:xfrm>
          <a:prstGeom prst="rect">
            <a:avLst/>
          </a:prstGeom>
          <a:noFill/>
        </p:spPr>
        <p:txBody>
          <a:bodyPr wrap="square" rtlCol="0">
            <a:spAutoFit/>
          </a:bodyPr>
          <a:lstStyle/>
          <a:p>
            <a:pPr algn="ctr"/>
            <a:r>
              <a:rPr lang="en-US" sz="2800" b="1">
                <a:solidFill>
                  <a:srgbClr val="556774"/>
                </a:solidFill>
                <a:latin typeface="Arial" panose="020B0604020202020204" pitchFamily="34" charset="0"/>
                <a:ea typeface="Fedra Sans Condensed Std Book" charset="0"/>
                <a:cs typeface="Arial" panose="020B0604020202020204" pitchFamily="34" charset="0"/>
              </a:rPr>
              <a:t>What are examples of rape culture we recognize?</a:t>
            </a:r>
            <a:endParaRPr lang="en-US" sz="1600" b="1">
              <a:solidFill>
                <a:srgbClr val="556774"/>
              </a:solidFill>
              <a:latin typeface="Arial" panose="020B0604020202020204" pitchFamily="34" charset="0"/>
              <a:ea typeface="Fedra Sans Condensed Std Book" charset="0"/>
              <a:cs typeface="Arial" panose="020B0604020202020204" pitchFamily="34" charset="0"/>
            </a:endParaRPr>
          </a:p>
        </p:txBody>
      </p:sp>
      <p:sp>
        <p:nvSpPr>
          <p:cNvPr id="8" name="TextBox 7"/>
          <p:cNvSpPr txBox="1"/>
          <p:nvPr/>
        </p:nvSpPr>
        <p:spPr>
          <a:xfrm>
            <a:off x="1539102" y="2701124"/>
            <a:ext cx="2768846" cy="3000821"/>
          </a:xfrm>
          <a:prstGeom prst="rect">
            <a:avLst/>
          </a:prstGeom>
        </p:spPr>
        <p:txBody>
          <a:bodyPr wrap="square" numCol="1" rtlCol="0" anchor="t">
            <a:spAutoFit/>
          </a:bodyPr>
          <a:lstStyle/>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Objectification of Women</a:t>
            </a:r>
          </a:p>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Sexism</a:t>
            </a:r>
          </a:p>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Homophobia</a:t>
            </a:r>
          </a:p>
          <a:p>
            <a:pPr algn="ctr">
              <a:lnSpc>
                <a:spcPct val="150000"/>
              </a:lnSpc>
            </a:pPr>
            <a:r>
              <a:rPr lang="en-US" sz="1800">
                <a:solidFill>
                  <a:srgbClr val="17375E"/>
                </a:solidFill>
                <a:latin typeface="Arial" panose="020B0604020202020204" pitchFamily="34" charset="0"/>
                <a:cs typeface="Arial" panose="020B0604020202020204" pitchFamily="34" charset="0"/>
              </a:rPr>
              <a:t>Strict Gender Roles</a:t>
            </a:r>
            <a:endParaRPr lang="en-US" sz="1800">
              <a:latin typeface="Arial" panose="020B0604020202020204" pitchFamily="34" charset="0"/>
              <a:cs typeface="Arial" panose="020B0604020202020204" pitchFamily="34" charset="0"/>
            </a:endParaRPr>
          </a:p>
          <a:p>
            <a:pPr algn="ctr">
              <a:lnSpc>
                <a:spcPct val="150000"/>
              </a:lnSpc>
            </a:pPr>
            <a:r>
              <a:rPr lang="en-US" sz="1800">
                <a:solidFill>
                  <a:srgbClr val="17375E"/>
                </a:solidFill>
                <a:latin typeface="Arial" panose="020B0604020202020204" pitchFamily="34" charset="0"/>
                <a:cs typeface="Arial" panose="020B0604020202020204" pitchFamily="34" charset="0"/>
              </a:rPr>
              <a:t>Slut Shaming</a:t>
            </a:r>
          </a:p>
          <a:p>
            <a:pPr algn="ctr">
              <a:lnSpc>
                <a:spcPct val="150000"/>
              </a:lnSpc>
            </a:pPr>
            <a:r>
              <a:rPr lang="en-US" sz="1800">
                <a:solidFill>
                  <a:srgbClr val="17375E"/>
                </a:solidFill>
                <a:latin typeface="Arial" panose="020B0604020202020204" pitchFamily="34" charset="0"/>
                <a:cs typeface="Arial" panose="020B0604020202020204" pitchFamily="34" charset="0"/>
              </a:rPr>
              <a:t>Rape Myths</a:t>
            </a:r>
          </a:p>
          <a:p>
            <a:pPr algn="ctr">
              <a:lnSpc>
                <a:spcPct val="150000"/>
              </a:lnSpc>
            </a:pPr>
            <a:r>
              <a:rPr lang="en-US">
                <a:solidFill>
                  <a:srgbClr val="17375E"/>
                </a:solidFill>
                <a:latin typeface="Arial" panose="020B0604020202020204" pitchFamily="34" charset="0"/>
                <a:cs typeface="Arial" panose="020B0604020202020204" pitchFamily="34" charset="0"/>
              </a:rPr>
              <a:t>Victim Blaming</a:t>
            </a:r>
            <a:endParaRPr lang="en-US" sz="1800">
              <a:solidFill>
                <a:srgbClr val="17375E"/>
              </a:solidFill>
              <a:latin typeface="Arial" panose="020B0604020202020204" pitchFamily="34" charset="0"/>
              <a:cs typeface="Arial" panose="020B0604020202020204" pitchFamily="34" charset="0"/>
            </a:endParaRPr>
          </a:p>
        </p:txBody>
      </p:sp>
      <p:sp>
        <p:nvSpPr>
          <p:cNvPr id="9" name="TextBox 8"/>
          <p:cNvSpPr txBox="1"/>
          <p:nvPr/>
        </p:nvSpPr>
        <p:spPr>
          <a:xfrm>
            <a:off x="4762088" y="2699618"/>
            <a:ext cx="2651186" cy="3000821"/>
          </a:xfrm>
          <a:prstGeom prst="rect">
            <a:avLst/>
          </a:prstGeom>
        </p:spPr>
        <p:txBody>
          <a:bodyPr wrap="square" numCol="1" rtlCol="0" anchor="t">
            <a:spAutoFit/>
          </a:bodyPr>
          <a:lstStyle/>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Sexist Comments</a:t>
            </a:r>
            <a:endParaRPr lang="en-US" sz="1800">
              <a:solidFill>
                <a:srgbClr val="17375E"/>
              </a:solidFill>
              <a:latin typeface="Arial" panose="020B0604020202020204" pitchFamily="34" charset="0"/>
              <a:cs typeface="Arial" panose="020B0604020202020204" pitchFamily="34" charset="0"/>
            </a:endParaRPr>
          </a:p>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Unwanted Requests</a:t>
            </a:r>
          </a:p>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Verbal Threats</a:t>
            </a:r>
          </a:p>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Street Harassment</a:t>
            </a:r>
          </a:p>
          <a:p>
            <a:pPr algn="ctr">
              <a:lnSpc>
                <a:spcPct val="150000"/>
              </a:lnSpc>
            </a:pPr>
            <a:r>
              <a:rPr lang="en-US">
                <a:solidFill>
                  <a:schemeClr val="tx2">
                    <a:lumMod val="75000"/>
                  </a:schemeClr>
                </a:solidFill>
                <a:latin typeface="Arial" panose="020B0604020202020204" pitchFamily="34" charset="0"/>
                <a:cs typeface="Arial" panose="020B0604020202020204" pitchFamily="34" charset="0"/>
              </a:rPr>
              <a:t>Microaggressions</a:t>
            </a:r>
            <a:endParaRPr lang="en-US" sz="1800">
              <a:solidFill>
                <a:schemeClr val="tx2">
                  <a:lumMod val="75000"/>
                </a:schemeClr>
              </a:solidFill>
              <a:latin typeface="Arial" panose="020B0604020202020204" pitchFamily="34" charset="0"/>
              <a:cs typeface="Arial" panose="020B0604020202020204" pitchFamily="34" charset="0"/>
            </a:endParaRPr>
          </a:p>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Sexist/Rape Jokes</a:t>
            </a:r>
            <a:endParaRPr lang="en-US" sz="1800">
              <a:solidFill>
                <a:srgbClr val="17375E"/>
              </a:solidFill>
              <a:latin typeface="Arial" panose="020B0604020202020204" pitchFamily="34" charset="0"/>
              <a:cs typeface="Arial" panose="020B0604020202020204" pitchFamily="34" charset="0"/>
            </a:endParaRPr>
          </a:p>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Victim Blaming</a:t>
            </a:r>
          </a:p>
        </p:txBody>
      </p:sp>
      <p:sp>
        <p:nvSpPr>
          <p:cNvPr id="10" name="TextBox 9"/>
          <p:cNvSpPr txBox="1"/>
          <p:nvPr/>
        </p:nvSpPr>
        <p:spPr>
          <a:xfrm>
            <a:off x="7669217" y="2700338"/>
            <a:ext cx="2869984" cy="3000821"/>
          </a:xfrm>
          <a:prstGeom prst="rect">
            <a:avLst/>
          </a:prstGeom>
        </p:spPr>
        <p:txBody>
          <a:bodyPr wrap="square" numCol="1" rtlCol="0" anchor="t">
            <a:spAutoFit/>
          </a:bodyPr>
          <a:lstStyle/>
          <a:p>
            <a:pPr algn="ctr">
              <a:lnSpc>
                <a:spcPct val="150000"/>
              </a:lnSpc>
            </a:pPr>
            <a:r>
              <a:rPr lang="en-US">
                <a:solidFill>
                  <a:schemeClr val="tx2">
                    <a:lumMod val="75000"/>
                  </a:schemeClr>
                </a:solidFill>
                <a:latin typeface="Arial" panose="020B0604020202020204" pitchFamily="34" charset="0"/>
                <a:cs typeface="Arial" panose="020B0604020202020204" pitchFamily="34" charset="0"/>
              </a:rPr>
              <a:t>Invading Personal Space</a:t>
            </a:r>
          </a:p>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Unwanted Touching</a:t>
            </a:r>
          </a:p>
          <a:p>
            <a:pPr algn="ctr">
              <a:lnSpc>
                <a:spcPct val="150000"/>
              </a:lnSpc>
            </a:pPr>
            <a:r>
              <a:rPr lang="en-US" sz="1800">
                <a:solidFill>
                  <a:srgbClr val="17375E"/>
                </a:solidFill>
                <a:latin typeface="Arial" panose="020B0604020202020204" pitchFamily="34" charset="0"/>
                <a:cs typeface="Arial" panose="020B0604020202020204" pitchFamily="34" charset="0"/>
              </a:rPr>
              <a:t>Sexual Gestures</a:t>
            </a:r>
          </a:p>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Stalking</a:t>
            </a:r>
          </a:p>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Sexual Assault</a:t>
            </a:r>
            <a:endParaRPr lang="en-US" sz="1800">
              <a:latin typeface="Arial" panose="020B0604020202020204" pitchFamily="34" charset="0"/>
              <a:cs typeface="Arial" panose="020B0604020202020204" pitchFamily="34" charset="0"/>
            </a:endParaRPr>
          </a:p>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Physical Assault</a:t>
            </a:r>
          </a:p>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Rape</a:t>
            </a:r>
          </a:p>
        </p:txBody>
      </p:sp>
      <p:sp>
        <p:nvSpPr>
          <p:cNvPr id="12" name="TextBox 11"/>
          <p:cNvSpPr txBox="1"/>
          <p:nvPr/>
        </p:nvSpPr>
        <p:spPr>
          <a:xfrm>
            <a:off x="1594903" y="2144733"/>
            <a:ext cx="2651186" cy="369332"/>
          </a:xfrm>
          <a:prstGeom prst="rect">
            <a:avLst/>
          </a:prstGeom>
        </p:spPr>
        <p:txBody>
          <a:bodyPr wrap="square" numCol="1" rtlCol="0" anchor="t">
            <a:spAutoFit/>
          </a:bodyPr>
          <a:lstStyle/>
          <a:p>
            <a:pPr algn="ctr"/>
            <a:r>
              <a:rPr lang="en-US" sz="1800" b="1">
                <a:solidFill>
                  <a:srgbClr val="0F4B90"/>
                </a:solidFill>
                <a:latin typeface="Arial" panose="020B0604020202020204" pitchFamily="34" charset="0"/>
                <a:cs typeface="Arial" panose="020B0604020202020204" pitchFamily="34" charset="0"/>
              </a:rPr>
              <a:t>Attitudes &amp; Beliefs</a:t>
            </a:r>
          </a:p>
        </p:txBody>
      </p:sp>
      <p:sp>
        <p:nvSpPr>
          <p:cNvPr id="13" name="TextBox 12"/>
          <p:cNvSpPr txBox="1"/>
          <p:nvPr/>
        </p:nvSpPr>
        <p:spPr>
          <a:xfrm>
            <a:off x="4772647" y="2144733"/>
            <a:ext cx="2651186" cy="369332"/>
          </a:xfrm>
          <a:prstGeom prst="rect">
            <a:avLst/>
          </a:prstGeom>
        </p:spPr>
        <p:txBody>
          <a:bodyPr wrap="square" numCol="1" rtlCol="0" anchor="t">
            <a:spAutoFit/>
          </a:bodyPr>
          <a:lstStyle/>
          <a:p>
            <a:pPr algn="ctr"/>
            <a:r>
              <a:rPr lang="en-US" sz="1800" b="1">
                <a:solidFill>
                  <a:srgbClr val="0F4B90"/>
                </a:solidFill>
                <a:latin typeface="Arial" panose="020B0604020202020204" pitchFamily="34" charset="0"/>
                <a:cs typeface="Arial" panose="020B0604020202020204" pitchFamily="34" charset="0"/>
              </a:rPr>
              <a:t>Verbal Expression</a:t>
            </a:r>
          </a:p>
        </p:txBody>
      </p:sp>
      <p:sp>
        <p:nvSpPr>
          <p:cNvPr id="14" name="TextBox 13"/>
          <p:cNvSpPr txBox="1"/>
          <p:nvPr/>
        </p:nvSpPr>
        <p:spPr>
          <a:xfrm>
            <a:off x="7884782" y="2146494"/>
            <a:ext cx="2651186" cy="369332"/>
          </a:xfrm>
          <a:prstGeom prst="rect">
            <a:avLst/>
          </a:prstGeom>
        </p:spPr>
        <p:txBody>
          <a:bodyPr wrap="square" numCol="1" rtlCol="0" anchor="t">
            <a:spAutoFit/>
          </a:bodyPr>
          <a:lstStyle/>
          <a:p>
            <a:pPr algn="ctr"/>
            <a:r>
              <a:rPr lang="en-US" sz="1800" b="1">
                <a:solidFill>
                  <a:srgbClr val="0F4B90"/>
                </a:solidFill>
                <a:latin typeface="Arial" panose="020B0604020202020204" pitchFamily="34" charset="0"/>
                <a:cs typeface="Arial" panose="020B0604020202020204" pitchFamily="34" charset="0"/>
              </a:rPr>
              <a:t>Physical Expression</a:t>
            </a:r>
          </a:p>
        </p:txBody>
      </p:sp>
      <p:sp>
        <p:nvSpPr>
          <p:cNvPr id="16" name="TextBox 15"/>
          <p:cNvSpPr txBox="1"/>
          <p:nvPr/>
        </p:nvSpPr>
        <p:spPr>
          <a:xfrm>
            <a:off x="890302" y="5830470"/>
            <a:ext cx="10411395" cy="400110"/>
          </a:xfrm>
          <a:prstGeom prst="rect">
            <a:avLst/>
          </a:prstGeom>
        </p:spPr>
        <p:txBody>
          <a:bodyPr wrap="square" numCol="1" rtlCol="0">
            <a:spAutoFit/>
          </a:bodyPr>
          <a:lstStyle/>
          <a:p>
            <a:pPr algn="ctr"/>
            <a:r>
              <a:rPr lang="en-US" sz="2000" b="1">
                <a:solidFill>
                  <a:srgbClr val="0F4B90"/>
                </a:solidFill>
                <a:latin typeface="Arial" panose="020B0604020202020204" pitchFamily="34" charset="0"/>
                <a:cs typeface="Arial" panose="020B0604020202020204" pitchFamily="34" charset="0"/>
              </a:rPr>
              <a:t>Attitudes &amp; Beliefs inform and justify Verbal and Physical Expressions</a:t>
            </a:r>
            <a:endParaRPr lang="en-US" sz="1600" b="1">
              <a:solidFill>
                <a:srgbClr val="0F4B90"/>
              </a:solidFill>
              <a:latin typeface="Arial" panose="020B0604020202020204" pitchFamily="34" charset="0"/>
              <a:cs typeface="Arial" panose="020B0604020202020204" pitchFamily="34" charset="0"/>
            </a:endParaRPr>
          </a:p>
        </p:txBody>
      </p:sp>
      <p:sp>
        <p:nvSpPr>
          <p:cNvPr id="20" name="TextBox 19"/>
          <p:cNvSpPr txBox="1"/>
          <p:nvPr/>
        </p:nvSpPr>
        <p:spPr>
          <a:xfrm>
            <a:off x="11644313" y="6230580"/>
            <a:ext cx="527709" cy="461665"/>
          </a:xfrm>
          <a:prstGeom prst="rect">
            <a:avLst/>
          </a:prstGeom>
          <a:noFill/>
        </p:spPr>
        <p:txBody>
          <a:bodyPr wrap="none" rtlCol="0" anchor="t">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28</a:t>
            </a:r>
            <a:endParaRPr lang="en-US" b="1">
              <a:solidFill>
                <a:schemeClr val="bg1">
                  <a:lumMod val="50000"/>
                </a:schemeClr>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72422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9031" y="521983"/>
            <a:ext cx="6301887"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LEARNING OUTCOMES</a:t>
            </a:r>
          </a:p>
        </p:txBody>
      </p:sp>
      <p:sp>
        <p:nvSpPr>
          <p:cNvPr id="2" name="TextBox 1"/>
          <p:cNvSpPr txBox="1"/>
          <p:nvPr/>
        </p:nvSpPr>
        <p:spPr>
          <a:xfrm>
            <a:off x="2118325" y="1800710"/>
            <a:ext cx="3627770" cy="630942"/>
          </a:xfrm>
          <a:prstGeom prst="rect">
            <a:avLst/>
          </a:prstGeom>
          <a:noFill/>
        </p:spPr>
        <p:txBody>
          <a:bodyPr wrap="square" rtlCol="0" anchor="t">
            <a:spAutoFit/>
          </a:bodyPr>
          <a:lstStyle/>
          <a:p>
            <a:r>
              <a:rPr lang="en-US">
                <a:solidFill>
                  <a:srgbClr val="556774"/>
                </a:solidFill>
                <a:latin typeface="Arial" panose="020B0604020202020204" pitchFamily="34" charset="0"/>
                <a:ea typeface="Gotham Medium" charset="0"/>
                <a:cs typeface="Arial" panose="020B0604020202020204" pitchFamily="34" charset="0"/>
              </a:rPr>
              <a:t>Students will</a:t>
            </a:r>
            <a:r>
              <a:rPr lang="en-US">
                <a:solidFill>
                  <a:srgbClr val="556774"/>
                </a:solidFill>
                <a:latin typeface="Arial Bold" charset="0"/>
                <a:ea typeface="Gotham Medium" charset="0"/>
                <a:cs typeface="Arial" panose="020B0604020202020204" pitchFamily="34" charset="0"/>
              </a:rPr>
              <a:t> </a:t>
            </a:r>
            <a:r>
              <a:rPr lang="en-US" b="1">
                <a:solidFill>
                  <a:srgbClr val="556774"/>
                </a:solidFill>
                <a:latin typeface="Arial Bold" charset="0"/>
                <a:ea typeface="Gotham Medium" charset="0"/>
                <a:cs typeface="Arial" panose="020B0604020202020204" pitchFamily="34" charset="0"/>
              </a:rPr>
              <a:t>RECOGNIZE</a:t>
            </a:r>
            <a:r>
              <a:rPr lang="en-US" sz="1600">
                <a:solidFill>
                  <a:srgbClr val="556774"/>
                </a:solidFill>
                <a:latin typeface="Arial" charset="0"/>
                <a:ea typeface="Gotham Medium" charset="0"/>
                <a:cs typeface="Gotham Medium" charset="0"/>
              </a:rPr>
              <a:t> sexual violence as a serious campus issue. </a:t>
            </a:r>
            <a:endParaRPr lang="en-US" sz="1600">
              <a:solidFill>
                <a:srgbClr val="556774"/>
              </a:solidFill>
              <a:latin typeface="Arial" charset="0"/>
              <a:ea typeface="Gotham Book" charset="0"/>
              <a:cs typeface="Gotham Book" charset="0"/>
            </a:endParaRPr>
          </a:p>
        </p:txBody>
      </p:sp>
      <p:sp>
        <p:nvSpPr>
          <p:cNvPr id="23" name="Oval 22"/>
          <p:cNvSpPr/>
          <p:nvPr/>
        </p:nvSpPr>
        <p:spPr>
          <a:xfrm>
            <a:off x="670132" y="1518513"/>
            <a:ext cx="1185590" cy="1185590"/>
          </a:xfrm>
          <a:prstGeom prst="ellipse">
            <a:avLst/>
          </a:prstGeom>
          <a:solidFill>
            <a:srgbClr val="042D56"/>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700918" y="1672726"/>
            <a:ext cx="3762739" cy="877163"/>
          </a:xfrm>
          <a:prstGeom prst="rect">
            <a:avLst/>
          </a:prstGeom>
          <a:noFill/>
        </p:spPr>
        <p:txBody>
          <a:bodyPr wrap="square" lIns="91440" tIns="45720" rIns="91440" bIns="45720" rtlCol="0" anchor="t">
            <a:spAutoFit/>
          </a:bodyPr>
          <a:lstStyle/>
          <a:p>
            <a:r>
              <a:rPr lang="en-US">
                <a:solidFill>
                  <a:srgbClr val="556774"/>
                </a:solidFill>
                <a:latin typeface="Arial"/>
                <a:ea typeface="Gotham Medium" charset="0"/>
                <a:cs typeface="Arial"/>
              </a:rPr>
              <a:t>Student will </a:t>
            </a:r>
            <a:r>
              <a:rPr lang="en-US" sz="1600" b="1">
                <a:solidFill>
                  <a:srgbClr val="556774"/>
                </a:solidFill>
                <a:latin typeface="Arial"/>
                <a:ea typeface="Gotham Medium" charset="0"/>
                <a:cs typeface="Arial"/>
              </a:rPr>
              <a:t>IDENTIFY </a:t>
            </a:r>
            <a:r>
              <a:rPr lang="en-US" sz="1600">
                <a:solidFill>
                  <a:srgbClr val="556774"/>
                </a:solidFill>
                <a:latin typeface="Arial"/>
                <a:ea typeface="Gotham Medium" charset="0"/>
                <a:cs typeface="Arial"/>
              </a:rPr>
              <a:t>barriers </a:t>
            </a:r>
            <a:r>
              <a:rPr lang="en-US" sz="1600">
                <a:solidFill>
                  <a:srgbClr val="556774"/>
                </a:solidFill>
                <a:latin typeface="Arial"/>
                <a:ea typeface="Gotham Book" charset="0"/>
                <a:cs typeface="Gotham Book" charset="0"/>
              </a:rPr>
              <a:t>and develop a plan for safe bystander intervention.</a:t>
            </a:r>
          </a:p>
        </p:txBody>
      </p:sp>
      <p:sp>
        <p:nvSpPr>
          <p:cNvPr id="21" name="Oval 20"/>
          <p:cNvSpPr/>
          <p:nvPr/>
        </p:nvSpPr>
        <p:spPr>
          <a:xfrm>
            <a:off x="670132" y="4093073"/>
            <a:ext cx="1185590" cy="1185590"/>
          </a:xfrm>
          <a:prstGeom prst="ellipse">
            <a:avLst/>
          </a:prstGeom>
          <a:solidFill>
            <a:srgbClr val="042D56"/>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124439" y="4270369"/>
            <a:ext cx="3876397" cy="830997"/>
          </a:xfrm>
          <a:prstGeom prst="rect">
            <a:avLst/>
          </a:prstGeom>
          <a:noFill/>
        </p:spPr>
        <p:txBody>
          <a:bodyPr wrap="square" rtlCol="0" anchor="t">
            <a:spAutoFit/>
          </a:bodyPr>
          <a:lstStyle/>
          <a:p>
            <a:r>
              <a:rPr lang="en-US" sz="1600">
                <a:solidFill>
                  <a:srgbClr val="556774"/>
                </a:solidFill>
                <a:latin typeface="Arial"/>
                <a:ea typeface="Gotham Book" charset="0"/>
                <a:cs typeface="Arial"/>
              </a:rPr>
              <a:t>Student will apply strategies to </a:t>
            </a:r>
            <a:r>
              <a:rPr lang="en-US" sz="1600" b="1">
                <a:solidFill>
                  <a:srgbClr val="556774"/>
                </a:solidFill>
                <a:latin typeface="Arial"/>
                <a:ea typeface="Gotham Book" charset="0"/>
                <a:cs typeface="Arial"/>
              </a:rPr>
              <a:t>INTERVENE</a:t>
            </a:r>
            <a:r>
              <a:rPr lang="en-US" sz="1600">
                <a:solidFill>
                  <a:srgbClr val="556774"/>
                </a:solidFill>
                <a:latin typeface="Arial"/>
                <a:ea typeface="Gotham Book" charset="0"/>
                <a:cs typeface="Arial"/>
              </a:rPr>
              <a:t> (Delegate, Distract, Direct) as a group. </a:t>
            </a:r>
            <a:endParaRPr lang="en-US">
              <a:latin typeface="Arial"/>
            </a:endParaRPr>
          </a:p>
        </p:txBody>
      </p:sp>
      <p:sp>
        <p:nvSpPr>
          <p:cNvPr id="32" name="Oval 31"/>
          <p:cNvSpPr/>
          <p:nvPr/>
        </p:nvSpPr>
        <p:spPr>
          <a:xfrm>
            <a:off x="6075728" y="1524267"/>
            <a:ext cx="1185590" cy="1185590"/>
          </a:xfrm>
          <a:prstGeom prst="ellipse">
            <a:avLst/>
          </a:prstGeom>
          <a:solidFill>
            <a:srgbClr val="042D56"/>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530035" y="4130541"/>
            <a:ext cx="3589809" cy="830997"/>
          </a:xfrm>
          <a:prstGeom prst="rect">
            <a:avLst/>
          </a:prstGeom>
          <a:noFill/>
        </p:spPr>
        <p:txBody>
          <a:bodyPr wrap="square" rtlCol="0">
            <a:spAutoFit/>
          </a:bodyPr>
          <a:lstStyle/>
          <a:p>
            <a:r>
              <a:rPr lang="en-US" sz="1600">
                <a:solidFill>
                  <a:srgbClr val="556774"/>
                </a:solidFill>
                <a:latin typeface="Arial" charset="0"/>
                <a:ea typeface="Gotham Medium" charset="0"/>
                <a:cs typeface="Gotham Medium" charset="0"/>
              </a:rPr>
              <a:t>Students will understand how to </a:t>
            </a:r>
            <a:r>
              <a:rPr lang="en-US" sz="1600" b="1">
                <a:solidFill>
                  <a:srgbClr val="556774"/>
                </a:solidFill>
                <a:latin typeface="Arial" charset="0"/>
                <a:ea typeface="Gotham Medium" charset="0"/>
                <a:cs typeface="Gotham Medium" charset="0"/>
              </a:rPr>
              <a:t>FOLLOW UP </a:t>
            </a:r>
            <a:r>
              <a:rPr lang="en-US" sz="1600">
                <a:solidFill>
                  <a:srgbClr val="556774"/>
                </a:solidFill>
                <a:latin typeface="Arial" charset="0"/>
                <a:ea typeface="Gotham Medium" charset="0"/>
                <a:cs typeface="Gotham Medium" charset="0"/>
              </a:rPr>
              <a:t>by supporting survivors and holding offenders accountable</a:t>
            </a:r>
            <a:r>
              <a:rPr lang="en-US" sz="1600">
                <a:solidFill>
                  <a:srgbClr val="556774"/>
                </a:solidFill>
                <a:latin typeface="Arial" charset="0"/>
                <a:ea typeface="Gotham Book" charset="0"/>
                <a:cs typeface="Gotham Book" charset="0"/>
              </a:rPr>
              <a:t>.</a:t>
            </a:r>
          </a:p>
        </p:txBody>
      </p:sp>
      <p:sp>
        <p:nvSpPr>
          <p:cNvPr id="36" name="Oval 35"/>
          <p:cNvSpPr/>
          <p:nvPr/>
        </p:nvSpPr>
        <p:spPr>
          <a:xfrm>
            <a:off x="6075728" y="4093073"/>
            <a:ext cx="1185590" cy="1185590"/>
          </a:xfrm>
          <a:prstGeom prst="ellipse">
            <a:avLst/>
          </a:prstGeom>
          <a:solidFill>
            <a:srgbClr val="042D56"/>
          </a:solidFill>
          <a:ln>
            <a:solidFill>
              <a:srgbClr val="042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6250" y="1814631"/>
            <a:ext cx="593354" cy="593354"/>
          </a:xfrm>
          <a:prstGeom prst="rect">
            <a:avLst/>
          </a:prstGeom>
        </p:spPr>
      </p:pic>
      <p:pic>
        <p:nvPicPr>
          <p:cNvPr id="17" name="Picture 16"/>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6338331" y="1791970"/>
            <a:ext cx="610174" cy="610174"/>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7000" y="4418362"/>
            <a:ext cx="593354" cy="593354"/>
          </a:xfrm>
          <a:prstGeom prst="rect">
            <a:avLst/>
          </a:prstGeom>
        </p:spPr>
      </p:pic>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6250" y="4368184"/>
            <a:ext cx="593354" cy="593354"/>
          </a:xfrm>
          <a:prstGeom prst="rect">
            <a:avLst/>
          </a:prstGeom>
        </p:spPr>
      </p:pic>
      <p:sp>
        <p:nvSpPr>
          <p:cNvPr id="22" name="Rectangle 21"/>
          <p:cNvSpPr/>
          <p:nvPr/>
        </p:nvSpPr>
        <p:spPr>
          <a:xfrm>
            <a:off x="1434036" y="6121114"/>
            <a:ext cx="6096000" cy="261610"/>
          </a:xfrm>
          <a:prstGeom prst="rect">
            <a:avLst/>
          </a:prstGeom>
        </p:spPr>
        <p:txBody>
          <a:bodyPr>
            <a:spAutoFit/>
          </a:bodyPr>
          <a:lstStyle/>
          <a:p>
            <a:r>
              <a:rPr lang="en-US" sz="1100">
                <a:solidFill>
                  <a:srgbClr val="556774"/>
                </a:solidFill>
                <a:latin typeface="Arial" panose="020B0604020202020204" pitchFamily="34" charset="0"/>
                <a:cs typeface="Arial" panose="020B0604020202020204" pitchFamily="34" charset="0"/>
              </a:rPr>
              <a:t>Learning outcomes based on </a:t>
            </a:r>
            <a:r>
              <a:rPr lang="en-US" sz="1100" i="1">
                <a:solidFill>
                  <a:srgbClr val="556774"/>
                </a:solidFill>
                <a:latin typeface="Arial" panose="020B0604020202020204" pitchFamily="34" charset="0"/>
                <a:cs typeface="Arial" panose="020B0604020202020204" pitchFamily="34" charset="0"/>
              </a:rPr>
              <a:t>It’s On Us </a:t>
            </a:r>
            <a:r>
              <a:rPr lang="en-US" sz="1100">
                <a:solidFill>
                  <a:srgbClr val="556774"/>
                </a:solidFill>
                <a:latin typeface="Arial" panose="020B0604020202020204" pitchFamily="34" charset="0"/>
                <a:cs typeface="Arial" panose="020B0604020202020204" pitchFamily="34" charset="0"/>
              </a:rPr>
              <a:t>campaign: </a:t>
            </a:r>
            <a:r>
              <a:rPr lang="en-US" sz="1100">
                <a:solidFill>
                  <a:srgbClr val="556774"/>
                </a:solidFill>
                <a:latin typeface="Arial" panose="020B0604020202020204" pitchFamily="34" charset="0"/>
                <a:cs typeface="Arial" panose="020B0604020202020204" pitchFamily="34" charset="0"/>
                <a:hlinkClick r:id="rId8"/>
              </a:rPr>
              <a:t>http://www.itsonus.org//</a:t>
            </a:r>
            <a:r>
              <a:rPr lang="en-US" sz="1100">
                <a:solidFill>
                  <a:srgbClr val="556774"/>
                </a:solidFill>
                <a:latin typeface="Arial" panose="020B0604020202020204" pitchFamily="34" charset="0"/>
                <a:cs typeface="Arial" panose="020B0604020202020204" pitchFamily="34" charset="0"/>
              </a:rPr>
              <a:t>  </a:t>
            </a:r>
          </a:p>
        </p:txBody>
      </p:sp>
      <p:sp>
        <p:nvSpPr>
          <p:cNvPr id="25" name="TextBox 24"/>
          <p:cNvSpPr txBox="1"/>
          <p:nvPr/>
        </p:nvSpPr>
        <p:spPr>
          <a:xfrm>
            <a:off x="11644313" y="6230580"/>
            <a:ext cx="356188" cy="461665"/>
          </a:xfrm>
          <a:prstGeom prst="rect">
            <a:avLst/>
          </a:prstGeom>
          <a:noFill/>
        </p:spPr>
        <p:txBody>
          <a:bodyPr wrap="none" rtlCol="0" anchor="t">
            <a:spAutoFit/>
          </a:bodyPr>
          <a:lstStyle/>
          <a:p>
            <a:r>
              <a:rPr lang="en-US" sz="2400" b="1">
                <a:solidFill>
                  <a:schemeClr val="bg1">
                    <a:lumMod val="50000"/>
                  </a:schemeClr>
                </a:solidFill>
                <a:latin typeface="Arial Bold" panose="020B0704020202020204" pitchFamily="34" charset="0"/>
                <a:cs typeface="Arial Bold" panose="020B0704020202020204" pitchFamily="34" charset="0"/>
              </a:rPr>
              <a:t>2</a:t>
            </a:r>
          </a:p>
        </p:txBody>
      </p:sp>
      <p:pic>
        <p:nvPicPr>
          <p:cNvPr id="5" name="Picture 5" descr="Diagram&#10;&#10;Description automatically generated">
            <a:extLst>
              <a:ext uri="{FF2B5EF4-FFF2-40B4-BE49-F238E27FC236}">
                <a16:creationId xmlns:a16="http://schemas.microsoft.com/office/drawing/2014/main" id="{2339A740-C982-5311-2762-EA36688C87C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57759" y="5277928"/>
            <a:ext cx="1549880" cy="1578635"/>
          </a:xfrm>
          <a:prstGeom prst="rect">
            <a:avLst/>
          </a:prstGeom>
        </p:spPr>
      </p:pic>
    </p:spTree>
    <p:extLst>
      <p:ext uri="{BB962C8B-B14F-4D97-AF65-F5344CB8AC3E}">
        <p14:creationId xmlns:p14="http://schemas.microsoft.com/office/powerpoint/2010/main" val="27667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833" y="-177739"/>
            <a:ext cx="13673667" cy="9115778"/>
          </a:xfrm>
          <a:prstGeom prst="rect">
            <a:avLst/>
          </a:prstGeom>
        </p:spPr>
      </p:pic>
      <p:sp>
        <p:nvSpPr>
          <p:cNvPr id="3" name="Parallelogram 2"/>
          <p:cNvSpPr/>
          <p:nvPr/>
        </p:nvSpPr>
        <p:spPr>
          <a:xfrm>
            <a:off x="1363133" y="5779842"/>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 name="Parallelogram 3"/>
          <p:cNvSpPr/>
          <p:nvPr/>
        </p:nvSpPr>
        <p:spPr>
          <a:xfrm>
            <a:off x="6674271" y="-641025"/>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Title 17"/>
          <p:cNvSpPr txBox="1">
            <a:spLocks/>
          </p:cNvSpPr>
          <p:nvPr/>
        </p:nvSpPr>
        <p:spPr>
          <a:xfrm>
            <a:off x="984739" y="4614186"/>
            <a:ext cx="11950372" cy="1200329"/>
          </a:xfrm>
          <a:prstGeom prst="rect">
            <a:avLst/>
          </a:prstGeom>
          <a:solidFill>
            <a:schemeClr val="bg1"/>
          </a:solidFill>
        </p:spPr>
        <p:txBody>
          <a:bodyPr wrap="square" anchor="ctr" anchorCtr="0">
            <a:spAutoFit/>
          </a:bodyPr>
          <a:lstStyle>
            <a:lvl1pPr algn="ctr" defTabSz="914400" rtl="0" eaLnBrk="1" latinLnBrk="0" hangingPunct="1">
              <a:lnSpc>
                <a:spcPct val="90000"/>
              </a:lnSpc>
              <a:spcBef>
                <a:spcPct val="0"/>
              </a:spcBef>
              <a:buNone/>
              <a:defRPr sz="4400" b="1" i="1" kern="1200" cap="all" baseline="0">
                <a:solidFill>
                  <a:srgbClr val="0067B0"/>
                </a:solidFill>
                <a:latin typeface="Arial" charset="0"/>
                <a:ea typeface="+mj-ea"/>
                <a:cs typeface="+mj-cs"/>
              </a:defRPr>
            </a:lvl1pPr>
          </a:lstStyle>
          <a:p>
            <a:pPr algn="l"/>
            <a:r>
              <a:rPr lang="en-US" sz="4000" b="0">
                <a:solidFill>
                  <a:srgbClr val="E02136"/>
                </a:solidFill>
                <a:ea typeface="Gotham Medium" charset="0"/>
                <a:cs typeface="Gotham Medium" charset="0"/>
              </a:rPr>
              <a:t>STEP TWO: IDENTIFY the barriers and determine how to intervene safely</a:t>
            </a:r>
            <a:endParaRPr lang="en-US" sz="4000" b="0">
              <a:solidFill>
                <a:srgbClr val="E02136"/>
              </a:solidFill>
              <a:latin typeface="Gotham Medium" charset="0"/>
              <a:ea typeface="Gotham Medium" charset="0"/>
              <a:cs typeface="Gotham Medium" charset="0"/>
            </a:endParaRPr>
          </a:p>
        </p:txBody>
      </p:sp>
      <p:sp>
        <p:nvSpPr>
          <p:cNvPr id="8" name="TextBox 7"/>
          <p:cNvSpPr txBox="1"/>
          <p:nvPr/>
        </p:nvSpPr>
        <p:spPr>
          <a:xfrm>
            <a:off x="11644313" y="6230580"/>
            <a:ext cx="527709" cy="461665"/>
          </a:xfrm>
          <a:prstGeom prst="rect">
            <a:avLst/>
          </a:prstGeom>
          <a:noFill/>
        </p:spPr>
        <p:txBody>
          <a:bodyPr wrap="none" rtlCol="0" anchor="t">
            <a:spAutoFit/>
          </a:bodyPr>
          <a:lstStyle/>
          <a:p>
            <a:r>
              <a:rPr lang="en-US" sz="2400" b="1">
                <a:solidFill>
                  <a:schemeClr val="bg1"/>
                </a:solidFill>
                <a:latin typeface="Arial Bold" panose="020B0704020202020204" pitchFamily="34" charset="0"/>
                <a:cs typeface="Arial Bold" panose="020B0704020202020204" pitchFamily="34" charset="0"/>
              </a:rPr>
              <a:t>29</a:t>
            </a:r>
            <a:endParaRPr lang="en-US" b="1">
              <a:solidFill>
                <a:schemeClr val="bg1"/>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65259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9031" y="1534624"/>
            <a:ext cx="10321915" cy="2831544"/>
          </a:xfrm>
          <a:prstGeom prst="rect">
            <a:avLst/>
          </a:prstGeom>
          <a:noFill/>
        </p:spPr>
        <p:txBody>
          <a:bodyPr wrap="square" rtlCol="0">
            <a:spAutoFit/>
          </a:bodyPr>
          <a:lstStyle/>
          <a:p>
            <a:r>
              <a:rPr lang="en-US" sz="8000">
                <a:solidFill>
                  <a:schemeClr val="bg1"/>
                </a:solidFill>
                <a:latin typeface="Times New Roman" panose="02020603050405020304" pitchFamily="18" charset="0"/>
                <a:ea typeface="Fedra Sans Condensed Std Book" charset="0"/>
                <a:cs typeface="Times New Roman" panose="02020603050405020304" pitchFamily="18" charset="0"/>
              </a:rPr>
              <a:t>What Prevents People from Intervening?</a:t>
            </a:r>
            <a:r>
              <a:rPr lang="en-US" sz="8000">
                <a:solidFill>
                  <a:srgbClr val="556774"/>
                </a:solidFill>
                <a:latin typeface="Times New Roman" panose="02020603050405020304" pitchFamily="18" charset="0"/>
                <a:ea typeface="Fedra Sans Condensed Std Book" charset="0"/>
                <a:cs typeface="Times New Roman" panose="02020603050405020304" pitchFamily="18" charset="0"/>
              </a:rPr>
              <a:t> </a:t>
            </a:r>
            <a:br>
              <a:rPr lang="en-US" sz="3600">
                <a:solidFill>
                  <a:srgbClr val="556774"/>
                </a:solidFill>
                <a:latin typeface="Arial" panose="020B0604020202020204" pitchFamily="34" charset="0"/>
                <a:ea typeface="Fedra Sans Condensed Std Book" charset="0"/>
                <a:cs typeface="Arial" panose="020B0604020202020204" pitchFamily="34" charset="0"/>
              </a:rPr>
            </a:br>
            <a:endParaRPr lang="en-US">
              <a:solidFill>
                <a:srgbClr val="556774"/>
              </a:solidFill>
              <a:latin typeface="Arial" panose="020B0604020202020204" pitchFamily="34" charset="0"/>
              <a:ea typeface="Gotham Book" charset="0"/>
              <a:cs typeface="Arial" panose="020B0604020202020204" pitchFamily="34" charset="0"/>
            </a:endParaRPr>
          </a:p>
        </p:txBody>
      </p:sp>
      <p:sp>
        <p:nvSpPr>
          <p:cNvPr id="5" name="TextBox 4"/>
          <p:cNvSpPr txBox="1"/>
          <p:nvPr/>
        </p:nvSpPr>
        <p:spPr>
          <a:xfrm>
            <a:off x="5444558" y="605074"/>
            <a:ext cx="6091660" cy="929550"/>
          </a:xfrm>
          <a:prstGeom prst="rect">
            <a:avLst/>
          </a:prstGeom>
          <a:noFill/>
        </p:spPr>
        <p:txBody>
          <a:bodyPr wrap="square" rtlCol="0">
            <a:spAutoFit/>
          </a:bodyPr>
          <a:lstStyle/>
          <a:p>
            <a:pPr marL="457200" indent="-457200">
              <a:lnSpc>
                <a:spcPct val="150000"/>
              </a:lnSpc>
              <a:buFont typeface="Arial" panose="020B0604020202020204" pitchFamily="34" charset="0"/>
              <a:buChar char="•"/>
            </a:pPr>
            <a:br>
              <a:rPr lang="en-US" sz="2400">
                <a:solidFill>
                  <a:schemeClr val="bg1"/>
                </a:solidFill>
                <a:latin typeface="Arial" panose="020B0604020202020204" pitchFamily="34" charset="0"/>
                <a:ea typeface="Fedra Sans Condensed Std Book" charset="0"/>
                <a:cs typeface="Arial" panose="020B0604020202020204" pitchFamily="34" charset="0"/>
              </a:rPr>
            </a:br>
            <a:endParaRPr lang="en-US" sz="1400">
              <a:solidFill>
                <a:schemeClr val="bg1"/>
              </a:solidFill>
              <a:latin typeface="Arial" panose="020B0604020202020204" pitchFamily="34" charset="0"/>
              <a:ea typeface="Fedra Sans Condensed Std Book" charset="0"/>
              <a:cs typeface="Arial" panose="020B0604020202020204" pitchFamily="34" charset="0"/>
            </a:endParaRPr>
          </a:p>
        </p:txBody>
      </p:sp>
      <p:sp>
        <p:nvSpPr>
          <p:cNvPr id="7" name="TextBox 6"/>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solidFill>
                <a:latin typeface="Arial Bold"/>
                <a:cs typeface="Arial Bold"/>
              </a:rPr>
              <a:t>30</a:t>
            </a:r>
            <a:endParaRPr lang="en-US" b="1">
              <a:solidFill>
                <a:schemeClr val="bg1"/>
              </a:solidFill>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A0203EEE-7136-6EF9-B3A0-CBD51D7037BB}"/>
              </a:ext>
            </a:extLst>
          </p:cNvPr>
          <p:cNvPicPr>
            <a:picLocks noChangeAspect="1"/>
          </p:cNvPicPr>
          <p:nvPr/>
        </p:nvPicPr>
        <p:blipFill>
          <a:blip r:embed="rId3"/>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221806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785301"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BARRIERS TO INTERVENTION</a:t>
            </a:r>
          </a:p>
        </p:txBody>
      </p:sp>
      <p:sp>
        <p:nvSpPr>
          <p:cNvPr id="3" name="TextBox 2"/>
          <p:cNvSpPr txBox="1"/>
          <p:nvPr/>
        </p:nvSpPr>
        <p:spPr>
          <a:xfrm>
            <a:off x="1399031" y="1362456"/>
            <a:ext cx="9256898" cy="523220"/>
          </a:xfrm>
          <a:prstGeom prst="rect">
            <a:avLst/>
          </a:prstGeom>
          <a:noFill/>
        </p:spPr>
        <p:txBody>
          <a:bodyPr wrap="square" rtlCol="0">
            <a:spAutoFit/>
          </a:bodyPr>
          <a:lstStyle/>
          <a:p>
            <a:pPr algn="ctr"/>
            <a:r>
              <a:rPr lang="en-US" sz="2800" b="1">
                <a:solidFill>
                  <a:srgbClr val="556774"/>
                </a:solidFill>
                <a:latin typeface="Arial" panose="020B0604020202020204" pitchFamily="34" charset="0"/>
                <a:ea typeface="Fedra Sans Condensed Std Book" charset="0"/>
                <a:cs typeface="Arial" panose="020B0604020202020204" pitchFamily="34" charset="0"/>
              </a:rPr>
              <a:t>Bystanders experience barriers at three levels</a:t>
            </a:r>
            <a:endParaRPr lang="en-US" sz="1600" b="1">
              <a:solidFill>
                <a:srgbClr val="556774"/>
              </a:solidFill>
              <a:latin typeface="Arial" panose="020B0604020202020204" pitchFamily="34" charset="0"/>
              <a:ea typeface="Fedra Sans Condensed Std Book" charset="0"/>
              <a:cs typeface="Arial" panose="020B0604020202020204" pitchFamily="34" charset="0"/>
            </a:endParaRPr>
          </a:p>
        </p:txBody>
      </p:sp>
      <p:sp>
        <p:nvSpPr>
          <p:cNvPr id="8" name="TextBox 7"/>
          <p:cNvSpPr txBox="1"/>
          <p:nvPr/>
        </p:nvSpPr>
        <p:spPr>
          <a:xfrm>
            <a:off x="1528543" y="2701124"/>
            <a:ext cx="2779405" cy="2169825"/>
          </a:xfrm>
          <a:prstGeom prst="rect">
            <a:avLst/>
          </a:prstGeom>
        </p:spPr>
        <p:txBody>
          <a:bodyPr wrap="square" numCol="1" rtlCol="0" anchor="t">
            <a:spAutoFit/>
          </a:bodyPr>
          <a:lstStyle/>
          <a:p>
            <a:pPr algn="ctr">
              <a:lnSpc>
                <a:spcPct val="150000"/>
              </a:lnSpc>
            </a:pPr>
            <a:r>
              <a:rPr lang="en-US">
                <a:solidFill>
                  <a:srgbClr val="042D56"/>
                </a:solidFill>
                <a:latin typeface="Arial" panose="020B0604020202020204" pitchFamily="34" charset="0"/>
                <a:ea typeface="Fedra Sans Condensed Std Book" charset="0"/>
                <a:cs typeface="Arial" panose="020B0604020202020204" pitchFamily="34" charset="0"/>
              </a:rPr>
              <a:t>Lack of Confidence</a:t>
            </a:r>
          </a:p>
          <a:p>
            <a:pPr algn="ctr">
              <a:lnSpc>
                <a:spcPct val="150000"/>
              </a:lnSpc>
            </a:pPr>
            <a:r>
              <a:rPr lang="en-US">
                <a:solidFill>
                  <a:srgbClr val="042D56"/>
                </a:solidFill>
                <a:latin typeface="Arial" panose="020B0604020202020204" pitchFamily="34" charset="0"/>
                <a:ea typeface="Fedra Sans Condensed Std Book" charset="0"/>
                <a:cs typeface="Arial" panose="020B0604020202020204" pitchFamily="34" charset="0"/>
              </a:rPr>
              <a:t>Lack of Knowledge</a:t>
            </a:r>
          </a:p>
          <a:p>
            <a:pPr algn="ctr">
              <a:lnSpc>
                <a:spcPct val="150000"/>
              </a:lnSpc>
            </a:pPr>
            <a:r>
              <a:rPr lang="en-US">
                <a:solidFill>
                  <a:srgbClr val="042D56"/>
                </a:solidFill>
                <a:latin typeface="Arial" panose="020B0604020202020204" pitchFamily="34" charset="0"/>
                <a:ea typeface="Fedra Sans Condensed Std Book" charset="0"/>
                <a:cs typeface="Arial" panose="020B0604020202020204" pitchFamily="34" charset="0"/>
              </a:rPr>
              <a:t>Personal Safety</a:t>
            </a:r>
          </a:p>
          <a:p>
            <a:pPr algn="ctr">
              <a:lnSpc>
                <a:spcPct val="150000"/>
              </a:lnSpc>
            </a:pPr>
            <a:r>
              <a:rPr lang="en-US">
                <a:solidFill>
                  <a:srgbClr val="042D56"/>
                </a:solidFill>
                <a:latin typeface="Arial" panose="020B0604020202020204" pitchFamily="34" charset="0"/>
                <a:ea typeface="Fedra Sans Condensed Std Book" charset="0"/>
                <a:cs typeface="Arial" panose="020B0604020202020204" pitchFamily="34" charset="0"/>
              </a:rPr>
              <a:t>Fear of Getting in Trouble</a:t>
            </a:r>
          </a:p>
          <a:p>
            <a:pPr algn="ctr">
              <a:lnSpc>
                <a:spcPct val="150000"/>
              </a:lnSpc>
            </a:pPr>
            <a:r>
              <a:rPr lang="en-US">
                <a:solidFill>
                  <a:srgbClr val="042D56"/>
                </a:solidFill>
                <a:latin typeface="Arial" panose="020B0604020202020204" pitchFamily="34" charset="0"/>
                <a:ea typeface="Fedra Sans Condensed Std Book" charset="0"/>
                <a:cs typeface="Arial" panose="020B0604020202020204" pitchFamily="34" charset="0"/>
              </a:rPr>
              <a:t>It’s a “Private Matter”</a:t>
            </a:r>
          </a:p>
        </p:txBody>
      </p:sp>
      <p:sp>
        <p:nvSpPr>
          <p:cNvPr id="9" name="TextBox 8"/>
          <p:cNvSpPr txBox="1"/>
          <p:nvPr/>
        </p:nvSpPr>
        <p:spPr>
          <a:xfrm>
            <a:off x="4762088" y="2699618"/>
            <a:ext cx="2651186" cy="2169825"/>
          </a:xfrm>
          <a:prstGeom prst="rect">
            <a:avLst/>
          </a:prstGeom>
        </p:spPr>
        <p:txBody>
          <a:bodyPr wrap="square" numCol="1" rtlCol="0" anchor="t">
            <a:spAutoFit/>
          </a:bodyPr>
          <a:lstStyle/>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Social Pressure</a:t>
            </a:r>
            <a:endParaRPr lang="en-US" sz="1800">
              <a:solidFill>
                <a:srgbClr val="17375E"/>
              </a:solidFill>
              <a:latin typeface="Arial" panose="020B0604020202020204" pitchFamily="34" charset="0"/>
              <a:cs typeface="Arial" panose="020B0604020202020204" pitchFamily="34" charset="0"/>
            </a:endParaRPr>
          </a:p>
          <a:p>
            <a:pPr algn="ctr">
              <a:lnSpc>
                <a:spcPct val="150000"/>
              </a:lnSpc>
            </a:pPr>
            <a:r>
              <a:rPr lang="en-US">
                <a:solidFill>
                  <a:schemeClr val="tx2">
                    <a:lumMod val="75000"/>
                  </a:schemeClr>
                </a:solidFill>
                <a:latin typeface="Arial" panose="020B0604020202020204" pitchFamily="34" charset="0"/>
                <a:cs typeface="Arial" panose="020B0604020202020204" pitchFamily="34" charset="0"/>
              </a:rPr>
              <a:t>Fear of Embarrassment</a:t>
            </a:r>
            <a:endParaRPr lang="en-US">
              <a:solidFill>
                <a:srgbClr val="042D56"/>
              </a:solidFill>
              <a:latin typeface="Arial" panose="020B0604020202020204" pitchFamily="34" charset="0"/>
              <a:ea typeface="Fedra Sans Condensed Std Book" charset="0"/>
              <a:cs typeface="Arial" panose="020B0604020202020204" pitchFamily="34" charset="0"/>
            </a:endParaRPr>
          </a:p>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Threat of Retaliation</a:t>
            </a:r>
          </a:p>
          <a:p>
            <a:pPr algn="ctr">
              <a:lnSpc>
                <a:spcPct val="150000"/>
              </a:lnSpc>
            </a:pPr>
            <a:r>
              <a:rPr lang="en-US">
                <a:solidFill>
                  <a:schemeClr val="tx2">
                    <a:lumMod val="75000"/>
                  </a:schemeClr>
                </a:solidFill>
                <a:latin typeface="Arial" panose="020B0604020202020204" pitchFamily="34" charset="0"/>
                <a:cs typeface="Arial" panose="020B0604020202020204" pitchFamily="34" charset="0"/>
              </a:rPr>
              <a:t>“Grown Folks” Business</a:t>
            </a:r>
            <a:endParaRPr lang="en-US" sz="1800">
              <a:solidFill>
                <a:schemeClr val="tx2">
                  <a:lumMod val="75000"/>
                </a:schemeClr>
              </a:solidFill>
              <a:latin typeface="Arial" panose="020B0604020202020204" pitchFamily="34" charset="0"/>
              <a:cs typeface="Arial" panose="020B0604020202020204" pitchFamily="34" charset="0"/>
            </a:endParaRPr>
          </a:p>
          <a:p>
            <a:pPr algn="ctr">
              <a:lnSpc>
                <a:spcPct val="150000"/>
              </a:lnSpc>
            </a:pPr>
            <a:r>
              <a:rPr lang="en-US" sz="1800">
                <a:solidFill>
                  <a:schemeClr val="tx2">
                    <a:lumMod val="75000"/>
                  </a:schemeClr>
                </a:solidFill>
                <a:latin typeface="Arial" panose="020B0604020202020204" pitchFamily="34" charset="0"/>
                <a:cs typeface="Arial" panose="020B0604020202020204" pitchFamily="34" charset="0"/>
              </a:rPr>
              <a:t>Fear of Being a “Snitch”</a:t>
            </a:r>
          </a:p>
        </p:txBody>
      </p:sp>
      <p:sp>
        <p:nvSpPr>
          <p:cNvPr id="10" name="TextBox 9"/>
          <p:cNvSpPr txBox="1"/>
          <p:nvPr/>
        </p:nvSpPr>
        <p:spPr>
          <a:xfrm>
            <a:off x="7749730" y="2699619"/>
            <a:ext cx="2869984" cy="1703030"/>
          </a:xfrm>
          <a:prstGeom prst="rect">
            <a:avLst/>
          </a:prstGeom>
        </p:spPr>
        <p:txBody>
          <a:bodyPr wrap="square" lIns="91440" tIns="45720" rIns="91440" bIns="45720" numCol="1" rtlCol="0" anchor="t">
            <a:spAutoFit/>
          </a:bodyPr>
          <a:lstStyle/>
          <a:p>
            <a:pPr algn="ctr">
              <a:lnSpc>
                <a:spcPct val="150000"/>
              </a:lnSpc>
            </a:pPr>
            <a:r>
              <a:rPr lang="en-US">
                <a:solidFill>
                  <a:schemeClr val="tx2">
                    <a:lumMod val="75000"/>
                  </a:schemeClr>
                </a:solidFill>
                <a:latin typeface="Arial"/>
                <a:cs typeface="Arial"/>
              </a:rPr>
              <a:t>Diffusion of Responsibility</a:t>
            </a:r>
          </a:p>
          <a:p>
            <a:pPr algn="ctr">
              <a:lnSpc>
                <a:spcPct val="150000"/>
              </a:lnSpc>
            </a:pPr>
            <a:r>
              <a:rPr lang="en-US" sz="1800">
                <a:solidFill>
                  <a:schemeClr val="tx2">
                    <a:lumMod val="75000"/>
                  </a:schemeClr>
                </a:solidFill>
                <a:latin typeface="Arial"/>
                <a:cs typeface="Arial"/>
              </a:rPr>
              <a:t>Recognition Apprehension</a:t>
            </a:r>
          </a:p>
          <a:p>
            <a:pPr algn="ctr">
              <a:lnSpc>
                <a:spcPct val="150000"/>
              </a:lnSpc>
            </a:pPr>
            <a:r>
              <a:rPr lang="en-US">
                <a:solidFill>
                  <a:schemeClr val="tx2">
                    <a:lumMod val="75000"/>
                  </a:schemeClr>
                </a:solidFill>
                <a:latin typeface="Arial"/>
                <a:cs typeface="Arial"/>
              </a:rPr>
              <a:t>Pluralistic Ignorance</a:t>
            </a:r>
          </a:p>
          <a:p>
            <a:pPr algn="ctr">
              <a:lnSpc>
                <a:spcPct val="150000"/>
              </a:lnSpc>
            </a:pPr>
            <a:r>
              <a:rPr lang="en-US">
                <a:solidFill>
                  <a:schemeClr val="tx2">
                    <a:lumMod val="75000"/>
                  </a:schemeClr>
                </a:solidFill>
                <a:latin typeface="Arial"/>
                <a:cs typeface="Arial"/>
              </a:rPr>
              <a:t>Systems of Oppression</a:t>
            </a:r>
          </a:p>
        </p:txBody>
      </p:sp>
      <p:sp>
        <p:nvSpPr>
          <p:cNvPr id="12" name="TextBox 11"/>
          <p:cNvSpPr txBox="1"/>
          <p:nvPr/>
        </p:nvSpPr>
        <p:spPr>
          <a:xfrm>
            <a:off x="1567194" y="2144733"/>
            <a:ext cx="2713045" cy="369332"/>
          </a:xfrm>
          <a:prstGeom prst="rect">
            <a:avLst/>
          </a:prstGeom>
        </p:spPr>
        <p:txBody>
          <a:bodyPr wrap="square" numCol="1" rtlCol="0" anchor="t">
            <a:spAutoFit/>
          </a:bodyPr>
          <a:lstStyle/>
          <a:p>
            <a:pPr algn="ctr"/>
            <a:r>
              <a:rPr lang="en-US" sz="1800" b="1">
                <a:solidFill>
                  <a:srgbClr val="0F4B90"/>
                </a:solidFill>
                <a:latin typeface="Arial" panose="020B0604020202020204" pitchFamily="34" charset="0"/>
                <a:cs typeface="Arial" panose="020B0604020202020204" pitchFamily="34" charset="0"/>
              </a:rPr>
              <a:t>PERSONAL BARRIERS</a:t>
            </a:r>
          </a:p>
        </p:txBody>
      </p:sp>
      <p:sp>
        <p:nvSpPr>
          <p:cNvPr id="13" name="TextBox 12"/>
          <p:cNvSpPr txBox="1"/>
          <p:nvPr/>
        </p:nvSpPr>
        <p:spPr>
          <a:xfrm>
            <a:off x="4791681" y="2144733"/>
            <a:ext cx="2651186" cy="369332"/>
          </a:xfrm>
          <a:prstGeom prst="rect">
            <a:avLst/>
          </a:prstGeom>
        </p:spPr>
        <p:txBody>
          <a:bodyPr wrap="square" numCol="1" rtlCol="0" anchor="t">
            <a:spAutoFit/>
          </a:bodyPr>
          <a:lstStyle/>
          <a:p>
            <a:pPr algn="ctr"/>
            <a:r>
              <a:rPr lang="en-US" sz="1800" b="1">
                <a:solidFill>
                  <a:srgbClr val="0F4B90"/>
                </a:solidFill>
                <a:latin typeface="Arial" panose="020B0604020202020204" pitchFamily="34" charset="0"/>
                <a:cs typeface="Arial" panose="020B0604020202020204" pitchFamily="34" charset="0"/>
              </a:rPr>
              <a:t>PEER BARRIERS</a:t>
            </a:r>
          </a:p>
        </p:txBody>
      </p:sp>
      <p:sp>
        <p:nvSpPr>
          <p:cNvPr id="14" name="TextBox 13"/>
          <p:cNvSpPr txBox="1"/>
          <p:nvPr/>
        </p:nvSpPr>
        <p:spPr>
          <a:xfrm>
            <a:off x="7859129" y="2144733"/>
            <a:ext cx="2651186" cy="369332"/>
          </a:xfrm>
          <a:prstGeom prst="rect">
            <a:avLst/>
          </a:prstGeom>
        </p:spPr>
        <p:txBody>
          <a:bodyPr wrap="square" numCol="1" rtlCol="0" anchor="t">
            <a:spAutoFit/>
          </a:bodyPr>
          <a:lstStyle/>
          <a:p>
            <a:pPr algn="ctr"/>
            <a:r>
              <a:rPr lang="en-US" sz="1800" b="1">
                <a:solidFill>
                  <a:srgbClr val="0F4B90"/>
                </a:solidFill>
                <a:latin typeface="Arial" panose="020B0604020202020204" pitchFamily="34" charset="0"/>
                <a:cs typeface="Arial" panose="020B0604020202020204" pitchFamily="34" charset="0"/>
              </a:rPr>
              <a:t>SOCIETAL BARRIERS</a:t>
            </a:r>
          </a:p>
        </p:txBody>
      </p:sp>
      <p:sp>
        <p:nvSpPr>
          <p:cNvPr id="18" name="Rectangle 17"/>
          <p:cNvSpPr/>
          <p:nvPr/>
        </p:nvSpPr>
        <p:spPr>
          <a:xfrm>
            <a:off x="1528543" y="6124029"/>
            <a:ext cx="5884731" cy="600164"/>
          </a:xfrm>
          <a:prstGeom prst="rect">
            <a:avLst/>
          </a:prstGeom>
        </p:spPr>
        <p:txBody>
          <a:bodyPr wrap="square">
            <a:spAutoFit/>
          </a:bodyPr>
          <a:lstStyle/>
          <a:p>
            <a:r>
              <a:rPr lang="en-US" sz="1100">
                <a:solidFill>
                  <a:srgbClr val="556774"/>
                </a:solidFill>
                <a:latin typeface="Arial" panose="020B0604020202020204" pitchFamily="34" charset="0"/>
                <a:cs typeface="Arial" panose="020B0604020202020204" pitchFamily="34" charset="0"/>
              </a:rPr>
              <a:t>Source: Idaho Coalition Against Sexual and Domestic Violence: </a:t>
            </a:r>
            <a:r>
              <a:rPr lang="en-US" sz="1100">
                <a:solidFill>
                  <a:srgbClr val="556774"/>
                </a:solidFill>
                <a:latin typeface="Arial" panose="020B0604020202020204" pitchFamily="34" charset="0"/>
                <a:cs typeface="Arial" panose="020B0604020202020204" pitchFamily="34" charset="0"/>
                <a:hlinkClick r:id="rId3"/>
              </a:rPr>
              <a:t>http://idvsa.org/wp-content/uploads/2013/01/Barriers-to-Bystander-Interventions.pdf</a:t>
            </a:r>
            <a:r>
              <a:rPr lang="en-US" sz="1100">
                <a:solidFill>
                  <a:srgbClr val="556774"/>
                </a:solidFill>
                <a:latin typeface="Arial" panose="020B0604020202020204" pitchFamily="34" charset="0"/>
                <a:cs typeface="Arial" panose="020B0604020202020204" pitchFamily="34" charset="0"/>
              </a:rPr>
              <a:t>.</a:t>
            </a:r>
          </a:p>
          <a:p>
            <a:endParaRPr lang="en-US" sz="1100">
              <a:solidFill>
                <a:srgbClr val="556774"/>
              </a:solidFill>
              <a:latin typeface="Arial" panose="020B0604020202020204" pitchFamily="34" charset="0"/>
              <a:cs typeface="Arial" panose="020B0604020202020204" pitchFamily="34" charset="0"/>
            </a:endParaRPr>
          </a:p>
        </p:txBody>
      </p:sp>
      <p:sp>
        <p:nvSpPr>
          <p:cNvPr id="16" name="TextBox 15"/>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lumMod val="50000"/>
                  </a:schemeClr>
                </a:solidFill>
                <a:latin typeface="Arial Bold"/>
                <a:cs typeface="Arial Bold"/>
              </a:rPr>
              <a:t>31</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5" name="Picture 4">
            <a:extLst>
              <a:ext uri="{FF2B5EF4-FFF2-40B4-BE49-F238E27FC236}">
                <a16:creationId xmlns:a16="http://schemas.microsoft.com/office/drawing/2014/main" id="{CD06DC8F-04E6-7A20-C04E-F1AD670D8BFF}"/>
              </a:ext>
            </a:extLst>
          </p:cNvPr>
          <p:cNvPicPr>
            <a:picLocks noChangeAspect="1"/>
          </p:cNvPicPr>
          <p:nvPr/>
        </p:nvPicPr>
        <p:blipFill>
          <a:blip r:embed="rId4"/>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76406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38774" y="836084"/>
            <a:ext cx="4507222" cy="4585871"/>
          </a:xfrm>
          <a:prstGeom prst="rect">
            <a:avLst/>
          </a:prstGeom>
          <a:noFill/>
        </p:spPr>
        <p:txBody>
          <a:bodyPr wrap="square" lIns="91440" tIns="45720" rIns="91440" bIns="45720" rtlCol="0" anchor="t">
            <a:spAutoFit/>
          </a:bodyPr>
          <a:lstStyle/>
          <a:p>
            <a:r>
              <a:rPr lang="en-US" sz="2600">
                <a:solidFill>
                  <a:srgbClr val="0F4B90"/>
                </a:solidFill>
                <a:latin typeface="Arial" charset="0"/>
                <a:ea typeface="Gotham" charset="0"/>
                <a:cs typeface="Gotham" charset="0"/>
              </a:rPr>
              <a:t>Systems of Oppression</a:t>
            </a:r>
          </a:p>
          <a:p>
            <a:endParaRPr lang="en-US" sz="2400">
              <a:solidFill>
                <a:srgbClr val="0F4B90"/>
              </a:solidFill>
              <a:latin typeface="Gotham" charset="0"/>
              <a:ea typeface="Gotham" charset="0"/>
              <a:cs typeface="Gotham" charset="0"/>
            </a:endParaRPr>
          </a:p>
          <a:p>
            <a:r>
              <a:rPr lang="en-US" sz="2200">
                <a:solidFill>
                  <a:srgbClr val="556774"/>
                </a:solidFill>
                <a:latin typeface="Arial"/>
                <a:ea typeface="Gotham Book" charset="0"/>
                <a:cs typeface="Gotham Book" charset="0"/>
              </a:rPr>
              <a:t>Systems of oppression can  include racism, sexism, heterosexism, ageism, ableism, xenophobia, and many other forms.</a:t>
            </a:r>
          </a:p>
          <a:p>
            <a:endParaRPr lang="en-US" sz="2200">
              <a:solidFill>
                <a:srgbClr val="556774"/>
              </a:solidFill>
              <a:latin typeface="Arial" charset="0"/>
              <a:ea typeface="Gotham Book" charset="0"/>
              <a:cs typeface="Gotham Book" charset="0"/>
            </a:endParaRPr>
          </a:p>
          <a:p>
            <a:r>
              <a:rPr lang="en-US" sz="2200">
                <a:solidFill>
                  <a:srgbClr val="556774"/>
                </a:solidFill>
                <a:latin typeface="Arial" charset="0"/>
                <a:ea typeface="Gotham Book" charset="0"/>
                <a:cs typeface="Gotham Book" charset="0"/>
              </a:rPr>
              <a:t>In the same way that these forms of oppression can compound the effects of sexual victimization, they can also compound the barriers to being a prosocial bystander. </a:t>
            </a:r>
          </a:p>
        </p:txBody>
      </p:sp>
      <p:sp>
        <p:nvSpPr>
          <p:cNvPr id="5" name="TextBox 4"/>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solidFill>
                <a:latin typeface="Arial Bold"/>
                <a:cs typeface="Arial Bold"/>
              </a:rPr>
              <a:t>32</a:t>
            </a:r>
            <a:endParaRPr lang="en-US"/>
          </a:p>
        </p:txBody>
      </p:sp>
      <p:pic>
        <p:nvPicPr>
          <p:cNvPr id="3" name="Picture 2">
            <a:extLst>
              <a:ext uri="{FF2B5EF4-FFF2-40B4-BE49-F238E27FC236}">
                <a16:creationId xmlns:a16="http://schemas.microsoft.com/office/drawing/2014/main" id="{CF1A5F16-3750-DCAC-A91A-E8CD076BF20D}"/>
              </a:ext>
            </a:extLst>
          </p:cNvPr>
          <p:cNvPicPr>
            <a:picLocks noChangeAspect="1"/>
          </p:cNvPicPr>
          <p:nvPr/>
        </p:nvPicPr>
        <p:blipFill>
          <a:blip r:embed="rId3"/>
          <a:stretch>
            <a:fillRect/>
          </a:stretch>
        </p:blipFill>
        <p:spPr>
          <a:xfrm>
            <a:off x="10128042" y="5488614"/>
            <a:ext cx="1325859" cy="1366781"/>
          </a:xfrm>
          <a:prstGeom prst="rect">
            <a:avLst/>
          </a:prstGeom>
        </p:spPr>
      </p:pic>
      <p:sp>
        <p:nvSpPr>
          <p:cNvPr id="2" name="Rectangle 1">
            <a:extLst>
              <a:ext uri="{FF2B5EF4-FFF2-40B4-BE49-F238E27FC236}">
                <a16:creationId xmlns:a16="http://schemas.microsoft.com/office/drawing/2014/main" id="{A9B6905E-DFCA-19AC-D262-8B29DFF90C9E}"/>
              </a:ext>
            </a:extLst>
          </p:cNvPr>
          <p:cNvSpPr/>
          <p:nvPr/>
        </p:nvSpPr>
        <p:spPr>
          <a:xfrm>
            <a:off x="429208" y="6392163"/>
            <a:ext cx="5884731" cy="430887"/>
          </a:xfrm>
          <a:prstGeom prst="rect">
            <a:avLst/>
          </a:prstGeom>
        </p:spPr>
        <p:txBody>
          <a:bodyPr wrap="square">
            <a:spAutoFit/>
          </a:bodyPr>
          <a:lstStyle/>
          <a:p>
            <a:r>
              <a:rPr lang="en-US" sz="1100">
                <a:solidFill>
                  <a:srgbClr val="556774"/>
                </a:solidFill>
                <a:latin typeface="Arial" panose="020B0604020202020204" pitchFamily="34" charset="0"/>
                <a:cs typeface="Arial" panose="020B0604020202020204" pitchFamily="34" charset="0"/>
              </a:rPr>
              <a:t>Source: Pennsylvania Coalition Against Rape: https://pcar.org/about-sexual-violence/oppression-sexual-violence</a:t>
            </a:r>
          </a:p>
        </p:txBody>
      </p:sp>
    </p:spTree>
    <p:extLst>
      <p:ext uri="{BB962C8B-B14F-4D97-AF65-F5344CB8AC3E}">
        <p14:creationId xmlns:p14="http://schemas.microsoft.com/office/powerpoint/2010/main" val="146802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9031" y="1534624"/>
            <a:ext cx="10321915" cy="2554545"/>
          </a:xfrm>
          <a:prstGeom prst="rect">
            <a:avLst/>
          </a:prstGeom>
          <a:noFill/>
        </p:spPr>
        <p:txBody>
          <a:bodyPr wrap="square" lIns="91440" tIns="45720" rIns="91440" bIns="45720" rtlCol="0" anchor="t">
            <a:spAutoFit/>
          </a:bodyPr>
          <a:lstStyle/>
          <a:p>
            <a:r>
              <a:rPr lang="en-US" sz="8000">
                <a:solidFill>
                  <a:schemeClr val="bg1"/>
                </a:solidFill>
                <a:latin typeface="Times New Roman" panose="02020603050405020304" pitchFamily="18" charset="0"/>
                <a:cs typeface="Times New Roman" panose="02020603050405020304" pitchFamily="18" charset="0"/>
              </a:rPr>
              <a:t>How does identity affect how we intervene?</a:t>
            </a:r>
          </a:p>
        </p:txBody>
      </p:sp>
      <p:sp>
        <p:nvSpPr>
          <p:cNvPr id="5" name="TextBox 4"/>
          <p:cNvSpPr txBox="1"/>
          <p:nvPr/>
        </p:nvSpPr>
        <p:spPr>
          <a:xfrm>
            <a:off x="5444558" y="605074"/>
            <a:ext cx="6091660" cy="929550"/>
          </a:xfrm>
          <a:prstGeom prst="rect">
            <a:avLst/>
          </a:prstGeom>
          <a:noFill/>
        </p:spPr>
        <p:txBody>
          <a:bodyPr wrap="square" rtlCol="0">
            <a:spAutoFit/>
          </a:bodyPr>
          <a:lstStyle/>
          <a:p>
            <a:pPr marL="457200" indent="-457200">
              <a:lnSpc>
                <a:spcPct val="150000"/>
              </a:lnSpc>
              <a:buFont typeface="Arial" panose="020B0604020202020204" pitchFamily="34" charset="0"/>
              <a:buChar char="•"/>
            </a:pPr>
            <a:br>
              <a:rPr lang="en-US" sz="2400">
                <a:solidFill>
                  <a:schemeClr val="bg1"/>
                </a:solidFill>
                <a:latin typeface="Arial" panose="020B0604020202020204" pitchFamily="34" charset="0"/>
                <a:ea typeface="Fedra Sans Condensed Std Book" charset="0"/>
                <a:cs typeface="Arial" panose="020B0604020202020204" pitchFamily="34" charset="0"/>
              </a:rPr>
            </a:br>
            <a:endParaRPr lang="en-US" sz="1400">
              <a:solidFill>
                <a:schemeClr val="bg1"/>
              </a:solidFill>
              <a:latin typeface="Arial" panose="020B0604020202020204" pitchFamily="34" charset="0"/>
              <a:ea typeface="Fedra Sans Condensed Std Book" charset="0"/>
              <a:cs typeface="Arial" panose="020B0604020202020204" pitchFamily="34" charset="0"/>
            </a:endParaRPr>
          </a:p>
        </p:txBody>
      </p:sp>
      <p:sp>
        <p:nvSpPr>
          <p:cNvPr id="7" name="TextBox 6"/>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solidFill>
                <a:latin typeface="Arial Bold"/>
                <a:cs typeface="Arial Bold"/>
              </a:rPr>
              <a:t>33</a:t>
            </a:r>
            <a:endParaRPr lang="en-US" b="1">
              <a:solidFill>
                <a:schemeClr val="bg1"/>
              </a:solidFill>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A0203EEE-7136-6EF9-B3A0-CBD51D7037BB}"/>
              </a:ext>
            </a:extLst>
          </p:cNvPr>
          <p:cNvPicPr>
            <a:picLocks noChangeAspect="1"/>
          </p:cNvPicPr>
          <p:nvPr/>
        </p:nvPicPr>
        <p:blipFill>
          <a:blip r:embed="rId3"/>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302085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031" y="521983"/>
            <a:ext cx="6785301" cy="415498"/>
          </a:xfrm>
          <a:prstGeom prst="rect">
            <a:avLst/>
          </a:prstGeom>
          <a:noFill/>
        </p:spPr>
        <p:txBody>
          <a:bodyPr wrap="square" rtlCol="0">
            <a:spAutoFit/>
          </a:bodyPr>
          <a:lstStyle/>
          <a:p>
            <a:r>
              <a:rPr lang="en-US" sz="2100">
                <a:solidFill>
                  <a:srgbClr val="FFFFFF"/>
                </a:solidFill>
                <a:latin typeface="Arial" charset="0"/>
                <a:ea typeface="Gotham" charset="0"/>
                <a:cs typeface="Gotham" charset="0"/>
              </a:rPr>
              <a:t>BREAKING DOWN BARRIERS</a:t>
            </a:r>
          </a:p>
        </p:txBody>
      </p:sp>
      <p:sp>
        <p:nvSpPr>
          <p:cNvPr id="3" name="TextBox 2"/>
          <p:cNvSpPr txBox="1"/>
          <p:nvPr/>
        </p:nvSpPr>
        <p:spPr>
          <a:xfrm>
            <a:off x="1399031" y="1362456"/>
            <a:ext cx="9297723" cy="4154984"/>
          </a:xfrm>
          <a:prstGeom prst="rect">
            <a:avLst/>
          </a:prstGeom>
          <a:noFill/>
        </p:spPr>
        <p:txBody>
          <a:bodyPr wrap="square" rtlCol="0">
            <a:spAutoFit/>
          </a:bodyPr>
          <a:lstStyle/>
          <a:p>
            <a:r>
              <a:rPr lang="en-US" sz="2200" b="1">
                <a:solidFill>
                  <a:srgbClr val="556774"/>
                </a:solidFill>
                <a:latin typeface="Arial" panose="020B0604020202020204" pitchFamily="34" charset="0"/>
                <a:ea typeface="Fedra Sans Condensed Std Book" charset="0"/>
                <a:cs typeface="Arial" panose="020B0604020202020204" pitchFamily="34" charset="0"/>
              </a:rPr>
              <a:t>KU Amnesty Policy</a:t>
            </a:r>
            <a:r>
              <a:rPr lang="en-US" sz="2200">
                <a:solidFill>
                  <a:srgbClr val="556774"/>
                </a:solidFill>
                <a:latin typeface="Arial" panose="020B0604020202020204" pitchFamily="34" charset="0"/>
                <a:ea typeface="Fedra Sans Condensed Std Book" charset="0"/>
                <a:cs typeface="Arial" panose="020B0604020202020204" pitchFamily="34" charset="0"/>
              </a:rPr>
              <a:t>: </a:t>
            </a:r>
          </a:p>
          <a:p>
            <a:pPr fontAlgn="base"/>
            <a:r>
              <a:rPr lang="en-US" sz="2200">
                <a:solidFill>
                  <a:srgbClr val="556774"/>
                </a:solidFill>
                <a:latin typeface="Arial" panose="020B0604020202020204" pitchFamily="34" charset="0"/>
                <a:ea typeface="Fedra Sans Condensed Std Book" charset="0"/>
                <a:cs typeface="Arial" panose="020B0604020202020204" pitchFamily="34" charset="0"/>
              </a:rPr>
              <a:t>1. The University’s priority is your health. We want to remove barriers to reporting so students will get medical attention when it is needed. Neither the person needing medical attention, or the person/people/organization calling for help will be held accountable for the violations.  </a:t>
            </a:r>
          </a:p>
          <a:p>
            <a:pPr fontAlgn="base"/>
            <a:r>
              <a:rPr lang="en-US" sz="2200">
                <a:solidFill>
                  <a:srgbClr val="556774"/>
                </a:solidFill>
                <a:latin typeface="Arial" panose="020B0604020202020204" pitchFamily="34" charset="0"/>
                <a:ea typeface="Fedra Sans Condensed Std Book" charset="0"/>
                <a:cs typeface="Arial" panose="020B0604020202020204" pitchFamily="34" charset="0"/>
              </a:rPr>
              <a:t>2. We may still have an educational conversation around substance use, but you will not have a disciplinary record. </a:t>
            </a:r>
          </a:p>
          <a:p>
            <a:pPr fontAlgn="base"/>
            <a:r>
              <a:rPr lang="en-US" sz="2200">
                <a:solidFill>
                  <a:srgbClr val="556774"/>
                </a:solidFill>
                <a:latin typeface="Arial" panose="020B0604020202020204" pitchFamily="34" charset="0"/>
                <a:ea typeface="Fedra Sans Condensed Std Book" charset="0"/>
                <a:cs typeface="Arial" panose="020B0604020202020204" pitchFamily="34" charset="0"/>
              </a:rPr>
              <a:t>3. This policy exists to protect our community, but it cannot be abused. Amnesty only applies on first time incidents. If someone is demonstrating a pattern of high-risk substance use, it will be addressed. </a:t>
            </a:r>
          </a:p>
          <a:p>
            <a:pPr fontAlgn="base"/>
            <a:br>
              <a:rPr lang="en-US" sz="2200">
                <a:solidFill>
                  <a:srgbClr val="556774"/>
                </a:solidFill>
                <a:latin typeface="Arial" panose="020B0604020202020204" pitchFamily="34" charset="0"/>
                <a:ea typeface="Fedra Sans Condensed Std Book" charset="0"/>
                <a:cs typeface="Arial" panose="020B0604020202020204" pitchFamily="34" charset="0"/>
              </a:rPr>
            </a:br>
            <a:endParaRPr lang="en-US" sz="2200">
              <a:solidFill>
                <a:srgbClr val="556774"/>
              </a:solidFill>
              <a:latin typeface="Arial" panose="020B0604020202020204" pitchFamily="34" charset="0"/>
              <a:ea typeface="Gotham Book" charset="0"/>
              <a:cs typeface="Arial" panose="020B0604020202020204" pitchFamily="34" charset="0"/>
            </a:endParaRPr>
          </a:p>
        </p:txBody>
      </p:sp>
      <p:sp>
        <p:nvSpPr>
          <p:cNvPr id="4" name="Rectangle 3"/>
          <p:cNvSpPr/>
          <p:nvPr/>
        </p:nvSpPr>
        <p:spPr>
          <a:xfrm>
            <a:off x="1332503" y="6489076"/>
            <a:ext cx="6096000" cy="261610"/>
          </a:xfrm>
          <a:prstGeom prst="rect">
            <a:avLst/>
          </a:prstGeom>
        </p:spPr>
        <p:txBody>
          <a:bodyPr>
            <a:spAutoFit/>
          </a:bodyPr>
          <a:lstStyle/>
          <a:p>
            <a:r>
              <a:rPr lang="en-US" sz="1100">
                <a:solidFill>
                  <a:srgbClr val="556774"/>
                </a:solidFill>
                <a:latin typeface="Arial" panose="020B0604020202020204" pitchFamily="34" charset="0"/>
                <a:cs typeface="Arial" panose="020B0604020202020204" pitchFamily="34" charset="0"/>
              </a:rPr>
              <a:t>Source: Student Affairs Policy: </a:t>
            </a:r>
            <a:r>
              <a:rPr lang="en-US" sz="1100">
                <a:solidFill>
                  <a:srgbClr val="556774"/>
                </a:solidFill>
                <a:latin typeface="Arial" panose="020B0604020202020204" pitchFamily="34" charset="0"/>
                <a:cs typeface="Arial" panose="020B0604020202020204" pitchFamily="34" charset="0"/>
                <a:hlinkClick r:id="rId3"/>
              </a:rPr>
              <a:t>http://policy.ku.edu/student-affairs/amnesty</a:t>
            </a:r>
            <a:r>
              <a:rPr lang="en-US" sz="1100">
                <a:solidFill>
                  <a:srgbClr val="556774"/>
                </a:solidFill>
                <a:latin typeface="Arial" panose="020B0604020202020204" pitchFamily="34" charset="0"/>
                <a:cs typeface="Arial" panose="020B0604020202020204" pitchFamily="34" charset="0"/>
              </a:rPr>
              <a:t> </a:t>
            </a:r>
          </a:p>
        </p:txBody>
      </p:sp>
      <p:sp>
        <p:nvSpPr>
          <p:cNvPr id="6" name="TextBox 5"/>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lumMod val="50000"/>
                  </a:schemeClr>
                </a:solidFill>
                <a:latin typeface="Arial Bold"/>
                <a:cs typeface="Arial Bold"/>
              </a:rPr>
              <a:t>34</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7" name="Picture 6">
            <a:extLst>
              <a:ext uri="{FF2B5EF4-FFF2-40B4-BE49-F238E27FC236}">
                <a16:creationId xmlns:a16="http://schemas.microsoft.com/office/drawing/2014/main" id="{2326993D-9DB6-B152-A5CA-BFC4EF6661DD}"/>
              </a:ext>
            </a:extLst>
          </p:cNvPr>
          <p:cNvPicPr>
            <a:picLocks noChangeAspect="1"/>
          </p:cNvPicPr>
          <p:nvPr/>
        </p:nvPicPr>
        <p:blipFill>
          <a:blip r:embed="rId4"/>
          <a:stretch>
            <a:fillRect/>
          </a:stretch>
        </p:blipFill>
        <p:spPr>
          <a:xfrm>
            <a:off x="10128042" y="5488614"/>
            <a:ext cx="1325859" cy="1366781"/>
          </a:xfrm>
          <a:prstGeom prst="rect">
            <a:avLst/>
          </a:prstGeom>
        </p:spPr>
      </p:pic>
      <p:pic>
        <p:nvPicPr>
          <p:cNvPr id="8" name="Picture 7" descr="Qr code&#10;&#10;Description automatically generated">
            <a:extLst>
              <a:ext uri="{FF2B5EF4-FFF2-40B4-BE49-F238E27FC236}">
                <a16:creationId xmlns:a16="http://schemas.microsoft.com/office/drawing/2014/main" id="{DE34AD5B-9FA9-12A4-88AD-57A851ADF8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7271" y="4778571"/>
            <a:ext cx="1797457" cy="1797457"/>
          </a:xfrm>
          <a:prstGeom prst="rect">
            <a:avLst/>
          </a:prstGeom>
        </p:spPr>
      </p:pic>
    </p:spTree>
    <p:extLst>
      <p:ext uri="{BB962C8B-B14F-4D97-AF65-F5344CB8AC3E}">
        <p14:creationId xmlns:p14="http://schemas.microsoft.com/office/powerpoint/2010/main" val="81500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00418" y="1401159"/>
            <a:ext cx="4275763" cy="4585871"/>
          </a:xfrm>
          <a:prstGeom prst="rect">
            <a:avLst/>
          </a:prstGeom>
          <a:noFill/>
        </p:spPr>
        <p:txBody>
          <a:bodyPr wrap="square" lIns="91440" tIns="45720" rIns="91440" bIns="45720" rtlCol="0" anchor="t">
            <a:spAutoFit/>
          </a:bodyPr>
          <a:lstStyle/>
          <a:p>
            <a:r>
              <a:rPr lang="en-US" sz="2600">
                <a:solidFill>
                  <a:srgbClr val="0F4B90"/>
                </a:solidFill>
                <a:latin typeface="Arial"/>
                <a:ea typeface="Gotham" charset="0"/>
                <a:cs typeface="Gotham" charset="0"/>
              </a:rPr>
              <a:t>WHO’S IN YOUR FLOCK?</a:t>
            </a:r>
          </a:p>
          <a:p>
            <a:endParaRPr lang="en-US" sz="2400">
              <a:solidFill>
                <a:srgbClr val="0F4B90"/>
              </a:solidFill>
              <a:latin typeface="Gotham" charset="0"/>
              <a:ea typeface="Gotham" charset="0"/>
              <a:cs typeface="Gotham" charset="0"/>
            </a:endParaRPr>
          </a:p>
          <a:p>
            <a:r>
              <a:rPr lang="en-US" sz="2200">
                <a:solidFill>
                  <a:srgbClr val="556774"/>
                </a:solidFill>
                <a:latin typeface="Arial"/>
                <a:ea typeface="Gotham Book" charset="0"/>
                <a:cs typeface="Gotham Book" charset="0"/>
              </a:rPr>
              <a:t>Often, we can intervene more effectively when we work together.</a:t>
            </a:r>
            <a:endParaRPr lang="en-US" sz="2200">
              <a:solidFill>
                <a:srgbClr val="556774"/>
              </a:solidFill>
              <a:latin typeface="Arial" charset="0"/>
              <a:ea typeface="Gotham Book" charset="0"/>
              <a:cs typeface="Gotham Book" charset="0"/>
            </a:endParaRPr>
          </a:p>
          <a:p>
            <a:endParaRPr lang="en-US" sz="2200">
              <a:solidFill>
                <a:srgbClr val="556774"/>
              </a:solidFill>
              <a:latin typeface="Arial" charset="0"/>
              <a:ea typeface="Gotham Book" charset="0"/>
              <a:cs typeface="Gotham Book" charset="0"/>
            </a:endParaRPr>
          </a:p>
          <a:p>
            <a:r>
              <a:rPr lang="en-US" sz="2200">
                <a:solidFill>
                  <a:srgbClr val="556774"/>
                </a:solidFill>
                <a:latin typeface="Arial"/>
                <a:ea typeface="Gotham Book" charset="0"/>
                <a:cs typeface="Gotham Book" charset="0"/>
              </a:rPr>
              <a:t>Thinking about the people with whom you surround yourself, who can you turn to for help with a situation? </a:t>
            </a:r>
            <a:endParaRPr lang="en-US" sz="2200">
              <a:solidFill>
                <a:srgbClr val="556774"/>
              </a:solidFill>
              <a:latin typeface="Arial" charset="0"/>
              <a:ea typeface="Gotham Book" charset="0"/>
              <a:cs typeface="Gotham Book" charset="0"/>
            </a:endParaRPr>
          </a:p>
          <a:p>
            <a:endParaRPr lang="en-US" sz="2200">
              <a:solidFill>
                <a:srgbClr val="556774"/>
              </a:solidFill>
              <a:latin typeface="Arial" charset="0"/>
              <a:ea typeface="Gotham Book" charset="0"/>
              <a:cs typeface="Gotham Book" charset="0"/>
            </a:endParaRPr>
          </a:p>
          <a:p>
            <a:r>
              <a:rPr lang="en-US" sz="2200">
                <a:solidFill>
                  <a:srgbClr val="556774"/>
                </a:solidFill>
                <a:latin typeface="Arial"/>
                <a:ea typeface="Gotham Book" charset="0"/>
                <a:cs typeface="Gotham Book" charset="0"/>
              </a:rPr>
              <a:t>Are you that person for others? </a:t>
            </a:r>
            <a:br>
              <a:rPr lang="en-US" sz="2200">
                <a:latin typeface="Arial" charset="0"/>
                <a:ea typeface="Gotham Book" charset="0"/>
                <a:cs typeface="Gotham Book" charset="0"/>
              </a:rPr>
            </a:br>
            <a:r>
              <a:rPr lang="en-US" sz="2200">
                <a:solidFill>
                  <a:srgbClr val="556774"/>
                </a:solidFill>
                <a:latin typeface="Arial"/>
                <a:ea typeface="Gotham Book" charset="0"/>
                <a:cs typeface="Gotham Book" charset="0"/>
              </a:rPr>
              <a:t>How so?</a:t>
            </a:r>
          </a:p>
        </p:txBody>
      </p:sp>
      <p:sp>
        <p:nvSpPr>
          <p:cNvPr id="5" name="TextBox 4"/>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solidFill>
                <a:latin typeface="Arial Bold"/>
                <a:cs typeface="Arial Bold"/>
              </a:rPr>
              <a:t>35</a:t>
            </a:r>
            <a:endParaRPr lang="en-US"/>
          </a:p>
        </p:txBody>
      </p:sp>
      <p:pic>
        <p:nvPicPr>
          <p:cNvPr id="3" name="Picture 2">
            <a:extLst>
              <a:ext uri="{FF2B5EF4-FFF2-40B4-BE49-F238E27FC236}">
                <a16:creationId xmlns:a16="http://schemas.microsoft.com/office/drawing/2014/main" id="{CF1A5F16-3750-DCAC-A91A-E8CD076BF20D}"/>
              </a:ext>
            </a:extLst>
          </p:cNvPr>
          <p:cNvPicPr>
            <a:picLocks noChangeAspect="1"/>
          </p:cNvPicPr>
          <p:nvPr/>
        </p:nvPicPr>
        <p:blipFill>
          <a:blip r:embed="rId3"/>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226104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833" y="-177739"/>
            <a:ext cx="13673667" cy="9115778"/>
          </a:xfrm>
          <a:prstGeom prst="rect">
            <a:avLst/>
          </a:prstGeom>
        </p:spPr>
      </p:pic>
      <p:sp>
        <p:nvSpPr>
          <p:cNvPr id="3" name="Parallelogram 2"/>
          <p:cNvSpPr/>
          <p:nvPr/>
        </p:nvSpPr>
        <p:spPr>
          <a:xfrm>
            <a:off x="2362199" y="5556755"/>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 name="Parallelogram 3"/>
          <p:cNvSpPr/>
          <p:nvPr/>
        </p:nvSpPr>
        <p:spPr>
          <a:xfrm>
            <a:off x="8826191" y="-516404"/>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Title 17"/>
          <p:cNvSpPr txBox="1">
            <a:spLocks/>
          </p:cNvSpPr>
          <p:nvPr/>
        </p:nvSpPr>
        <p:spPr>
          <a:xfrm>
            <a:off x="1234441" y="2828837"/>
            <a:ext cx="9723120" cy="1200329"/>
          </a:xfrm>
          <a:prstGeom prst="rect">
            <a:avLst/>
          </a:prstGeom>
          <a:solidFill>
            <a:schemeClr val="bg1"/>
          </a:solidFill>
        </p:spPr>
        <p:txBody>
          <a:bodyPr wrap="square" anchor="ctr" anchorCtr="0">
            <a:spAutoFit/>
          </a:bodyPr>
          <a:lstStyle>
            <a:lvl1pPr algn="ctr" defTabSz="914400" rtl="0" eaLnBrk="1" latinLnBrk="0" hangingPunct="1">
              <a:lnSpc>
                <a:spcPct val="90000"/>
              </a:lnSpc>
              <a:spcBef>
                <a:spcPct val="0"/>
              </a:spcBef>
              <a:buNone/>
              <a:defRPr sz="4400" b="1" i="1" kern="1200" cap="all" baseline="0">
                <a:solidFill>
                  <a:srgbClr val="0067B0"/>
                </a:solidFill>
                <a:latin typeface="Arial" charset="0"/>
                <a:ea typeface="+mj-ea"/>
                <a:cs typeface="+mj-cs"/>
              </a:defRPr>
            </a:lvl1pPr>
          </a:lstStyle>
          <a:p>
            <a:r>
              <a:rPr lang="en-US" sz="4000" b="0">
                <a:solidFill>
                  <a:srgbClr val="E02136"/>
                </a:solidFill>
                <a:ea typeface="Gotham Medium" charset="0"/>
                <a:cs typeface="Gotham Medium" charset="0"/>
              </a:rPr>
              <a:t>STEP THREE: INTERVENE with others and take action</a:t>
            </a:r>
            <a:endParaRPr lang="en-US" sz="4000" b="0">
              <a:solidFill>
                <a:srgbClr val="E02136"/>
              </a:solidFill>
              <a:latin typeface="Gotham Medium" charset="0"/>
              <a:ea typeface="Gotham Medium" charset="0"/>
              <a:cs typeface="Gotham Medium" charset="0"/>
            </a:endParaRPr>
          </a:p>
        </p:txBody>
      </p:sp>
      <p:sp>
        <p:nvSpPr>
          <p:cNvPr id="9" name="TextBox 8"/>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solidFill>
                <a:latin typeface="Arial Bold"/>
                <a:cs typeface="Arial Bold"/>
              </a:rPr>
              <a:t>36</a:t>
            </a:r>
            <a:endParaRPr lang="en-US" b="1">
              <a:solidFill>
                <a:schemeClr val="bg1"/>
              </a:solidFill>
              <a:latin typeface="Arial Bold" panose="020B0704020202020204" pitchFamily="34" charset="0"/>
              <a:cs typeface="Arial Bold" panose="020B0704020202020204" pitchFamily="34" charset="0"/>
            </a:endParaRPr>
          </a:p>
        </p:txBody>
      </p:sp>
      <p:pic>
        <p:nvPicPr>
          <p:cNvPr id="7" name="Picture 6">
            <a:extLst>
              <a:ext uri="{FF2B5EF4-FFF2-40B4-BE49-F238E27FC236}">
                <a16:creationId xmlns:a16="http://schemas.microsoft.com/office/drawing/2014/main" id="{7C7AA630-6DF8-ED2F-9C8E-26DA659C5EA9}"/>
              </a:ext>
            </a:extLst>
          </p:cNvPr>
          <p:cNvPicPr>
            <a:picLocks noChangeAspect="1"/>
          </p:cNvPicPr>
          <p:nvPr/>
        </p:nvPicPr>
        <p:blipFill>
          <a:blip r:embed="rId4"/>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45929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4" y="1507592"/>
            <a:ext cx="6301221" cy="4571829"/>
          </a:xfrm>
          <a:prstGeom prst="rect">
            <a:avLst/>
          </a:prstGeom>
        </p:spPr>
        <p:txBody>
          <a:bodyPr wrap="square" lIns="91440" tIns="45720" rIns="91440" bIns="45720" anchor="t">
            <a:spAutoFit/>
          </a:bodyPr>
          <a:lstStyle/>
          <a:p>
            <a:pPr>
              <a:lnSpc>
                <a:spcPct val="150000"/>
              </a:lnSpc>
            </a:pPr>
            <a:r>
              <a:rPr lang="en-US" sz="2800">
                <a:solidFill>
                  <a:srgbClr val="0F4B90"/>
                </a:solidFill>
                <a:latin typeface="Arial" panose="020B0604020202020204" pitchFamily="34" charset="0"/>
                <a:ea typeface="Fedra Sans Condensed Std Book" charset="0"/>
                <a:cs typeface="Arial" panose="020B0604020202020204" pitchFamily="34" charset="0"/>
              </a:rPr>
              <a:t>STRATEGIES FOR INTERVENTION:</a:t>
            </a:r>
          </a:p>
          <a:p>
            <a:pPr>
              <a:lnSpc>
                <a:spcPct val="150000"/>
              </a:lnSpc>
            </a:pPr>
            <a:endParaRPr lang="en-US" sz="1100">
              <a:solidFill>
                <a:srgbClr val="042D56"/>
              </a:solidFill>
              <a:latin typeface="Arial" panose="020B0604020202020204" pitchFamily="34" charset="0"/>
              <a:ea typeface="Fedra Sans Condensed Std Book" charset="0"/>
              <a:cs typeface="Arial" panose="020B0604020202020204" pitchFamily="34" charset="0"/>
            </a:endParaRPr>
          </a:p>
          <a:p>
            <a:pPr marL="228600" lvl="1">
              <a:lnSpc>
                <a:spcPct val="150000"/>
              </a:lnSpc>
            </a:pPr>
            <a:r>
              <a:rPr lang="en-US" sz="4000" b="1">
                <a:solidFill>
                  <a:schemeClr val="bg1">
                    <a:lumMod val="50000"/>
                  </a:schemeClr>
                </a:solidFill>
                <a:latin typeface="Arial" panose="020B0604020202020204" pitchFamily="34" charset="0"/>
                <a:ea typeface="Fedra Sans Condensed Std Book" charset="0"/>
                <a:cs typeface="Arial" panose="020B0604020202020204" pitchFamily="34" charset="0"/>
              </a:rPr>
              <a:t>DELEGATE</a:t>
            </a:r>
          </a:p>
          <a:p>
            <a:pPr marL="228600" lvl="1">
              <a:lnSpc>
                <a:spcPct val="150000"/>
              </a:lnSpc>
            </a:pPr>
            <a:r>
              <a:rPr lang="en-US" sz="4000" b="1">
                <a:solidFill>
                  <a:schemeClr val="bg1">
                    <a:lumMod val="50000"/>
                  </a:schemeClr>
                </a:solidFill>
                <a:latin typeface="Arial" panose="020B0604020202020204" pitchFamily="34" charset="0"/>
                <a:ea typeface="Fedra Sans Condensed Std Book" charset="0"/>
                <a:cs typeface="Arial" panose="020B0604020202020204" pitchFamily="34" charset="0"/>
              </a:rPr>
              <a:t>DISTRACT</a:t>
            </a:r>
          </a:p>
          <a:p>
            <a:pPr marL="228600" lvl="1">
              <a:lnSpc>
                <a:spcPct val="150000"/>
              </a:lnSpc>
            </a:pPr>
            <a:r>
              <a:rPr lang="en-US" sz="4000" b="1">
                <a:solidFill>
                  <a:schemeClr val="bg1">
                    <a:lumMod val="50000"/>
                  </a:schemeClr>
                </a:solidFill>
                <a:latin typeface="Arial" panose="020B0604020202020204" pitchFamily="34" charset="0"/>
                <a:ea typeface="Fedra Sans Condensed Std Book" charset="0"/>
                <a:cs typeface="Arial" panose="020B0604020202020204" pitchFamily="34" charset="0"/>
              </a:rPr>
              <a:t>DIRECT</a:t>
            </a:r>
          </a:p>
          <a:p>
            <a:pPr marL="228600" lvl="1">
              <a:lnSpc>
                <a:spcPct val="150000"/>
              </a:lnSpc>
            </a:pPr>
            <a:r>
              <a:rPr lang="en-US" sz="4000" b="1">
                <a:solidFill>
                  <a:schemeClr val="bg1">
                    <a:lumMod val="50000"/>
                  </a:schemeClr>
                </a:solidFill>
                <a:latin typeface="Arial"/>
                <a:ea typeface="Fedra Sans Condensed Std Book" charset="0"/>
                <a:cs typeface="Arial"/>
              </a:rPr>
              <a:t>DOCUMENTATION+</a:t>
            </a:r>
            <a:endParaRPr lang="en-US" sz="4000" b="1">
              <a:solidFill>
                <a:schemeClr val="bg1">
                  <a:lumMod val="50000"/>
                </a:schemeClr>
              </a:solidFill>
              <a:latin typeface="Arial" panose="020B0604020202020204" pitchFamily="34" charset="0"/>
              <a:ea typeface="Fedra Sans Condensed Std Book" charset="0"/>
              <a:cs typeface="Arial" panose="020B0604020202020204" pitchFamily="34" charset="0"/>
            </a:endParaRPr>
          </a:p>
        </p:txBody>
      </p:sp>
      <p:sp>
        <p:nvSpPr>
          <p:cNvPr id="6" name="TextBox 5"/>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solidFill>
                <a:latin typeface="Arial Bold"/>
                <a:cs typeface="Arial Bold"/>
              </a:rPr>
              <a:t>37</a:t>
            </a:r>
            <a:endParaRPr lang="en-US"/>
          </a:p>
        </p:txBody>
      </p:sp>
      <p:sp>
        <p:nvSpPr>
          <p:cNvPr id="7" name="Rectangle 6"/>
          <p:cNvSpPr/>
          <p:nvPr/>
        </p:nvSpPr>
        <p:spPr>
          <a:xfrm>
            <a:off x="1385454" y="6170209"/>
            <a:ext cx="4146213" cy="261610"/>
          </a:xfrm>
          <a:prstGeom prst="rect">
            <a:avLst/>
          </a:prstGeom>
        </p:spPr>
        <p:txBody>
          <a:bodyPr wrap="square" lIns="91440" tIns="45720" rIns="91440" bIns="45720" anchor="t">
            <a:spAutoFit/>
          </a:bodyPr>
          <a:lstStyle/>
          <a:p>
            <a:r>
              <a:rPr lang="en-US" sz="1100">
                <a:solidFill>
                  <a:srgbClr val="556774"/>
                </a:solidFill>
                <a:latin typeface="Arial"/>
                <a:cs typeface="Arial"/>
              </a:rPr>
              <a:t>Source: Vector Solutions</a:t>
            </a:r>
            <a:endParaRPr lang="en-US" sz="1100">
              <a:solidFill>
                <a:srgbClr val="55677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319547A-3D73-86A8-8A26-C796D245E8FF}"/>
              </a:ext>
            </a:extLst>
          </p:cNvPr>
          <p:cNvPicPr>
            <a:picLocks noChangeAspect="1"/>
          </p:cNvPicPr>
          <p:nvPr/>
        </p:nvPicPr>
        <p:blipFill>
          <a:blip r:embed="rId3"/>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74668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4" y="1250414"/>
            <a:ext cx="6096000" cy="5401479"/>
          </a:xfrm>
          <a:prstGeom prst="rect">
            <a:avLst/>
          </a:prstGeom>
        </p:spPr>
        <p:txBody>
          <a:bodyPr>
            <a:spAutoFit/>
          </a:bodyPr>
          <a:lstStyle/>
          <a:p>
            <a:pPr>
              <a:lnSpc>
                <a:spcPct val="150000"/>
              </a:lnSpc>
            </a:pPr>
            <a:r>
              <a:rPr lang="en-US" sz="2800" b="1">
                <a:solidFill>
                  <a:srgbClr val="0F4B90"/>
                </a:solidFill>
                <a:latin typeface="Arial" panose="020B0604020202020204" pitchFamily="34" charset="0"/>
                <a:ea typeface="Fedra Sans Condensed Std Book" charset="0"/>
                <a:cs typeface="Arial" panose="020B0604020202020204" pitchFamily="34" charset="0"/>
              </a:rPr>
              <a:t>DELEGATE</a:t>
            </a:r>
          </a:p>
          <a:p>
            <a:pPr>
              <a:lnSpc>
                <a:spcPct val="150000"/>
              </a:lnSpc>
            </a:pPr>
            <a:r>
              <a:rPr lang="en-US" sz="2000">
                <a:solidFill>
                  <a:srgbClr val="556774"/>
                </a:solidFill>
                <a:latin typeface="Arial" charset="0"/>
                <a:ea typeface="Gotham Book" charset="0"/>
                <a:cs typeface="Gotham Book" charset="0"/>
              </a:rPr>
              <a:t>Asking for help from another individual or individuals and developing a plan where some or all play a role in intervening.</a:t>
            </a:r>
          </a:p>
          <a:p>
            <a:pPr marL="342900" indent="-342900">
              <a:lnSpc>
                <a:spcPct val="150000"/>
              </a:lnSpc>
              <a:buFont typeface="Arial" panose="020B0604020202020204" pitchFamily="34" charset="0"/>
              <a:buChar char="•"/>
            </a:pPr>
            <a:endParaRPr lang="en-US" sz="100">
              <a:solidFill>
                <a:srgbClr val="556774"/>
              </a:solidFill>
              <a:latin typeface="Arial" charset="0"/>
              <a:ea typeface="Gotham Book" charset="0"/>
              <a:cs typeface="Gotham Book" charset="0"/>
            </a:endParaRPr>
          </a:p>
          <a:p>
            <a:pPr>
              <a:lnSpc>
                <a:spcPct val="150000"/>
              </a:lnSpc>
            </a:pPr>
            <a:r>
              <a:rPr lang="en-US" sz="2000">
                <a:solidFill>
                  <a:srgbClr val="556774"/>
                </a:solidFill>
                <a:latin typeface="Arial" charset="0"/>
                <a:ea typeface="Gotham Book" charset="0"/>
                <a:cs typeface="Gotham Book" charset="0"/>
              </a:rPr>
              <a:t>This can include:</a:t>
            </a:r>
          </a:p>
          <a:p>
            <a:pPr marL="342900" indent="-342900">
              <a:lnSpc>
                <a:spcPct val="150000"/>
              </a:lnSpc>
              <a:buFont typeface="Arial" panose="020B0604020202020204" pitchFamily="34" charset="0"/>
              <a:buChar char="•"/>
            </a:pPr>
            <a:r>
              <a:rPr lang="en-US" sz="2000">
                <a:solidFill>
                  <a:srgbClr val="556774"/>
                </a:solidFill>
                <a:latin typeface="Arial" charset="0"/>
                <a:ea typeface="Gotham Book" charset="0"/>
                <a:cs typeface="Gotham Book" charset="0"/>
              </a:rPr>
              <a:t>Find friends to intervene together.</a:t>
            </a:r>
          </a:p>
          <a:p>
            <a:pPr marL="342900" indent="-342900">
              <a:lnSpc>
                <a:spcPct val="150000"/>
              </a:lnSpc>
              <a:buFont typeface="Arial" panose="020B0604020202020204" pitchFamily="34" charset="0"/>
              <a:buChar char="•"/>
            </a:pPr>
            <a:r>
              <a:rPr lang="en-US" sz="2000">
                <a:solidFill>
                  <a:srgbClr val="556774"/>
                </a:solidFill>
                <a:latin typeface="Arial" charset="0"/>
                <a:ea typeface="Gotham Book" charset="0"/>
                <a:cs typeface="Gotham Book" charset="0"/>
              </a:rPr>
              <a:t>Alert a friend of the potential victim and assist in intervening.</a:t>
            </a:r>
          </a:p>
          <a:p>
            <a:pPr marL="342900" indent="-342900">
              <a:lnSpc>
                <a:spcPct val="150000"/>
              </a:lnSpc>
              <a:buFont typeface="Arial" panose="020B0604020202020204" pitchFamily="34" charset="0"/>
              <a:buChar char="•"/>
            </a:pPr>
            <a:r>
              <a:rPr lang="en-US" sz="2000">
                <a:solidFill>
                  <a:srgbClr val="556774"/>
                </a:solidFill>
                <a:latin typeface="Arial" charset="0"/>
                <a:ea typeface="Gotham Book" charset="0"/>
                <a:cs typeface="Gotham Book" charset="0"/>
              </a:rPr>
              <a:t>Seek someone you don’t know but who is authorized to represent others or address issues.</a:t>
            </a:r>
          </a:p>
          <a:p>
            <a:pPr>
              <a:lnSpc>
                <a:spcPct val="150000"/>
              </a:lnSpc>
            </a:pPr>
            <a:endParaRPr lang="en-US" sz="2000" b="1">
              <a:solidFill>
                <a:srgbClr val="556774"/>
              </a:solidFill>
              <a:latin typeface="Arial" panose="020B0604020202020204" pitchFamily="34" charset="0"/>
              <a:ea typeface="Fedra Sans Condensed Std Book" charset="0"/>
              <a:cs typeface="Arial" panose="020B0604020202020204" pitchFamily="34" charset="0"/>
            </a:endParaRPr>
          </a:p>
        </p:txBody>
      </p:sp>
      <p:sp>
        <p:nvSpPr>
          <p:cNvPr id="6" name="TextBox 5"/>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solidFill>
                <a:latin typeface="Arial Bold"/>
                <a:cs typeface="Arial Bold"/>
              </a:rPr>
              <a:t>38</a:t>
            </a:r>
            <a:endParaRPr lang="en-US" sz="2400" b="1">
              <a:solidFill>
                <a:schemeClr val="bg1"/>
              </a:solidFill>
              <a:latin typeface="Arial Bold" panose="020B0704020202020204" pitchFamily="34" charset="0"/>
              <a:cs typeface="Arial Bold" panose="020B0704020202020204" pitchFamily="34" charset="0"/>
            </a:endParaRPr>
          </a:p>
        </p:txBody>
      </p:sp>
      <p:pic>
        <p:nvPicPr>
          <p:cNvPr id="7" name="Picture 6">
            <a:extLst>
              <a:ext uri="{FF2B5EF4-FFF2-40B4-BE49-F238E27FC236}">
                <a16:creationId xmlns:a16="http://schemas.microsoft.com/office/drawing/2014/main" id="{98136BCD-335B-2D4B-D8BD-A42DD6CE1DC2}"/>
              </a:ext>
            </a:extLst>
          </p:cNvPr>
          <p:cNvPicPr>
            <a:picLocks noChangeAspect="1"/>
          </p:cNvPicPr>
          <p:nvPr/>
        </p:nvPicPr>
        <p:blipFill>
          <a:blip r:embed="rId3"/>
          <a:stretch>
            <a:fillRect/>
          </a:stretch>
        </p:blipFill>
        <p:spPr>
          <a:xfrm>
            <a:off x="10128042" y="5488614"/>
            <a:ext cx="1325859" cy="1366781"/>
          </a:xfrm>
          <a:prstGeom prst="rect">
            <a:avLst/>
          </a:prstGeom>
        </p:spPr>
      </p:pic>
      <p:sp>
        <p:nvSpPr>
          <p:cNvPr id="4" name="Rectangle 3">
            <a:extLst>
              <a:ext uri="{FF2B5EF4-FFF2-40B4-BE49-F238E27FC236}">
                <a16:creationId xmlns:a16="http://schemas.microsoft.com/office/drawing/2014/main" id="{7068C375-6905-3354-035E-5968DADCEA26}"/>
              </a:ext>
            </a:extLst>
          </p:cNvPr>
          <p:cNvSpPr/>
          <p:nvPr/>
        </p:nvSpPr>
        <p:spPr>
          <a:xfrm>
            <a:off x="1385454" y="6170209"/>
            <a:ext cx="4146213" cy="261610"/>
          </a:xfrm>
          <a:prstGeom prst="rect">
            <a:avLst/>
          </a:prstGeom>
        </p:spPr>
        <p:txBody>
          <a:bodyPr wrap="square" lIns="91440" tIns="45720" rIns="91440" bIns="45720" anchor="t">
            <a:spAutoFit/>
          </a:bodyPr>
          <a:lstStyle/>
          <a:p>
            <a:r>
              <a:rPr lang="en-US" sz="1100">
                <a:solidFill>
                  <a:srgbClr val="556774"/>
                </a:solidFill>
                <a:latin typeface="Arial"/>
                <a:cs typeface="Arial"/>
              </a:rPr>
              <a:t>Source: Vector Solutions</a:t>
            </a:r>
            <a:endParaRPr lang="en-US" sz="1100">
              <a:solidFill>
                <a:srgbClr val="5567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78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9968" y="137509"/>
            <a:ext cx="4130952" cy="5601533"/>
          </a:xfrm>
          <a:prstGeom prst="rect">
            <a:avLst/>
          </a:prstGeom>
          <a:noFill/>
        </p:spPr>
        <p:txBody>
          <a:bodyPr wrap="square" lIns="91440" tIns="45720" rIns="91440" bIns="45720" rtlCol="0" anchor="t">
            <a:spAutoFit/>
          </a:bodyPr>
          <a:lstStyle/>
          <a:p>
            <a:r>
              <a:rPr lang="en-US" sz="2600">
                <a:solidFill>
                  <a:srgbClr val="0F4B90"/>
                </a:solidFill>
                <a:latin typeface="Arial"/>
                <a:ea typeface="Gotham" charset="0"/>
                <a:cs typeface="Gotham" charset="0"/>
              </a:rPr>
              <a:t>A FEW DISCLAIMERS.</a:t>
            </a:r>
          </a:p>
          <a:p>
            <a:endParaRPr lang="en-US" sz="2400">
              <a:solidFill>
                <a:srgbClr val="0F4B90"/>
              </a:solidFill>
              <a:latin typeface="Gotham" charset="0"/>
              <a:ea typeface="Gotham" charset="0"/>
              <a:cs typeface="Gotham" charset="0"/>
            </a:endParaRPr>
          </a:p>
          <a:p>
            <a:r>
              <a:rPr lang="en-US" sz="1400" i="1">
                <a:solidFill>
                  <a:srgbClr val="556774"/>
                </a:solidFill>
                <a:latin typeface="Arial"/>
                <a:ea typeface="Gotham Book" charset="0"/>
                <a:cs typeface="Gotham Book" charset="0"/>
              </a:rPr>
              <a:t>Jayhawks Give a Flock </a:t>
            </a:r>
            <a:r>
              <a:rPr lang="en-US" sz="1400">
                <a:solidFill>
                  <a:srgbClr val="556774"/>
                </a:solidFill>
                <a:latin typeface="Arial"/>
                <a:ea typeface="Gotham Book" charset="0"/>
                <a:cs typeface="Gotham Book" charset="0"/>
              </a:rPr>
              <a:t>uses situations and topics that can be difficult for some students affected by </a:t>
            </a:r>
            <a:r>
              <a:rPr lang="en-US" sz="1400">
                <a:solidFill>
                  <a:schemeClr val="tx2"/>
                </a:solidFill>
                <a:latin typeface="Arial"/>
                <a:ea typeface="Gotham Book" charset="0"/>
                <a:cs typeface="Gotham Book" charset="0"/>
              </a:rPr>
              <a:t>sexual violence. If you are unable to participate, </a:t>
            </a:r>
            <a:r>
              <a:rPr lang="en-US" sz="1400" b="1">
                <a:solidFill>
                  <a:schemeClr val="tx2"/>
                </a:solidFill>
                <a:latin typeface="Arial"/>
                <a:ea typeface="Gotham Book" charset="0"/>
                <a:cs typeface="Gotham Book" charset="0"/>
              </a:rPr>
              <a:t>confidential advocates</a:t>
            </a:r>
            <a:r>
              <a:rPr lang="en-US" sz="1400" b="1">
                <a:solidFill>
                  <a:schemeClr val="tx2"/>
                </a:solidFill>
                <a:latin typeface="Arial"/>
                <a:ea typeface="Gotham Book" charset="0"/>
                <a:cs typeface="Arial"/>
              </a:rPr>
              <a:t> are on site</a:t>
            </a:r>
            <a:r>
              <a:rPr lang="en-US" sz="1400">
                <a:solidFill>
                  <a:schemeClr val="tx2"/>
                </a:solidFill>
                <a:latin typeface="Arial"/>
                <a:ea typeface="Gotham Book" charset="0"/>
                <a:cs typeface="Arial"/>
              </a:rPr>
              <a:t> f</a:t>
            </a:r>
            <a:r>
              <a:rPr lang="en-US" sz="1400">
                <a:solidFill>
                  <a:srgbClr val="556774"/>
                </a:solidFill>
                <a:latin typeface="Arial"/>
                <a:ea typeface="Gotham Book" charset="0"/>
                <a:cs typeface="Arial"/>
              </a:rPr>
              <a:t>or any students who would like to talk to someone and hold space for their feelings. </a:t>
            </a:r>
          </a:p>
          <a:p>
            <a:endParaRPr lang="en-US" sz="1400">
              <a:solidFill>
                <a:srgbClr val="556774"/>
              </a:solidFill>
              <a:latin typeface="Arial" charset="0"/>
              <a:ea typeface="Gotham Book" charset="0"/>
              <a:cs typeface="Gotham Book" charset="0"/>
            </a:endParaRPr>
          </a:p>
          <a:p>
            <a:r>
              <a:rPr lang="en-US" sz="1400">
                <a:solidFill>
                  <a:srgbClr val="556774"/>
                </a:solidFill>
                <a:latin typeface="Arial"/>
                <a:ea typeface="Gotham Book" charset="0"/>
                <a:cs typeface="Gotham Book" charset="0"/>
              </a:rPr>
              <a:t>Most incidents of sexual violence feature </a:t>
            </a:r>
            <a:r>
              <a:rPr lang="en-US" sz="1400" b="1">
                <a:solidFill>
                  <a:srgbClr val="556774"/>
                </a:solidFill>
                <a:latin typeface="Arial"/>
                <a:ea typeface="Gotham Book" charset="0"/>
                <a:cs typeface="Gotham Book" charset="0"/>
              </a:rPr>
              <a:t>women as survivors</a:t>
            </a:r>
            <a:r>
              <a:rPr lang="en-US" sz="1400">
                <a:solidFill>
                  <a:srgbClr val="556774"/>
                </a:solidFill>
                <a:latin typeface="Arial"/>
                <a:ea typeface="Gotham Book" charset="0"/>
                <a:cs typeface="Gotham Book" charset="0"/>
              </a:rPr>
              <a:t> and </a:t>
            </a:r>
            <a:r>
              <a:rPr lang="en-US" sz="1400" b="1">
                <a:solidFill>
                  <a:srgbClr val="556774"/>
                </a:solidFill>
                <a:latin typeface="Arial"/>
                <a:ea typeface="Gotham Book" charset="0"/>
                <a:cs typeface="Gotham Book" charset="0"/>
              </a:rPr>
              <a:t>men as offenders</a:t>
            </a:r>
            <a:r>
              <a:rPr lang="en-US" sz="1400">
                <a:solidFill>
                  <a:srgbClr val="556774"/>
                </a:solidFill>
                <a:latin typeface="Arial"/>
                <a:ea typeface="Gotham Book" charset="0"/>
                <a:cs typeface="Gotham Book" charset="0"/>
              </a:rPr>
              <a:t>. However, it is important to note sexual violence is experienced by people of </a:t>
            </a:r>
            <a:r>
              <a:rPr lang="en-US" sz="1400" b="1">
                <a:solidFill>
                  <a:srgbClr val="556774"/>
                </a:solidFill>
                <a:latin typeface="Arial"/>
                <a:ea typeface="Gotham Book" charset="0"/>
                <a:cs typeface="Gotham Book" charset="0"/>
              </a:rPr>
              <a:t>all gender identities and sexual orientation</a:t>
            </a:r>
            <a:r>
              <a:rPr lang="en-US" sz="1400">
                <a:solidFill>
                  <a:srgbClr val="556774"/>
                </a:solidFill>
                <a:latin typeface="Arial"/>
                <a:ea typeface="Gotham Book" charset="0"/>
                <a:cs typeface="Gotham Book" charset="0"/>
              </a:rPr>
              <a:t>s.</a:t>
            </a:r>
            <a:endParaRPr lang="en-US" sz="1400">
              <a:solidFill>
                <a:srgbClr val="556774"/>
              </a:solidFill>
              <a:latin typeface="Arial"/>
              <a:ea typeface="Gotham Book" charset="0"/>
              <a:cs typeface="Arial"/>
            </a:endParaRPr>
          </a:p>
          <a:p>
            <a:endParaRPr lang="en-US" sz="1400">
              <a:solidFill>
                <a:srgbClr val="556774"/>
              </a:solidFill>
              <a:latin typeface="Arial" charset="0"/>
              <a:ea typeface="Gotham Book" charset="0"/>
              <a:cs typeface="Gotham Book" charset="0"/>
            </a:endParaRPr>
          </a:p>
          <a:p>
            <a:r>
              <a:rPr lang="en-US" sz="1400">
                <a:solidFill>
                  <a:srgbClr val="556774"/>
                </a:solidFill>
                <a:latin typeface="Arial"/>
                <a:ea typeface="Gotham Book" charset="0"/>
                <a:cs typeface="Gotham Book" charset="0"/>
              </a:rPr>
              <a:t>Students are </a:t>
            </a:r>
            <a:r>
              <a:rPr lang="en-US" sz="1400" b="1">
                <a:solidFill>
                  <a:srgbClr val="556774"/>
                </a:solidFill>
                <a:latin typeface="Arial"/>
                <a:ea typeface="Gotham Book" charset="0"/>
                <a:cs typeface="Gotham Book" charset="0"/>
              </a:rPr>
              <a:t>encouraged to share</a:t>
            </a:r>
            <a:r>
              <a:rPr lang="en-US" sz="1400">
                <a:solidFill>
                  <a:srgbClr val="556774"/>
                </a:solidFill>
                <a:latin typeface="Arial"/>
                <a:ea typeface="Gotham Book" charset="0"/>
                <a:cs typeface="Gotham Book" charset="0"/>
              </a:rPr>
              <a:t> their experiences as bystanders. </a:t>
            </a:r>
            <a:r>
              <a:rPr lang="en-US" sz="1400" b="1" i="1">
                <a:solidFill>
                  <a:srgbClr val="556774"/>
                </a:solidFill>
                <a:latin typeface="Arial"/>
                <a:ea typeface="Gotham Book" charset="0"/>
                <a:cs typeface="Gotham Book" charset="0"/>
              </a:rPr>
              <a:t>That stated, almost all of our facilitators are mandatory reporters to the University, meaning they have an obligation to report instances of sexual violence to the Office of Civil Rights &amp; Title IX.</a:t>
            </a:r>
            <a:endParaRPr lang="en-US" sz="1400" b="1" i="1" u="sng">
              <a:solidFill>
                <a:srgbClr val="556774"/>
              </a:solidFill>
              <a:latin typeface="Arial"/>
              <a:ea typeface="Gotham Book" charset="0"/>
              <a:cs typeface="Arial"/>
            </a:endParaRPr>
          </a:p>
          <a:p>
            <a:endParaRPr lang="en-US" sz="1400" u="sng">
              <a:solidFill>
                <a:srgbClr val="556774"/>
              </a:solidFill>
              <a:latin typeface="Arial"/>
              <a:ea typeface="Gotham Book" charset="0"/>
              <a:cs typeface="Gotham Book" charset="0"/>
            </a:endParaRPr>
          </a:p>
          <a:p>
            <a:r>
              <a:rPr lang="en-US" sz="1400" u="sng">
                <a:solidFill>
                  <a:srgbClr val="556774"/>
                </a:solidFill>
                <a:latin typeface="Arial"/>
                <a:ea typeface="Gotham Book" charset="0"/>
                <a:cs typeface="Gotham Book" charset="0"/>
              </a:rPr>
              <a:t>Campus and community resources for survivors will be provided at the end of the workshop.</a:t>
            </a:r>
            <a:r>
              <a:rPr lang="en-US" sz="1400">
                <a:solidFill>
                  <a:srgbClr val="556774"/>
                </a:solidFill>
                <a:latin typeface="Arial"/>
                <a:ea typeface="Gotham Book" charset="0"/>
                <a:cs typeface="Gotham Book" charset="0"/>
              </a:rPr>
              <a:t>   </a:t>
            </a:r>
            <a:endParaRPr lang="en-US" sz="1400">
              <a:solidFill>
                <a:srgbClr val="556774"/>
              </a:solidFill>
              <a:latin typeface="Arial"/>
              <a:ea typeface="Gotham Book" charset="0"/>
              <a:cs typeface="Arial"/>
            </a:endParaRPr>
          </a:p>
        </p:txBody>
      </p:sp>
      <p:sp>
        <p:nvSpPr>
          <p:cNvPr id="5" name="TextBox 4"/>
          <p:cNvSpPr txBox="1"/>
          <p:nvPr/>
        </p:nvSpPr>
        <p:spPr>
          <a:xfrm>
            <a:off x="11644313" y="6230580"/>
            <a:ext cx="356188" cy="461665"/>
          </a:xfrm>
          <a:prstGeom prst="rect">
            <a:avLst/>
          </a:prstGeom>
          <a:noFill/>
        </p:spPr>
        <p:txBody>
          <a:bodyPr wrap="none" rtlCol="0" anchor="t">
            <a:spAutoFit/>
          </a:bodyPr>
          <a:lstStyle/>
          <a:p>
            <a:r>
              <a:rPr lang="en-US" sz="2400" b="1">
                <a:solidFill>
                  <a:schemeClr val="bg1"/>
                </a:solidFill>
                <a:latin typeface="Arial Bold" panose="020B0704020202020204" pitchFamily="34" charset="0"/>
                <a:cs typeface="Arial Bold" panose="020B0704020202020204" pitchFamily="34" charset="0"/>
              </a:rPr>
              <a:t>3</a:t>
            </a:r>
          </a:p>
        </p:txBody>
      </p:sp>
      <p:pic>
        <p:nvPicPr>
          <p:cNvPr id="6" name="Picture 5" descr="Diagram&#10;&#10;Description automatically generated">
            <a:extLst>
              <a:ext uri="{FF2B5EF4-FFF2-40B4-BE49-F238E27FC236}">
                <a16:creationId xmlns:a16="http://schemas.microsoft.com/office/drawing/2014/main" id="{08F9A814-BE90-9A85-2BD9-F50FEC533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759" y="5277928"/>
            <a:ext cx="1549880" cy="1578635"/>
          </a:xfrm>
          <a:prstGeom prst="rect">
            <a:avLst/>
          </a:prstGeom>
        </p:spPr>
      </p:pic>
    </p:spTree>
    <p:extLst>
      <p:ext uri="{BB962C8B-B14F-4D97-AF65-F5344CB8AC3E}">
        <p14:creationId xmlns:p14="http://schemas.microsoft.com/office/powerpoint/2010/main" val="19069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4" y="1250414"/>
            <a:ext cx="6096000" cy="4431983"/>
          </a:xfrm>
          <a:prstGeom prst="rect">
            <a:avLst/>
          </a:prstGeom>
        </p:spPr>
        <p:txBody>
          <a:bodyPr>
            <a:spAutoFit/>
          </a:bodyPr>
          <a:lstStyle/>
          <a:p>
            <a:pPr>
              <a:lnSpc>
                <a:spcPct val="150000"/>
              </a:lnSpc>
            </a:pPr>
            <a:r>
              <a:rPr lang="en-US" sz="2800" b="1">
                <a:solidFill>
                  <a:srgbClr val="0F4B90"/>
                </a:solidFill>
                <a:latin typeface="Arial" panose="020B0604020202020204" pitchFamily="34" charset="0"/>
                <a:ea typeface="Fedra Sans Condensed Std Book" charset="0"/>
                <a:cs typeface="Arial" panose="020B0604020202020204" pitchFamily="34" charset="0"/>
              </a:rPr>
              <a:t>DISTRACT</a:t>
            </a:r>
          </a:p>
          <a:p>
            <a:pPr>
              <a:lnSpc>
                <a:spcPct val="150000"/>
              </a:lnSpc>
            </a:pPr>
            <a:r>
              <a:rPr lang="en-US" sz="2000">
                <a:solidFill>
                  <a:srgbClr val="556774"/>
                </a:solidFill>
                <a:latin typeface="Arial" charset="0"/>
                <a:ea typeface="Gotham Book" charset="0"/>
                <a:cs typeface="Gotham Book" charset="0"/>
              </a:rPr>
              <a:t>Interrupting the situation without directly confronting the offender by creating a distraction.</a:t>
            </a:r>
          </a:p>
          <a:p>
            <a:pPr marL="342900" indent="-342900">
              <a:lnSpc>
                <a:spcPct val="150000"/>
              </a:lnSpc>
              <a:buFont typeface="Arial" panose="020B0604020202020204" pitchFamily="34" charset="0"/>
              <a:buChar char="•"/>
            </a:pPr>
            <a:endParaRPr lang="en-US" sz="2000">
              <a:solidFill>
                <a:srgbClr val="556774"/>
              </a:solidFill>
              <a:latin typeface="Arial" charset="0"/>
              <a:ea typeface="Gotham Book" charset="0"/>
              <a:cs typeface="Gotham Book" charset="0"/>
            </a:endParaRPr>
          </a:p>
          <a:p>
            <a:pPr>
              <a:lnSpc>
                <a:spcPct val="150000"/>
              </a:lnSpc>
            </a:pPr>
            <a:r>
              <a:rPr lang="en-US" sz="2000">
                <a:solidFill>
                  <a:srgbClr val="556774"/>
                </a:solidFill>
                <a:latin typeface="Arial" charset="0"/>
                <a:ea typeface="Gotham Book" charset="0"/>
                <a:cs typeface="Gotham Book" charset="0"/>
              </a:rPr>
              <a:t>This can include:</a:t>
            </a:r>
          </a:p>
          <a:p>
            <a:pPr marL="342900" indent="-342900">
              <a:lnSpc>
                <a:spcPct val="150000"/>
              </a:lnSpc>
              <a:buFont typeface="Arial" panose="020B0604020202020204" pitchFamily="34" charset="0"/>
              <a:buChar char="•"/>
            </a:pPr>
            <a:r>
              <a:rPr lang="en-US" sz="2000">
                <a:solidFill>
                  <a:srgbClr val="556774"/>
                </a:solidFill>
                <a:latin typeface="Arial" charset="0"/>
                <a:ea typeface="Gotham Book" charset="0"/>
                <a:cs typeface="Gotham Book" charset="0"/>
              </a:rPr>
              <a:t>Establishing a relationship with someone</a:t>
            </a:r>
          </a:p>
          <a:p>
            <a:pPr marL="342900" indent="-342900">
              <a:lnSpc>
                <a:spcPct val="150000"/>
              </a:lnSpc>
              <a:buFont typeface="Arial" panose="020B0604020202020204" pitchFamily="34" charset="0"/>
              <a:buChar char="•"/>
            </a:pPr>
            <a:r>
              <a:rPr lang="en-US" sz="2000">
                <a:solidFill>
                  <a:srgbClr val="556774"/>
                </a:solidFill>
                <a:latin typeface="Arial" charset="0"/>
                <a:ea typeface="Gotham Book" charset="0"/>
                <a:cs typeface="Gotham Book" charset="0"/>
              </a:rPr>
              <a:t>Making something up</a:t>
            </a:r>
          </a:p>
          <a:p>
            <a:pPr marL="342900" indent="-342900">
              <a:lnSpc>
                <a:spcPct val="150000"/>
              </a:lnSpc>
              <a:buFont typeface="Arial" panose="020B0604020202020204" pitchFamily="34" charset="0"/>
              <a:buChar char="•"/>
            </a:pPr>
            <a:r>
              <a:rPr lang="en-US" sz="2000">
                <a:solidFill>
                  <a:srgbClr val="556774"/>
                </a:solidFill>
                <a:latin typeface="Arial" charset="0"/>
                <a:ea typeface="Gotham Book" charset="0"/>
                <a:cs typeface="Gotham Book" charset="0"/>
              </a:rPr>
              <a:t>Suggesting an alternate activity</a:t>
            </a:r>
          </a:p>
          <a:p>
            <a:pPr>
              <a:lnSpc>
                <a:spcPct val="150000"/>
              </a:lnSpc>
            </a:pPr>
            <a:endParaRPr lang="en-US" sz="2000" b="1">
              <a:solidFill>
                <a:srgbClr val="556774"/>
              </a:solidFill>
              <a:latin typeface="Arial" panose="020B0604020202020204" pitchFamily="34" charset="0"/>
              <a:ea typeface="Fedra Sans Condensed Std Book" charset="0"/>
              <a:cs typeface="Arial" panose="020B0604020202020204" pitchFamily="34" charset="0"/>
            </a:endParaRPr>
          </a:p>
        </p:txBody>
      </p:sp>
      <p:sp>
        <p:nvSpPr>
          <p:cNvPr id="7" name="TextBox 6"/>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solidFill>
                <a:latin typeface="Arial Bold"/>
                <a:cs typeface="Arial Bold"/>
              </a:rPr>
              <a:t>39</a:t>
            </a:r>
            <a:endParaRPr lang="en-US" sz="2400" b="1">
              <a:solidFill>
                <a:schemeClr val="bg1"/>
              </a:solidFill>
              <a:latin typeface="Arial Bold" panose="020B0704020202020204" pitchFamily="34" charset="0"/>
              <a:cs typeface="Arial Bold" panose="020B0704020202020204" pitchFamily="34" charset="0"/>
            </a:endParaRPr>
          </a:p>
        </p:txBody>
      </p:sp>
      <p:pic>
        <p:nvPicPr>
          <p:cNvPr id="5" name="Picture 4">
            <a:extLst>
              <a:ext uri="{FF2B5EF4-FFF2-40B4-BE49-F238E27FC236}">
                <a16:creationId xmlns:a16="http://schemas.microsoft.com/office/drawing/2014/main" id="{5B4FEF42-B4C7-2728-0B99-4120891B446D}"/>
              </a:ext>
            </a:extLst>
          </p:cNvPr>
          <p:cNvPicPr>
            <a:picLocks noChangeAspect="1"/>
          </p:cNvPicPr>
          <p:nvPr/>
        </p:nvPicPr>
        <p:blipFill>
          <a:blip r:embed="rId3"/>
          <a:stretch>
            <a:fillRect/>
          </a:stretch>
        </p:blipFill>
        <p:spPr>
          <a:xfrm>
            <a:off x="10128042" y="5488614"/>
            <a:ext cx="1325859" cy="1366781"/>
          </a:xfrm>
          <a:prstGeom prst="rect">
            <a:avLst/>
          </a:prstGeom>
        </p:spPr>
      </p:pic>
      <p:sp>
        <p:nvSpPr>
          <p:cNvPr id="3" name="Rectangle 2">
            <a:extLst>
              <a:ext uri="{FF2B5EF4-FFF2-40B4-BE49-F238E27FC236}">
                <a16:creationId xmlns:a16="http://schemas.microsoft.com/office/drawing/2014/main" id="{DDB38636-2F60-BEE5-A4D5-7B18C2C88AAF}"/>
              </a:ext>
            </a:extLst>
          </p:cNvPr>
          <p:cNvSpPr/>
          <p:nvPr/>
        </p:nvSpPr>
        <p:spPr>
          <a:xfrm>
            <a:off x="1385454" y="6170209"/>
            <a:ext cx="4146213" cy="261610"/>
          </a:xfrm>
          <a:prstGeom prst="rect">
            <a:avLst/>
          </a:prstGeom>
        </p:spPr>
        <p:txBody>
          <a:bodyPr wrap="square" lIns="91440" tIns="45720" rIns="91440" bIns="45720" anchor="t">
            <a:spAutoFit/>
          </a:bodyPr>
          <a:lstStyle/>
          <a:p>
            <a:r>
              <a:rPr lang="en-US" sz="1100">
                <a:solidFill>
                  <a:srgbClr val="556774"/>
                </a:solidFill>
                <a:latin typeface="Arial"/>
                <a:cs typeface="Arial"/>
              </a:rPr>
              <a:t>Source: Vector Solutions</a:t>
            </a:r>
            <a:endParaRPr lang="en-US" sz="1100">
              <a:solidFill>
                <a:srgbClr val="5567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04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3" y="1241177"/>
            <a:ext cx="6197601" cy="4708981"/>
          </a:xfrm>
          <a:prstGeom prst="rect">
            <a:avLst/>
          </a:prstGeom>
        </p:spPr>
        <p:txBody>
          <a:bodyPr wrap="square">
            <a:spAutoFit/>
          </a:bodyPr>
          <a:lstStyle/>
          <a:p>
            <a:pPr>
              <a:lnSpc>
                <a:spcPct val="150000"/>
              </a:lnSpc>
            </a:pPr>
            <a:r>
              <a:rPr lang="en-US" sz="2800" b="1">
                <a:solidFill>
                  <a:srgbClr val="0F4B90"/>
                </a:solidFill>
                <a:latin typeface="Arial" panose="020B0604020202020204" pitchFamily="34" charset="0"/>
                <a:ea typeface="Fedra Sans Condensed Std Book" charset="0"/>
                <a:cs typeface="Arial" panose="020B0604020202020204" pitchFamily="34" charset="0"/>
              </a:rPr>
              <a:t>DIRECT</a:t>
            </a:r>
          </a:p>
          <a:p>
            <a:pPr>
              <a:lnSpc>
                <a:spcPct val="150000"/>
              </a:lnSpc>
            </a:pPr>
            <a:r>
              <a:rPr lang="en-US" sz="2000">
                <a:solidFill>
                  <a:srgbClr val="556774"/>
                </a:solidFill>
                <a:latin typeface="Arial" charset="0"/>
                <a:ea typeface="Gotham Book" charset="0"/>
                <a:cs typeface="Gotham Book" charset="0"/>
              </a:rPr>
              <a:t>Talk to directly, in the moment, to prevent a problem situation from happening.</a:t>
            </a:r>
          </a:p>
          <a:p>
            <a:pPr marL="342900" indent="-342900">
              <a:lnSpc>
                <a:spcPct val="150000"/>
              </a:lnSpc>
              <a:buFont typeface="Arial" panose="020B0604020202020204" pitchFamily="34" charset="0"/>
              <a:buChar char="•"/>
            </a:pPr>
            <a:endParaRPr lang="en-US" sz="1200">
              <a:solidFill>
                <a:srgbClr val="556774"/>
              </a:solidFill>
              <a:latin typeface="Arial" charset="0"/>
              <a:ea typeface="Gotham Book" charset="0"/>
              <a:cs typeface="Gotham Book" charset="0"/>
            </a:endParaRPr>
          </a:p>
          <a:p>
            <a:pPr>
              <a:lnSpc>
                <a:spcPct val="150000"/>
              </a:lnSpc>
            </a:pPr>
            <a:r>
              <a:rPr lang="en-US" sz="2000">
                <a:solidFill>
                  <a:srgbClr val="556774"/>
                </a:solidFill>
                <a:latin typeface="Arial" charset="0"/>
                <a:ea typeface="Gotham Book" charset="0"/>
                <a:cs typeface="Gotham Book" charset="0"/>
              </a:rPr>
              <a:t>This can include:</a:t>
            </a:r>
          </a:p>
          <a:p>
            <a:pPr marL="342900" indent="-342900">
              <a:lnSpc>
                <a:spcPct val="150000"/>
              </a:lnSpc>
              <a:buFont typeface="Arial" panose="020B0604020202020204" pitchFamily="34" charset="0"/>
              <a:buChar char="•"/>
            </a:pPr>
            <a:r>
              <a:rPr lang="en-US" sz="2000">
                <a:solidFill>
                  <a:srgbClr val="556774"/>
                </a:solidFill>
                <a:latin typeface="Arial" charset="0"/>
                <a:ea typeface="Gotham Book" charset="0"/>
                <a:cs typeface="Gotham Book" charset="0"/>
              </a:rPr>
              <a:t>Create a space or a timeout.</a:t>
            </a:r>
          </a:p>
          <a:p>
            <a:pPr marL="342900" indent="-342900">
              <a:lnSpc>
                <a:spcPct val="150000"/>
              </a:lnSpc>
              <a:buFont typeface="Arial" panose="020B0604020202020204" pitchFamily="34" charset="0"/>
              <a:buChar char="•"/>
            </a:pPr>
            <a:r>
              <a:rPr lang="en-US" sz="2000">
                <a:solidFill>
                  <a:srgbClr val="556774"/>
                </a:solidFill>
                <a:latin typeface="Arial" charset="0"/>
                <a:ea typeface="Gotham Book" charset="0"/>
                <a:cs typeface="Gotham Book" charset="0"/>
              </a:rPr>
              <a:t>Check in regularly with potential victim or offender.</a:t>
            </a:r>
          </a:p>
          <a:p>
            <a:pPr marL="342900" indent="-342900">
              <a:lnSpc>
                <a:spcPct val="150000"/>
              </a:lnSpc>
              <a:buFont typeface="Arial" panose="020B0604020202020204" pitchFamily="34" charset="0"/>
              <a:buChar char="•"/>
            </a:pPr>
            <a:r>
              <a:rPr lang="en-US" sz="2000">
                <a:solidFill>
                  <a:srgbClr val="556774"/>
                </a:solidFill>
                <a:latin typeface="Arial" charset="0"/>
                <a:ea typeface="Gotham Book" charset="0"/>
                <a:cs typeface="Gotham Book" charset="0"/>
              </a:rPr>
              <a:t>Give them different options to remove them from the situation.</a:t>
            </a:r>
          </a:p>
          <a:p>
            <a:pPr>
              <a:lnSpc>
                <a:spcPct val="150000"/>
              </a:lnSpc>
            </a:pPr>
            <a:endParaRPr lang="en-US" sz="2000" b="1">
              <a:solidFill>
                <a:srgbClr val="556774"/>
              </a:solidFill>
              <a:latin typeface="Arial" panose="020B0604020202020204" pitchFamily="34" charset="0"/>
              <a:ea typeface="Fedra Sans Condensed Std Book" charset="0"/>
              <a:cs typeface="Arial" panose="020B0604020202020204" pitchFamily="34" charset="0"/>
            </a:endParaRPr>
          </a:p>
        </p:txBody>
      </p:sp>
      <p:sp>
        <p:nvSpPr>
          <p:cNvPr id="7" name="TextBox 6"/>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solidFill>
                <a:latin typeface="Arial Bold"/>
                <a:cs typeface="Arial Bold"/>
              </a:rPr>
              <a:t>40</a:t>
            </a:r>
            <a:endParaRPr lang="en-US" b="1">
              <a:solidFill>
                <a:schemeClr val="bg1"/>
              </a:solidFill>
              <a:latin typeface="Arial Bold" panose="020B0704020202020204" pitchFamily="34" charset="0"/>
              <a:cs typeface="Arial Bold" panose="020B0704020202020204" pitchFamily="34" charset="0"/>
            </a:endParaRPr>
          </a:p>
        </p:txBody>
      </p:sp>
      <p:pic>
        <p:nvPicPr>
          <p:cNvPr id="5" name="Picture 4">
            <a:extLst>
              <a:ext uri="{FF2B5EF4-FFF2-40B4-BE49-F238E27FC236}">
                <a16:creationId xmlns:a16="http://schemas.microsoft.com/office/drawing/2014/main" id="{2B86693C-3F63-FD30-AC2D-3983D0866EAC}"/>
              </a:ext>
            </a:extLst>
          </p:cNvPr>
          <p:cNvPicPr>
            <a:picLocks noChangeAspect="1"/>
          </p:cNvPicPr>
          <p:nvPr/>
        </p:nvPicPr>
        <p:blipFill>
          <a:blip r:embed="rId3"/>
          <a:stretch>
            <a:fillRect/>
          </a:stretch>
        </p:blipFill>
        <p:spPr>
          <a:xfrm>
            <a:off x="10128042" y="5488614"/>
            <a:ext cx="1325859" cy="1366781"/>
          </a:xfrm>
          <a:prstGeom prst="rect">
            <a:avLst/>
          </a:prstGeom>
        </p:spPr>
      </p:pic>
      <p:sp>
        <p:nvSpPr>
          <p:cNvPr id="3" name="Rectangle 2">
            <a:extLst>
              <a:ext uri="{FF2B5EF4-FFF2-40B4-BE49-F238E27FC236}">
                <a16:creationId xmlns:a16="http://schemas.microsoft.com/office/drawing/2014/main" id="{178D9F91-1454-C7E8-34C5-A9CA02FCE74F}"/>
              </a:ext>
            </a:extLst>
          </p:cNvPr>
          <p:cNvSpPr/>
          <p:nvPr/>
        </p:nvSpPr>
        <p:spPr>
          <a:xfrm>
            <a:off x="1385454" y="6170209"/>
            <a:ext cx="4146213" cy="261610"/>
          </a:xfrm>
          <a:prstGeom prst="rect">
            <a:avLst/>
          </a:prstGeom>
        </p:spPr>
        <p:txBody>
          <a:bodyPr wrap="square" lIns="91440" tIns="45720" rIns="91440" bIns="45720" anchor="t">
            <a:spAutoFit/>
          </a:bodyPr>
          <a:lstStyle/>
          <a:p>
            <a:r>
              <a:rPr lang="en-US" sz="1100">
                <a:solidFill>
                  <a:srgbClr val="556774"/>
                </a:solidFill>
                <a:latin typeface="Arial"/>
                <a:cs typeface="Arial"/>
              </a:rPr>
              <a:t>Source: Vector Solutions</a:t>
            </a:r>
            <a:endParaRPr lang="en-US" sz="1100">
              <a:solidFill>
                <a:srgbClr val="5567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93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3" y="1241177"/>
            <a:ext cx="6197601" cy="4790479"/>
          </a:xfrm>
          <a:prstGeom prst="rect">
            <a:avLst/>
          </a:prstGeom>
        </p:spPr>
        <p:txBody>
          <a:bodyPr wrap="square" lIns="91440" tIns="45720" rIns="91440" bIns="45720" anchor="t">
            <a:spAutoFit/>
          </a:bodyPr>
          <a:lstStyle/>
          <a:p>
            <a:pPr>
              <a:lnSpc>
                <a:spcPct val="150000"/>
              </a:lnSpc>
            </a:pPr>
            <a:r>
              <a:rPr lang="en-US" sz="2600" b="1">
                <a:solidFill>
                  <a:srgbClr val="0F4B90"/>
                </a:solidFill>
                <a:latin typeface="Arial" panose="020B0604020202020204" pitchFamily="34" charset="0"/>
                <a:ea typeface="Fedra Sans Condensed Std Book" charset="0"/>
                <a:cs typeface="Arial" panose="020B0604020202020204" pitchFamily="34" charset="0"/>
              </a:rPr>
              <a:t>DOCUMENT</a:t>
            </a:r>
          </a:p>
          <a:p>
            <a:pPr>
              <a:lnSpc>
                <a:spcPct val="150000"/>
              </a:lnSpc>
            </a:pPr>
            <a:r>
              <a:rPr lang="en-US" sz="1600">
                <a:solidFill>
                  <a:srgbClr val="556774"/>
                </a:solidFill>
                <a:latin typeface="Arial" charset="0"/>
                <a:ea typeface="Gotham Book" charset="0"/>
                <a:cs typeface="Gotham Book" charset="0"/>
              </a:rPr>
              <a:t>Record and/or take notes during an incident </a:t>
            </a:r>
          </a:p>
          <a:p>
            <a:pPr>
              <a:lnSpc>
                <a:spcPct val="150000"/>
              </a:lnSpc>
            </a:pPr>
            <a:r>
              <a:rPr lang="en-US" sz="1600">
                <a:solidFill>
                  <a:srgbClr val="556774"/>
                </a:solidFill>
                <a:latin typeface="Arial" charset="0"/>
                <a:ea typeface="Gotham Book" charset="0"/>
                <a:cs typeface="Gotham Book" charset="0"/>
              </a:rPr>
              <a:t>This can include:</a:t>
            </a:r>
          </a:p>
          <a:p>
            <a:pPr marL="342900" indent="-342900">
              <a:lnSpc>
                <a:spcPct val="150000"/>
              </a:lnSpc>
              <a:buFont typeface="Arial" panose="020B0604020202020204" pitchFamily="34" charset="0"/>
              <a:buChar char="•"/>
            </a:pPr>
            <a:r>
              <a:rPr lang="en-US" sz="1600">
                <a:solidFill>
                  <a:srgbClr val="556774"/>
                </a:solidFill>
                <a:latin typeface="Arial" charset="0"/>
                <a:ea typeface="Gotham Book" charset="0"/>
                <a:cs typeface="Gotham Book" charset="0"/>
              </a:rPr>
              <a:t>Video recording</a:t>
            </a:r>
          </a:p>
          <a:p>
            <a:pPr marL="342900" indent="-342900">
              <a:lnSpc>
                <a:spcPct val="150000"/>
              </a:lnSpc>
              <a:buFont typeface="Arial" panose="020B0604020202020204" pitchFamily="34" charset="0"/>
              <a:buChar char="•"/>
            </a:pPr>
            <a:r>
              <a:rPr lang="en-US" sz="1600">
                <a:solidFill>
                  <a:srgbClr val="556774"/>
                </a:solidFill>
                <a:latin typeface="Arial" charset="0"/>
                <a:ea typeface="Gotham Book" charset="0"/>
                <a:cs typeface="Gotham Book" charset="0"/>
              </a:rPr>
              <a:t>Screenshots</a:t>
            </a:r>
          </a:p>
          <a:p>
            <a:pPr>
              <a:lnSpc>
                <a:spcPct val="150000"/>
              </a:lnSpc>
            </a:pPr>
            <a:r>
              <a:rPr lang="en-US" sz="1600">
                <a:solidFill>
                  <a:srgbClr val="556774"/>
                </a:solidFill>
                <a:latin typeface="Arial" charset="0"/>
                <a:ea typeface="Gotham Book" charset="0"/>
                <a:cs typeface="Gotham Book" charset="0"/>
              </a:rPr>
              <a:t>Items to remember:</a:t>
            </a:r>
          </a:p>
          <a:p>
            <a:pPr marL="342900" indent="-342900">
              <a:lnSpc>
                <a:spcPct val="150000"/>
              </a:lnSpc>
              <a:buFont typeface="Arial" panose="020B0604020202020204" pitchFamily="34" charset="0"/>
              <a:buChar char="•"/>
            </a:pPr>
            <a:r>
              <a:rPr lang="en-US" sz="1600">
                <a:solidFill>
                  <a:srgbClr val="556774"/>
                </a:solidFill>
                <a:latin typeface="Arial"/>
                <a:ea typeface="Gotham Book" charset="0"/>
                <a:cs typeface="Gotham Book" charset="0"/>
              </a:rPr>
              <a:t>You should seek consent from the victim/survivor before you begin documenting.</a:t>
            </a:r>
            <a:endParaRPr lang="en-US"/>
          </a:p>
          <a:p>
            <a:pPr marL="342900" indent="-342900">
              <a:lnSpc>
                <a:spcPct val="150000"/>
              </a:lnSpc>
              <a:buFont typeface="Arial" panose="020B0604020202020204" pitchFamily="34" charset="0"/>
              <a:buChar char="•"/>
            </a:pPr>
            <a:r>
              <a:rPr lang="en-US" sz="1600">
                <a:solidFill>
                  <a:srgbClr val="556774"/>
                </a:solidFill>
                <a:latin typeface="Arial" charset="0"/>
                <a:ea typeface="Gotham Book" charset="0"/>
                <a:cs typeface="Gotham Book" charset="0"/>
              </a:rPr>
              <a:t>Document is an </a:t>
            </a:r>
            <a:r>
              <a:rPr lang="en-US" sz="1600" b="1">
                <a:solidFill>
                  <a:srgbClr val="556774"/>
                </a:solidFill>
                <a:latin typeface="Arial" charset="0"/>
                <a:ea typeface="Gotham Book" charset="0"/>
                <a:cs typeface="Gotham Book" charset="0"/>
              </a:rPr>
              <a:t>and</a:t>
            </a:r>
            <a:r>
              <a:rPr lang="en-US" sz="1600">
                <a:solidFill>
                  <a:srgbClr val="556774"/>
                </a:solidFill>
                <a:latin typeface="Arial" charset="0"/>
                <a:ea typeface="Gotham Book" charset="0"/>
                <a:cs typeface="Gotham Book" charset="0"/>
              </a:rPr>
              <a:t> not an </a:t>
            </a:r>
            <a:r>
              <a:rPr lang="en-US" sz="1600" b="1">
                <a:solidFill>
                  <a:srgbClr val="556774"/>
                </a:solidFill>
                <a:latin typeface="Arial" charset="0"/>
                <a:ea typeface="Gotham Book" charset="0"/>
                <a:cs typeface="Gotham Book" charset="0"/>
              </a:rPr>
              <a:t>only. </a:t>
            </a:r>
          </a:p>
          <a:p>
            <a:pPr marL="342900" indent="-342900">
              <a:lnSpc>
                <a:spcPct val="150000"/>
              </a:lnSpc>
              <a:buFont typeface="Arial" panose="020B0604020202020204" pitchFamily="34" charset="0"/>
              <a:buChar char="•"/>
            </a:pPr>
            <a:r>
              <a:rPr lang="en-US" sz="1600">
                <a:solidFill>
                  <a:srgbClr val="556774"/>
                </a:solidFill>
                <a:latin typeface="Arial" charset="0"/>
                <a:ea typeface="Gotham Book" charset="0"/>
                <a:cs typeface="Gotham Book" charset="0"/>
              </a:rPr>
              <a:t>Keep your attention on the person experiencing harm and make sure the documentation is focused on supporting them. </a:t>
            </a:r>
          </a:p>
          <a:p>
            <a:pPr>
              <a:lnSpc>
                <a:spcPct val="150000"/>
              </a:lnSpc>
            </a:pPr>
            <a:endParaRPr lang="en-US" sz="2000" b="1">
              <a:solidFill>
                <a:srgbClr val="556774"/>
              </a:solidFill>
              <a:latin typeface="Arial" panose="020B0604020202020204" pitchFamily="34" charset="0"/>
              <a:ea typeface="Fedra Sans Condensed Std Book" charset="0"/>
              <a:cs typeface="Arial" panose="020B0604020202020204" pitchFamily="34" charset="0"/>
            </a:endParaRPr>
          </a:p>
        </p:txBody>
      </p:sp>
      <p:sp>
        <p:nvSpPr>
          <p:cNvPr id="4" name="Rectangle 3"/>
          <p:cNvSpPr/>
          <p:nvPr/>
        </p:nvSpPr>
        <p:spPr>
          <a:xfrm>
            <a:off x="1542469" y="6324323"/>
            <a:ext cx="4146213" cy="430887"/>
          </a:xfrm>
          <a:prstGeom prst="rect">
            <a:avLst/>
          </a:prstGeom>
        </p:spPr>
        <p:txBody>
          <a:bodyPr wrap="square">
            <a:spAutoFit/>
          </a:bodyPr>
          <a:lstStyle/>
          <a:p>
            <a:r>
              <a:rPr lang="en-US" sz="1100">
                <a:solidFill>
                  <a:srgbClr val="556774"/>
                </a:solidFill>
                <a:latin typeface="Arial" panose="020B0604020202020204" pitchFamily="34" charset="0"/>
                <a:cs typeface="Arial" panose="020B0604020202020204" pitchFamily="34" charset="0"/>
              </a:rPr>
              <a:t>Source: Think About it online training: </a:t>
            </a:r>
            <a:r>
              <a:rPr lang="en-US" sz="1100">
                <a:solidFill>
                  <a:srgbClr val="556774"/>
                </a:solidFill>
                <a:latin typeface="Arial" panose="020B0604020202020204" pitchFamily="34" charset="0"/>
                <a:cs typeface="Arial" panose="020B0604020202020204" pitchFamily="34" charset="0"/>
                <a:hlinkClick r:id="rId3"/>
              </a:rPr>
              <a:t>https://sapec.ku.edu/ThinkAboutIt</a:t>
            </a:r>
            <a:r>
              <a:rPr lang="en-US" sz="1100">
                <a:solidFill>
                  <a:srgbClr val="556774"/>
                </a:solidFill>
                <a:latin typeface="Arial" panose="020B0604020202020204" pitchFamily="34" charset="0"/>
                <a:cs typeface="Arial" panose="020B0604020202020204" pitchFamily="34" charset="0"/>
              </a:rPr>
              <a:t> </a:t>
            </a:r>
          </a:p>
        </p:txBody>
      </p:sp>
      <p:sp>
        <p:nvSpPr>
          <p:cNvPr id="7" name="TextBox 6"/>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solidFill>
                <a:latin typeface="Arial Bold"/>
                <a:cs typeface="Arial Bold"/>
              </a:rPr>
              <a:t>41</a:t>
            </a:r>
            <a:endParaRPr lang="en-US" b="1">
              <a:solidFill>
                <a:schemeClr val="bg1"/>
              </a:solidFill>
              <a:latin typeface="Arial Bold" panose="020B0704020202020204" pitchFamily="34" charset="0"/>
              <a:cs typeface="Arial Bold" panose="020B0704020202020204" pitchFamily="34" charset="0"/>
            </a:endParaRPr>
          </a:p>
        </p:txBody>
      </p:sp>
      <p:pic>
        <p:nvPicPr>
          <p:cNvPr id="5" name="Picture 4">
            <a:extLst>
              <a:ext uri="{FF2B5EF4-FFF2-40B4-BE49-F238E27FC236}">
                <a16:creationId xmlns:a16="http://schemas.microsoft.com/office/drawing/2014/main" id="{2B86693C-3F63-FD30-AC2D-3983D0866EAC}"/>
              </a:ext>
            </a:extLst>
          </p:cNvPr>
          <p:cNvPicPr>
            <a:picLocks noChangeAspect="1"/>
          </p:cNvPicPr>
          <p:nvPr/>
        </p:nvPicPr>
        <p:blipFill>
          <a:blip r:embed="rId4"/>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199286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564" y="-801446"/>
            <a:ext cx="13673667" cy="9115778"/>
          </a:xfrm>
          <a:prstGeom prst="rect">
            <a:avLst/>
          </a:prstGeom>
        </p:spPr>
      </p:pic>
      <p:sp>
        <p:nvSpPr>
          <p:cNvPr id="6" name="Parallelogram 5"/>
          <p:cNvSpPr/>
          <p:nvPr/>
        </p:nvSpPr>
        <p:spPr>
          <a:xfrm>
            <a:off x="1363133" y="5779842"/>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Parallelogram 6"/>
          <p:cNvSpPr/>
          <p:nvPr/>
        </p:nvSpPr>
        <p:spPr>
          <a:xfrm>
            <a:off x="4896271" y="-641025"/>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Title 17"/>
          <p:cNvSpPr txBox="1">
            <a:spLocks/>
          </p:cNvSpPr>
          <p:nvPr/>
        </p:nvSpPr>
        <p:spPr>
          <a:xfrm>
            <a:off x="2986088" y="4180169"/>
            <a:ext cx="10457015" cy="1754326"/>
          </a:xfrm>
          <a:prstGeom prst="rect">
            <a:avLst/>
          </a:prstGeom>
          <a:solidFill>
            <a:schemeClr val="bg1"/>
          </a:solidFill>
        </p:spPr>
        <p:txBody>
          <a:bodyPr wrap="square" anchor="ctr" anchorCtr="0">
            <a:spAutoFit/>
          </a:bodyPr>
          <a:lstStyle>
            <a:lvl1pPr algn="ctr" defTabSz="914400" rtl="0" eaLnBrk="1" latinLnBrk="0" hangingPunct="1">
              <a:lnSpc>
                <a:spcPct val="90000"/>
              </a:lnSpc>
              <a:spcBef>
                <a:spcPct val="0"/>
              </a:spcBef>
              <a:buNone/>
              <a:defRPr sz="4400" b="1" i="1" kern="1200" cap="all" baseline="0">
                <a:solidFill>
                  <a:srgbClr val="0067B0"/>
                </a:solidFill>
                <a:latin typeface="Arial" charset="0"/>
                <a:ea typeface="+mj-ea"/>
                <a:cs typeface="+mj-cs"/>
              </a:defRPr>
            </a:lvl1pPr>
          </a:lstStyle>
          <a:p>
            <a:pPr algn="l"/>
            <a:r>
              <a:rPr lang="en-US" sz="4000" b="0">
                <a:solidFill>
                  <a:srgbClr val="E02136"/>
                </a:solidFill>
                <a:ea typeface="Gotham Medium" charset="0"/>
                <a:cs typeface="Gotham Medium" charset="0"/>
              </a:rPr>
              <a:t>STEP FOUR: FOLLOW UP and determine what support and/</a:t>
            </a:r>
            <a:br>
              <a:rPr lang="en-US" sz="4000" b="0">
                <a:solidFill>
                  <a:srgbClr val="E02136"/>
                </a:solidFill>
                <a:ea typeface="Gotham Medium" charset="0"/>
                <a:cs typeface="Gotham Medium" charset="0"/>
              </a:rPr>
            </a:br>
            <a:r>
              <a:rPr lang="en-US" sz="4000" b="0">
                <a:solidFill>
                  <a:srgbClr val="E02136"/>
                </a:solidFill>
                <a:ea typeface="Gotham Medium" charset="0"/>
                <a:cs typeface="Gotham Medium" charset="0"/>
              </a:rPr>
              <a:t>or accountability is needed</a:t>
            </a:r>
            <a:endParaRPr lang="en-US" sz="4000" b="0">
              <a:solidFill>
                <a:srgbClr val="E02136"/>
              </a:solidFill>
              <a:latin typeface="Gotham Medium" charset="0"/>
              <a:ea typeface="Gotham Medium" charset="0"/>
              <a:cs typeface="Gotham Medium" charset="0"/>
            </a:endParaRPr>
          </a:p>
        </p:txBody>
      </p:sp>
      <p:sp>
        <p:nvSpPr>
          <p:cNvPr id="11" name="TextBox 10"/>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solidFill>
                <a:latin typeface="Arial Bold"/>
                <a:cs typeface="Arial Bold"/>
              </a:rPr>
              <a:t>42</a:t>
            </a:r>
          </a:p>
        </p:txBody>
      </p:sp>
    </p:spTree>
    <p:extLst>
      <p:ext uri="{BB962C8B-B14F-4D97-AF65-F5344CB8AC3E}">
        <p14:creationId xmlns:p14="http://schemas.microsoft.com/office/powerpoint/2010/main" val="371161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6615" y="1459168"/>
            <a:ext cx="9684773" cy="5047536"/>
          </a:xfrm>
          <a:prstGeom prst="rect">
            <a:avLst/>
          </a:prstGeom>
          <a:noFill/>
        </p:spPr>
        <p:txBody>
          <a:bodyPr wrap="square" rtlCol="0">
            <a:spAutoFit/>
          </a:bodyPr>
          <a:lstStyle/>
          <a:p>
            <a:r>
              <a:rPr lang="en-US" sz="3600" b="1">
                <a:solidFill>
                  <a:schemeClr val="bg1">
                    <a:lumMod val="50000"/>
                  </a:schemeClr>
                </a:solidFill>
                <a:latin typeface="Arial" panose="020B0604020202020204" pitchFamily="34" charset="0"/>
                <a:ea typeface="Fedra Sans Condensed Std Book" charset="0"/>
                <a:cs typeface="Arial" panose="020B0604020202020204" pitchFamily="34" charset="0"/>
              </a:rPr>
              <a:t>Three things you should say to a survivor of sexual assault:</a:t>
            </a:r>
            <a:endParaRPr lang="en-US" sz="3600">
              <a:solidFill>
                <a:schemeClr val="bg1">
                  <a:lumMod val="50000"/>
                </a:schemeClr>
              </a:solidFill>
              <a:latin typeface="Arial" charset="0"/>
              <a:ea typeface="Gotham Book" charset="0"/>
              <a:cs typeface="Gotham Book" charset="0"/>
            </a:endParaRPr>
          </a:p>
          <a:p>
            <a:endParaRPr lang="en-US" sz="3200" b="1">
              <a:solidFill>
                <a:srgbClr val="556774"/>
              </a:solidFill>
              <a:latin typeface="Arial" charset="0"/>
              <a:ea typeface="Gotham Book" charset="0"/>
              <a:cs typeface="Gotham Book" charset="0"/>
            </a:endParaRPr>
          </a:p>
          <a:p>
            <a:pPr marL="400050" indent="-400050">
              <a:buFont typeface="+mj-lt"/>
              <a:buAutoNum type="romanUcPeriod"/>
            </a:pPr>
            <a:r>
              <a:rPr lang="en-US" sz="3200" b="1">
                <a:solidFill>
                  <a:srgbClr val="556774"/>
                </a:solidFill>
                <a:latin typeface="Arial" charset="0"/>
                <a:ea typeface="Gotham Medium" charset="0"/>
                <a:cs typeface="Gotham Medium" charset="0"/>
              </a:rPr>
              <a:t> I believe you.</a:t>
            </a:r>
          </a:p>
          <a:p>
            <a:pPr marL="400050" indent="-400050">
              <a:buFont typeface="+mj-lt"/>
              <a:buAutoNum type="romanUcPeriod"/>
            </a:pPr>
            <a:endParaRPr lang="en-US" sz="3200" b="1">
              <a:solidFill>
                <a:srgbClr val="556774"/>
              </a:solidFill>
              <a:latin typeface="Arial" charset="0"/>
              <a:ea typeface="Gotham Medium" charset="0"/>
              <a:cs typeface="Gotham Medium" charset="0"/>
            </a:endParaRPr>
          </a:p>
          <a:p>
            <a:pPr marL="400050" indent="-400050">
              <a:buFont typeface="+mj-lt"/>
              <a:buAutoNum type="romanUcPeriod"/>
            </a:pPr>
            <a:r>
              <a:rPr lang="en-US" sz="3200" b="1">
                <a:solidFill>
                  <a:srgbClr val="556774"/>
                </a:solidFill>
                <a:latin typeface="Arial" charset="0"/>
                <a:ea typeface="Gotham Medium" charset="0"/>
                <a:cs typeface="Gotham Medium" charset="0"/>
              </a:rPr>
              <a:t> It’s not your fault.</a:t>
            </a:r>
            <a:br>
              <a:rPr lang="en-US" sz="3200" b="1">
                <a:solidFill>
                  <a:srgbClr val="556774"/>
                </a:solidFill>
                <a:latin typeface="Arial" charset="0"/>
                <a:ea typeface="Gotham Medium" charset="0"/>
                <a:cs typeface="Gotham Medium" charset="0"/>
              </a:rPr>
            </a:br>
            <a:endParaRPr lang="en-US" sz="3200" b="1">
              <a:solidFill>
                <a:srgbClr val="556774"/>
              </a:solidFill>
              <a:latin typeface="Arial" charset="0"/>
              <a:ea typeface="Gotham Medium" charset="0"/>
              <a:cs typeface="Gotham Medium" charset="0"/>
            </a:endParaRPr>
          </a:p>
          <a:p>
            <a:pPr marL="400050" indent="-400050">
              <a:buFont typeface="+mj-lt"/>
              <a:buAutoNum type="romanUcPeriod"/>
            </a:pPr>
            <a:r>
              <a:rPr lang="en-US" sz="3200" b="1">
                <a:solidFill>
                  <a:srgbClr val="556774"/>
                </a:solidFill>
                <a:latin typeface="Arial" charset="0"/>
                <a:ea typeface="Gotham Medium" charset="0"/>
                <a:cs typeface="Gotham Medium" charset="0"/>
              </a:rPr>
              <a:t> How can I be helpful right now?</a:t>
            </a:r>
            <a:br>
              <a:rPr lang="en-US" sz="2200">
                <a:solidFill>
                  <a:srgbClr val="556774"/>
                </a:solidFill>
                <a:latin typeface="Arial" charset="0"/>
                <a:ea typeface="Gotham Medium" charset="0"/>
                <a:cs typeface="Gotham Medium" charset="0"/>
              </a:rPr>
            </a:br>
            <a:endParaRPr lang="en-US" sz="2200">
              <a:solidFill>
                <a:srgbClr val="556774"/>
              </a:solidFill>
              <a:latin typeface="Arial" charset="0"/>
              <a:ea typeface="Gotham Medium" charset="0"/>
              <a:cs typeface="Gotham Medium" charset="0"/>
            </a:endParaRPr>
          </a:p>
          <a:p>
            <a:pPr marL="285750" indent="-285750">
              <a:buFont typeface="Arial" panose="020B0604020202020204" pitchFamily="34" charset="0"/>
              <a:buChar char="•"/>
            </a:pPr>
            <a:endParaRPr lang="en-US">
              <a:solidFill>
                <a:srgbClr val="556774"/>
              </a:solidFill>
              <a:latin typeface="Arial" charset="0"/>
              <a:ea typeface="Gotham Book" charset="0"/>
              <a:cs typeface="Gotham Book" charset="0"/>
            </a:endParaRPr>
          </a:p>
          <a:p>
            <a:pPr marL="285750" indent="-285750">
              <a:buFont typeface="Arial" panose="020B0604020202020204" pitchFamily="34" charset="0"/>
              <a:buChar char="•"/>
            </a:pPr>
            <a:endParaRPr lang="en-US">
              <a:solidFill>
                <a:srgbClr val="556774"/>
              </a:solidFill>
              <a:latin typeface="Arial" charset="0"/>
              <a:ea typeface="Gotham Book" charset="0"/>
              <a:cs typeface="Gotham Book" charset="0"/>
            </a:endParaRPr>
          </a:p>
        </p:txBody>
      </p:sp>
      <p:sp>
        <p:nvSpPr>
          <p:cNvPr id="2" name="Rectangle 1"/>
          <p:cNvSpPr/>
          <p:nvPr/>
        </p:nvSpPr>
        <p:spPr>
          <a:xfrm>
            <a:off x="1416614" y="549260"/>
            <a:ext cx="6476102" cy="400110"/>
          </a:xfrm>
          <a:prstGeom prst="rect">
            <a:avLst/>
          </a:prstGeom>
        </p:spPr>
        <p:txBody>
          <a:bodyPr wrap="square">
            <a:spAutoFit/>
          </a:bodyPr>
          <a:lstStyle/>
          <a:p>
            <a:r>
              <a:rPr lang="en-US" sz="2000">
                <a:solidFill>
                  <a:srgbClr val="FFFFFF"/>
                </a:solidFill>
                <a:latin typeface="Arial" charset="0"/>
                <a:ea typeface="Gotham" charset="0"/>
                <a:cs typeface="Gotham" charset="0"/>
              </a:rPr>
              <a:t>SUPPORTING SURVIVORS</a:t>
            </a:r>
          </a:p>
        </p:txBody>
      </p:sp>
      <p:sp>
        <p:nvSpPr>
          <p:cNvPr id="6" name="TextBox 5"/>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lumMod val="50000"/>
                  </a:schemeClr>
                </a:solidFill>
                <a:latin typeface="Arial Bold"/>
                <a:cs typeface="Arial Bold"/>
              </a:rPr>
              <a:t>43</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7" name="Picture 6">
            <a:extLst>
              <a:ext uri="{FF2B5EF4-FFF2-40B4-BE49-F238E27FC236}">
                <a16:creationId xmlns:a16="http://schemas.microsoft.com/office/drawing/2014/main" id="{33EA6B08-6CD3-FB16-B732-4DB83407E568}"/>
              </a:ext>
            </a:extLst>
          </p:cNvPr>
          <p:cNvPicPr>
            <a:picLocks noChangeAspect="1"/>
          </p:cNvPicPr>
          <p:nvPr/>
        </p:nvPicPr>
        <p:blipFill>
          <a:blip r:embed="rId3"/>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200896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011827" y="4743119"/>
            <a:ext cx="2545956" cy="461665"/>
          </a:xfrm>
          <a:prstGeom prst="rect">
            <a:avLst/>
          </a:prstGeom>
          <a:noFill/>
        </p:spPr>
        <p:txBody>
          <a:bodyPr wrap="square" rtlCol="0" anchor="t">
            <a:spAutoFit/>
          </a:bodyPr>
          <a:lstStyle/>
          <a:p>
            <a:r>
              <a:rPr lang="en-US" sz="2400" b="1">
                <a:solidFill>
                  <a:srgbClr val="556774"/>
                </a:solidFill>
                <a:latin typeface="Arial Bold"/>
                <a:ea typeface="Gotham Medium" charset="0"/>
                <a:cs typeface="Gotham Medium" charset="0"/>
              </a:rPr>
              <a:t>Reporting:</a:t>
            </a:r>
          </a:p>
        </p:txBody>
      </p:sp>
      <p:sp>
        <p:nvSpPr>
          <p:cNvPr id="19" name="TextBox 18"/>
          <p:cNvSpPr txBox="1"/>
          <p:nvPr/>
        </p:nvSpPr>
        <p:spPr>
          <a:xfrm>
            <a:off x="1976590" y="2179438"/>
            <a:ext cx="4720267" cy="461665"/>
          </a:xfrm>
          <a:prstGeom prst="rect">
            <a:avLst/>
          </a:prstGeom>
          <a:noFill/>
        </p:spPr>
        <p:txBody>
          <a:bodyPr wrap="square" rtlCol="0" anchor="t">
            <a:spAutoFit/>
          </a:bodyPr>
          <a:lstStyle/>
          <a:p>
            <a:r>
              <a:rPr lang="en-US" sz="2400" b="1">
                <a:solidFill>
                  <a:srgbClr val="556774"/>
                </a:solidFill>
                <a:latin typeface="Arial Bold"/>
                <a:ea typeface="Gotham Medium" charset="0"/>
                <a:cs typeface="Gotham Medium" charset="0"/>
              </a:rPr>
              <a:t>Confidential Support:</a:t>
            </a:r>
          </a:p>
        </p:txBody>
      </p:sp>
      <p:sp>
        <p:nvSpPr>
          <p:cNvPr id="5" name="Rectangle 4"/>
          <p:cNvSpPr/>
          <p:nvPr/>
        </p:nvSpPr>
        <p:spPr>
          <a:xfrm>
            <a:off x="1025982" y="546436"/>
            <a:ext cx="4720267" cy="369332"/>
          </a:xfrm>
          <a:prstGeom prst="rect">
            <a:avLst/>
          </a:prstGeom>
        </p:spPr>
        <p:txBody>
          <a:bodyPr wrap="none" anchor="t">
            <a:spAutoFit/>
          </a:bodyPr>
          <a:lstStyle/>
          <a:p>
            <a:r>
              <a:rPr lang="en-US" b="1">
                <a:solidFill>
                  <a:srgbClr val="FFFFFF"/>
                </a:solidFill>
                <a:latin typeface="Arial"/>
              </a:rPr>
              <a:t>CAMPUS AND COMMUNITY RESOURCES</a:t>
            </a:r>
            <a:endParaRPr lang="en-US" b="1">
              <a:solidFill>
                <a:prstClr val="black"/>
              </a:solidFill>
            </a:endParaRPr>
          </a:p>
        </p:txBody>
      </p:sp>
      <p:sp>
        <p:nvSpPr>
          <p:cNvPr id="12" name="TextBox 11"/>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rgbClr val="556774"/>
                </a:solidFill>
                <a:latin typeface="Arial Bold"/>
                <a:cs typeface="Arial Bold"/>
              </a:rPr>
              <a:t>44</a:t>
            </a:r>
            <a:endParaRPr lang="en-US" b="1">
              <a:solidFill>
                <a:srgbClr val="556774"/>
              </a:solidFill>
              <a:latin typeface="Arial Bold" panose="020B0704020202020204" pitchFamily="34" charset="0"/>
              <a:cs typeface="Arial Bold" panose="020B0704020202020204" pitchFamily="34" charset="0"/>
            </a:endParaRPr>
          </a:p>
        </p:txBody>
      </p:sp>
      <p:sp>
        <p:nvSpPr>
          <p:cNvPr id="13" name="Star: 24 Points 12">
            <a:extLst>
              <a:ext uri="{FF2B5EF4-FFF2-40B4-BE49-F238E27FC236}">
                <a16:creationId xmlns:a16="http://schemas.microsoft.com/office/drawing/2014/main" id="{363E98C1-E98A-411F-A286-CB1807A586F6}"/>
              </a:ext>
            </a:extLst>
          </p:cNvPr>
          <p:cNvSpPr/>
          <p:nvPr/>
        </p:nvSpPr>
        <p:spPr>
          <a:xfrm>
            <a:off x="8573792" y="1962648"/>
            <a:ext cx="3421754" cy="2409325"/>
          </a:xfrm>
          <a:prstGeom prst="star24">
            <a:avLst/>
          </a:pr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white"/>
                </a:solidFill>
                <a:cs typeface="Calibri"/>
              </a:rPr>
              <a:t>TAKE A PIC OF THIS SLIDE!</a:t>
            </a:r>
            <a:endParaRPr lang="en-US" sz="2800" b="1">
              <a:solidFill>
                <a:prstClr val="white"/>
              </a:solidFill>
            </a:endParaRPr>
          </a:p>
        </p:txBody>
      </p:sp>
      <p:sp>
        <p:nvSpPr>
          <p:cNvPr id="23" name="TextBox 22">
            <a:extLst>
              <a:ext uri="{FF2B5EF4-FFF2-40B4-BE49-F238E27FC236}">
                <a16:creationId xmlns:a16="http://schemas.microsoft.com/office/drawing/2014/main" id="{8EB30ED6-37EB-4933-A1EA-04E7BC6E6091}"/>
              </a:ext>
            </a:extLst>
          </p:cNvPr>
          <p:cNvSpPr txBox="1"/>
          <p:nvPr/>
        </p:nvSpPr>
        <p:spPr>
          <a:xfrm>
            <a:off x="1968982" y="1057768"/>
            <a:ext cx="5685079" cy="461665"/>
          </a:xfrm>
          <a:prstGeom prst="rect">
            <a:avLst/>
          </a:prstGeom>
          <a:noFill/>
        </p:spPr>
        <p:txBody>
          <a:bodyPr wrap="square" rtlCol="0" anchor="t">
            <a:spAutoFit/>
          </a:bodyPr>
          <a:lstStyle/>
          <a:p>
            <a:r>
              <a:rPr lang="en-US" sz="2400" b="1">
                <a:solidFill>
                  <a:srgbClr val="556774"/>
                </a:solidFill>
                <a:latin typeface="Arial Bold"/>
                <a:ea typeface="Gotham Medium" charset="0"/>
                <a:cs typeface="Gotham Medium" charset="0"/>
              </a:rPr>
              <a:t>Free Late-Night Rides Home:</a:t>
            </a:r>
          </a:p>
        </p:txBody>
      </p:sp>
      <p:sp>
        <p:nvSpPr>
          <p:cNvPr id="6" name="TextBox 5"/>
          <p:cNvSpPr txBox="1"/>
          <p:nvPr/>
        </p:nvSpPr>
        <p:spPr>
          <a:xfrm>
            <a:off x="2365874" y="1401781"/>
            <a:ext cx="6461234" cy="769441"/>
          </a:xfrm>
          <a:prstGeom prst="rect">
            <a:avLst/>
          </a:prstGeom>
          <a:noFill/>
        </p:spPr>
        <p:txBody>
          <a:bodyPr wrap="square" rtlCol="0">
            <a:spAutoFit/>
          </a:bodyPr>
          <a:lstStyle/>
          <a:p>
            <a:r>
              <a:rPr lang="en-US" sz="2200" b="1">
                <a:solidFill>
                  <a:srgbClr val="C00000"/>
                </a:solidFill>
              </a:rPr>
              <a:t>KU </a:t>
            </a:r>
            <a:r>
              <a:rPr lang="en-US" sz="2200" b="1" err="1">
                <a:solidFill>
                  <a:srgbClr val="C00000"/>
                </a:solidFill>
              </a:rPr>
              <a:t>SafeRide</a:t>
            </a:r>
            <a:r>
              <a:rPr lang="en-US" sz="2200" b="1">
                <a:solidFill>
                  <a:srgbClr val="C00000"/>
                </a:solidFill>
              </a:rPr>
              <a:t> </a:t>
            </a:r>
            <a:r>
              <a:rPr lang="en-US" sz="2200">
                <a:solidFill>
                  <a:srgbClr val="C00000"/>
                </a:solidFill>
              </a:rPr>
              <a:t> </a:t>
            </a:r>
            <a:br>
              <a:rPr lang="en-US" sz="2200">
                <a:solidFill>
                  <a:srgbClr val="C00000"/>
                </a:solidFill>
              </a:rPr>
            </a:br>
            <a:r>
              <a:rPr lang="en-US" sz="2200">
                <a:solidFill>
                  <a:srgbClr val="4472C4">
                    <a:lumMod val="50000"/>
                  </a:srgbClr>
                </a:solidFill>
              </a:rPr>
              <a:t>Download the ‘KU </a:t>
            </a:r>
            <a:r>
              <a:rPr lang="en-US" sz="2200" err="1">
                <a:solidFill>
                  <a:srgbClr val="4472C4">
                    <a:lumMod val="50000"/>
                  </a:srgbClr>
                </a:solidFill>
              </a:rPr>
              <a:t>SafeRide</a:t>
            </a:r>
            <a:r>
              <a:rPr lang="en-US" sz="2200">
                <a:solidFill>
                  <a:srgbClr val="4472C4">
                    <a:lumMod val="50000"/>
                  </a:srgbClr>
                </a:solidFill>
              </a:rPr>
              <a:t>’ App</a:t>
            </a:r>
          </a:p>
        </p:txBody>
      </p:sp>
      <p:sp>
        <p:nvSpPr>
          <p:cNvPr id="24" name="TextBox 23"/>
          <p:cNvSpPr txBox="1"/>
          <p:nvPr/>
        </p:nvSpPr>
        <p:spPr>
          <a:xfrm>
            <a:off x="2386227" y="5139228"/>
            <a:ext cx="6938821" cy="1446550"/>
          </a:xfrm>
          <a:prstGeom prst="rect">
            <a:avLst/>
          </a:prstGeom>
          <a:noFill/>
        </p:spPr>
        <p:txBody>
          <a:bodyPr wrap="square" lIns="91440" tIns="45720" rIns="91440" bIns="45720" rtlCol="0" anchor="t">
            <a:spAutoFit/>
          </a:bodyPr>
          <a:lstStyle/>
          <a:p>
            <a:r>
              <a:rPr lang="en-US" sz="2200" b="1">
                <a:solidFill>
                  <a:srgbClr val="C00000"/>
                </a:solidFill>
              </a:rPr>
              <a:t>Office of Civil Rights &amp; Title IX</a:t>
            </a:r>
            <a:br>
              <a:rPr lang="en-US" sz="2200"/>
            </a:br>
            <a:r>
              <a:rPr lang="en-US" sz="2200">
                <a:solidFill>
                  <a:srgbClr val="042D56"/>
                </a:solidFill>
                <a:ea typeface="+mn-lt"/>
                <a:cs typeface="+mn-lt"/>
              </a:rPr>
              <a:t>785-864-6414 • civilrights.ku.edu</a:t>
            </a:r>
            <a:endParaRPr lang="en-US">
              <a:solidFill>
                <a:srgbClr val="042D56"/>
              </a:solidFill>
            </a:endParaRPr>
          </a:p>
          <a:p>
            <a:r>
              <a:rPr lang="en-US" sz="2200" b="1">
                <a:solidFill>
                  <a:srgbClr val="C00000"/>
                </a:solidFill>
              </a:rPr>
              <a:t>KU Report It </a:t>
            </a:r>
          </a:p>
          <a:p>
            <a:r>
              <a:rPr lang="en-US" sz="2200">
                <a:solidFill>
                  <a:srgbClr val="042D56"/>
                </a:solidFill>
              </a:rPr>
              <a:t>785-864-3710 • reportit.ku.edu</a:t>
            </a:r>
          </a:p>
        </p:txBody>
      </p:sp>
      <p:sp>
        <p:nvSpPr>
          <p:cNvPr id="25" name="TextBox 24"/>
          <p:cNvSpPr txBox="1"/>
          <p:nvPr/>
        </p:nvSpPr>
        <p:spPr>
          <a:xfrm>
            <a:off x="2374927" y="2561949"/>
            <a:ext cx="7248886" cy="2123658"/>
          </a:xfrm>
          <a:prstGeom prst="rect">
            <a:avLst/>
          </a:prstGeom>
          <a:noFill/>
        </p:spPr>
        <p:txBody>
          <a:bodyPr wrap="square" lIns="91440" tIns="45720" rIns="91440" bIns="45720" rtlCol="0" anchor="t">
            <a:spAutoFit/>
          </a:bodyPr>
          <a:lstStyle/>
          <a:p>
            <a:r>
              <a:rPr lang="en-US" sz="2200" b="1">
                <a:solidFill>
                  <a:srgbClr val="C00000"/>
                </a:solidFill>
              </a:rPr>
              <a:t>KU Care Services</a:t>
            </a:r>
            <a:endParaRPr lang="en-US"/>
          </a:p>
          <a:p>
            <a:r>
              <a:rPr lang="en-US" sz="2200">
                <a:solidFill>
                  <a:srgbClr val="042D56"/>
                </a:solidFill>
              </a:rPr>
              <a:t>785-864-9255 • careservices.ku.edu</a:t>
            </a:r>
            <a:br>
              <a:rPr lang="en-US" sz="2200"/>
            </a:br>
            <a:r>
              <a:rPr lang="en-US" sz="2200" b="1">
                <a:solidFill>
                  <a:srgbClr val="C00000"/>
                </a:solidFill>
              </a:rPr>
              <a:t>KU Counseling and Psychological Services (CAPS)</a:t>
            </a:r>
            <a:br>
              <a:rPr lang="en-US" sz="2200" b="1"/>
            </a:br>
            <a:r>
              <a:rPr lang="en-US" sz="2200">
                <a:solidFill>
                  <a:srgbClr val="042D56"/>
                </a:solidFill>
              </a:rPr>
              <a:t>785-864-2277 •  caps.ku.edu</a:t>
            </a:r>
            <a:br>
              <a:rPr lang="en-US" sz="2200"/>
            </a:br>
            <a:r>
              <a:rPr lang="en-US" sz="2200" b="1">
                <a:solidFill>
                  <a:srgbClr val="C00000"/>
                </a:solidFill>
              </a:rPr>
              <a:t>The Sexual Trauma &amp; Abuse Care Center</a:t>
            </a:r>
            <a:endParaRPr lang="en-US"/>
          </a:p>
          <a:p>
            <a:r>
              <a:rPr lang="en-US" sz="2200">
                <a:solidFill>
                  <a:srgbClr val="042D56"/>
                </a:solidFill>
              </a:rPr>
              <a:t>785-843-8985 (24/7)</a:t>
            </a:r>
            <a:r>
              <a:rPr lang="en-US" sz="2200">
                <a:solidFill>
                  <a:srgbClr val="C00000"/>
                </a:solidFill>
              </a:rPr>
              <a:t> </a:t>
            </a:r>
            <a:r>
              <a:rPr lang="en-US" sz="2200">
                <a:solidFill>
                  <a:srgbClr val="042D56"/>
                </a:solidFill>
              </a:rPr>
              <a:t>• stacarecenter.org</a:t>
            </a:r>
            <a:endParaRPr lang="en-US" sz="2200">
              <a:solidFill>
                <a:srgbClr val="C00000"/>
              </a:solidFill>
            </a:endParaRPr>
          </a:p>
        </p:txBody>
      </p:sp>
      <p:pic>
        <p:nvPicPr>
          <p:cNvPr id="3" name="Picture 2">
            <a:extLst>
              <a:ext uri="{FF2B5EF4-FFF2-40B4-BE49-F238E27FC236}">
                <a16:creationId xmlns:a16="http://schemas.microsoft.com/office/drawing/2014/main" id="{8BE0141A-259F-E304-0A87-67516703D5A7}"/>
              </a:ext>
            </a:extLst>
          </p:cNvPr>
          <p:cNvPicPr>
            <a:picLocks noChangeAspect="1"/>
          </p:cNvPicPr>
          <p:nvPr/>
        </p:nvPicPr>
        <p:blipFill>
          <a:blip r:embed="rId3"/>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80227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8796" y="1166856"/>
            <a:ext cx="11440588" cy="4878259"/>
          </a:xfrm>
          <a:prstGeom prst="rect">
            <a:avLst/>
          </a:prstGeom>
          <a:noFill/>
        </p:spPr>
        <p:txBody>
          <a:bodyPr wrap="square" lIns="91440" tIns="45720" rIns="91440" bIns="45720" rtlCol="0" anchor="t">
            <a:spAutoFit/>
          </a:bodyPr>
          <a:lstStyle/>
          <a:p>
            <a:endParaRPr lang="en-US" sz="2300" b="1">
              <a:solidFill>
                <a:srgbClr val="556774"/>
              </a:solidFill>
              <a:latin typeface="Arial" charset="0"/>
              <a:ea typeface="Gotham Book" charset="0"/>
              <a:cs typeface="Gotham Book" charset="0"/>
            </a:endParaRPr>
          </a:p>
          <a:p>
            <a:pPr marL="400050" indent="-400050">
              <a:buFont typeface="+mj-lt"/>
              <a:buAutoNum type="romanUcPeriod"/>
            </a:pPr>
            <a:r>
              <a:rPr lang="en-US" sz="2800">
                <a:solidFill>
                  <a:srgbClr val="556774"/>
                </a:solidFill>
                <a:latin typeface="Arial"/>
                <a:ea typeface="Gotham Medium" charset="0"/>
                <a:cs typeface="Gotham Medium" charset="0"/>
              </a:rPr>
              <a:t>What issue or issues do you </a:t>
            </a:r>
            <a:r>
              <a:rPr lang="en-US" sz="2800" b="1">
                <a:solidFill>
                  <a:srgbClr val="556774"/>
                </a:solidFill>
                <a:latin typeface="Arial"/>
                <a:ea typeface="Gotham Medium" charset="0"/>
                <a:cs typeface="Gotham Medium" charset="0"/>
              </a:rPr>
              <a:t>RECOGNIZE</a:t>
            </a:r>
            <a:r>
              <a:rPr lang="en-US" sz="2800">
                <a:solidFill>
                  <a:srgbClr val="556774"/>
                </a:solidFill>
                <a:latin typeface="Arial"/>
                <a:ea typeface="Gotham Medium" charset="0"/>
                <a:cs typeface="Gotham Medium" charset="0"/>
              </a:rPr>
              <a:t> in this situation?</a:t>
            </a:r>
          </a:p>
          <a:p>
            <a:pPr marL="400050" indent="-400050">
              <a:buFont typeface="+mj-lt"/>
              <a:buAutoNum type="romanUcPeriod"/>
            </a:pPr>
            <a:endParaRPr lang="en-US" sz="2800">
              <a:solidFill>
                <a:srgbClr val="556774"/>
              </a:solidFill>
              <a:latin typeface="Arial" charset="0"/>
              <a:ea typeface="Gotham Medium" charset="0"/>
              <a:cs typeface="Gotham Medium" charset="0"/>
            </a:endParaRPr>
          </a:p>
          <a:p>
            <a:pPr marL="400050" indent="-400050">
              <a:buFont typeface="+mj-lt"/>
              <a:buAutoNum type="romanUcPeriod"/>
            </a:pPr>
            <a:r>
              <a:rPr lang="en-US" sz="2800">
                <a:solidFill>
                  <a:srgbClr val="556774"/>
                </a:solidFill>
                <a:latin typeface="Arial"/>
                <a:ea typeface="Gotham Medium" charset="0"/>
                <a:cs typeface="Gotham Medium" charset="0"/>
              </a:rPr>
              <a:t>What barriers can you </a:t>
            </a:r>
            <a:r>
              <a:rPr lang="en-US" sz="2800" b="1">
                <a:solidFill>
                  <a:srgbClr val="556774"/>
                </a:solidFill>
                <a:latin typeface="Arial"/>
                <a:ea typeface="Gotham Medium" charset="0"/>
                <a:cs typeface="Gotham Medium" charset="0"/>
              </a:rPr>
              <a:t>IDENTIFY</a:t>
            </a:r>
            <a:r>
              <a:rPr lang="en-US" sz="2800">
                <a:solidFill>
                  <a:srgbClr val="556774"/>
                </a:solidFill>
                <a:latin typeface="Arial"/>
                <a:ea typeface="Gotham Medium" charset="0"/>
                <a:cs typeface="Gotham Medium" charset="0"/>
              </a:rPr>
              <a:t> and how can you safely intervene with others?</a:t>
            </a:r>
            <a:br>
              <a:rPr lang="en-US" sz="2800">
                <a:latin typeface="Arial" charset="0"/>
                <a:ea typeface="Gotham Medium" charset="0"/>
                <a:cs typeface="Gotham Medium" charset="0"/>
              </a:rPr>
            </a:br>
            <a:endParaRPr lang="en-US" sz="2800">
              <a:solidFill>
                <a:srgbClr val="556774"/>
              </a:solidFill>
              <a:latin typeface="Arial" charset="0"/>
              <a:ea typeface="Gotham Medium" charset="0"/>
              <a:cs typeface="Gotham Medium" charset="0"/>
            </a:endParaRPr>
          </a:p>
          <a:p>
            <a:pPr marL="509270" indent="-509270">
              <a:buFont typeface="+mj-lt"/>
              <a:buAutoNum type="romanUcPeriod"/>
            </a:pPr>
            <a:r>
              <a:rPr lang="en-US" sz="2800">
                <a:solidFill>
                  <a:srgbClr val="556774"/>
                </a:solidFill>
                <a:latin typeface="Arial"/>
                <a:ea typeface="Gotham Medium" charset="0"/>
                <a:cs typeface="Gotham Medium" charset="0"/>
              </a:rPr>
              <a:t>How would you and your group members </a:t>
            </a:r>
            <a:r>
              <a:rPr lang="en-US" sz="2800" b="1">
                <a:solidFill>
                  <a:srgbClr val="556774"/>
                </a:solidFill>
                <a:latin typeface="Arial"/>
                <a:ea typeface="Gotham Medium" charset="0"/>
                <a:cs typeface="Gotham Medium" charset="0"/>
              </a:rPr>
              <a:t>INTERVENE</a:t>
            </a:r>
            <a:r>
              <a:rPr lang="en-US" sz="2800">
                <a:solidFill>
                  <a:srgbClr val="556774"/>
                </a:solidFill>
                <a:latin typeface="Arial"/>
                <a:ea typeface="Gotham Medium" charset="0"/>
                <a:cs typeface="Gotham Medium" charset="0"/>
              </a:rPr>
              <a:t> in this situation? (Hint: Delegate, Distract, or Direct, and Document)</a:t>
            </a:r>
            <a:br>
              <a:rPr lang="en-US" sz="2800">
                <a:latin typeface="Arial" charset="0"/>
                <a:ea typeface="Gotham Medium" charset="0"/>
                <a:cs typeface="Gotham Medium" charset="0"/>
              </a:rPr>
            </a:br>
            <a:endParaRPr lang="en-US" sz="2800">
              <a:solidFill>
                <a:srgbClr val="556774"/>
              </a:solidFill>
              <a:latin typeface="Arial" charset="0"/>
              <a:ea typeface="Gotham Medium" charset="0"/>
              <a:cs typeface="Gotham Medium" charset="0"/>
            </a:endParaRPr>
          </a:p>
          <a:p>
            <a:pPr marL="400050" indent="-400050">
              <a:buFont typeface="+mj-lt"/>
              <a:buAutoNum type="romanUcPeriod"/>
            </a:pPr>
            <a:r>
              <a:rPr lang="en-US" sz="2800">
                <a:solidFill>
                  <a:srgbClr val="556774"/>
                </a:solidFill>
                <a:latin typeface="Arial"/>
                <a:ea typeface="Gotham Medium" charset="0"/>
                <a:cs typeface="Gotham Medium" charset="0"/>
              </a:rPr>
              <a:t> How would you </a:t>
            </a:r>
            <a:r>
              <a:rPr lang="en-US" sz="2800" b="1">
                <a:solidFill>
                  <a:srgbClr val="556774"/>
                </a:solidFill>
                <a:latin typeface="Arial"/>
                <a:ea typeface="Gotham Medium" charset="0"/>
                <a:cs typeface="Gotham Medium" charset="0"/>
              </a:rPr>
              <a:t>FOLLOW-UP </a:t>
            </a:r>
            <a:r>
              <a:rPr lang="en-US" sz="2800">
                <a:solidFill>
                  <a:srgbClr val="556774"/>
                </a:solidFill>
                <a:latin typeface="Arial"/>
                <a:ea typeface="Gotham Medium" charset="0"/>
                <a:cs typeface="Gotham Medium" charset="0"/>
              </a:rPr>
              <a:t>with both individuals involved?</a:t>
            </a:r>
            <a:endParaRPr lang="en-US" sz="2800">
              <a:solidFill>
                <a:srgbClr val="556774"/>
              </a:solidFill>
              <a:latin typeface="Arial"/>
              <a:ea typeface="Gotham Book" charset="0"/>
              <a:cs typeface="Gotham Book" charset="0"/>
            </a:endParaRPr>
          </a:p>
          <a:p>
            <a:pPr marL="285750" indent="-285750">
              <a:buFont typeface="Arial" panose="020B0604020202020204" pitchFamily="34" charset="0"/>
              <a:buChar char="•"/>
            </a:pPr>
            <a:endParaRPr lang="en-US">
              <a:solidFill>
                <a:srgbClr val="556774"/>
              </a:solidFill>
              <a:latin typeface="Arial" charset="0"/>
              <a:ea typeface="Gotham Book" charset="0"/>
              <a:cs typeface="Gotham Book" charset="0"/>
            </a:endParaRPr>
          </a:p>
          <a:p>
            <a:pPr marL="285750" indent="-285750">
              <a:buFont typeface="Arial" panose="020B0604020202020204" pitchFamily="34" charset="0"/>
              <a:buChar char="•"/>
            </a:pPr>
            <a:endParaRPr lang="en-US">
              <a:solidFill>
                <a:srgbClr val="556774"/>
              </a:solidFill>
              <a:latin typeface="Arial" charset="0"/>
              <a:ea typeface="Gotham Book" charset="0"/>
              <a:cs typeface="Gotham Book" charset="0"/>
            </a:endParaRPr>
          </a:p>
        </p:txBody>
      </p:sp>
      <p:sp>
        <p:nvSpPr>
          <p:cNvPr id="2" name="Title 1"/>
          <p:cNvSpPr>
            <a:spLocks noGrp="1"/>
          </p:cNvSpPr>
          <p:nvPr>
            <p:ph type="title"/>
          </p:nvPr>
        </p:nvSpPr>
        <p:spPr>
          <a:xfrm>
            <a:off x="1172326" y="521382"/>
            <a:ext cx="10972800" cy="422998"/>
          </a:xfrm>
        </p:spPr>
        <p:txBody>
          <a:bodyPr/>
          <a:lstStyle/>
          <a:p>
            <a:r>
              <a:rPr lang="en-US" sz="2400">
                <a:solidFill>
                  <a:schemeClr val="bg1"/>
                </a:solidFill>
                <a:latin typeface="Arial" panose="020B0604020202020204" pitchFamily="34" charset="0"/>
                <a:ea typeface="Fedra Sans Condensed Std Book" charset="0"/>
                <a:cs typeface="Arial" panose="020B0604020202020204" pitchFamily="34" charset="0"/>
              </a:rPr>
              <a:t>GROUP QUESTIONS</a:t>
            </a:r>
            <a:endParaRPr lang="en-US" sz="2400">
              <a:solidFill>
                <a:schemeClr val="bg1"/>
              </a:solidFill>
            </a:endParaRPr>
          </a:p>
        </p:txBody>
      </p:sp>
      <p:sp>
        <p:nvSpPr>
          <p:cNvPr id="8" name="TextBox 7"/>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lumMod val="50000"/>
                  </a:schemeClr>
                </a:solidFill>
                <a:latin typeface="Arial Bold"/>
                <a:cs typeface="Arial Bold"/>
              </a:rPr>
              <a:t>45</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5" name="Picture 4">
            <a:extLst>
              <a:ext uri="{FF2B5EF4-FFF2-40B4-BE49-F238E27FC236}">
                <a16:creationId xmlns:a16="http://schemas.microsoft.com/office/drawing/2014/main" id="{585CA319-8006-A8C1-D172-53CA5478123B}"/>
              </a:ext>
            </a:extLst>
          </p:cNvPr>
          <p:cNvPicPr>
            <a:picLocks noChangeAspect="1"/>
          </p:cNvPicPr>
          <p:nvPr/>
        </p:nvPicPr>
        <p:blipFill>
          <a:blip r:embed="rId3"/>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18741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ED5E-7A97-9EC0-6123-2B8910B44A5B}"/>
              </a:ext>
            </a:extLst>
          </p:cNvPr>
          <p:cNvSpPr txBox="1">
            <a:spLocks/>
          </p:cNvSpPr>
          <p:nvPr/>
        </p:nvSpPr>
        <p:spPr>
          <a:xfrm>
            <a:off x="1172326" y="521382"/>
            <a:ext cx="10972800" cy="4229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solidFill>
                  <a:schemeClr val="bg1"/>
                </a:solidFill>
                <a:latin typeface="Arial" panose="020B0604020202020204" pitchFamily="34" charset="0"/>
                <a:ea typeface="Fedra Sans Condensed Std Book" charset="0"/>
                <a:cs typeface="Arial" panose="020B0604020202020204" pitchFamily="34" charset="0"/>
              </a:rPr>
              <a:t>4 D’s of Intervention</a:t>
            </a:r>
            <a:endParaRPr lang="en-US" sz="2400">
              <a:solidFill>
                <a:schemeClr val="bg1"/>
              </a:solidFill>
            </a:endParaRPr>
          </a:p>
        </p:txBody>
      </p:sp>
      <p:sp>
        <p:nvSpPr>
          <p:cNvPr id="3" name="TextBox 2">
            <a:extLst>
              <a:ext uri="{FF2B5EF4-FFF2-40B4-BE49-F238E27FC236}">
                <a16:creationId xmlns:a16="http://schemas.microsoft.com/office/drawing/2014/main" id="{BFDCDD03-50D4-3366-2B51-6B3FE0B3674F}"/>
              </a:ext>
            </a:extLst>
          </p:cNvPr>
          <p:cNvSpPr txBox="1"/>
          <p:nvPr/>
        </p:nvSpPr>
        <p:spPr>
          <a:xfrm>
            <a:off x="1026608" y="2062518"/>
            <a:ext cx="2347658" cy="3570208"/>
          </a:xfrm>
          <a:prstGeom prst="rect">
            <a:avLst/>
          </a:prstGeom>
          <a:noFill/>
        </p:spPr>
        <p:txBody>
          <a:bodyPr wrap="square" lIns="91440" tIns="45720" rIns="91440" bIns="45720" rtlCol="0" anchor="t">
            <a:spAutoFit/>
          </a:bodyPr>
          <a:lstStyle/>
          <a:p>
            <a:pPr algn="ctr"/>
            <a:r>
              <a:rPr lang="en-US" sz="2600">
                <a:solidFill>
                  <a:srgbClr val="0F4B90"/>
                </a:solidFill>
                <a:latin typeface="Arial"/>
                <a:ea typeface="Gotham" charset="0"/>
                <a:cs typeface="Gotham" charset="0"/>
              </a:rPr>
              <a:t>Delegate</a:t>
            </a:r>
            <a:endParaRPr lang="en-US" sz="2600">
              <a:solidFill>
                <a:srgbClr val="0F4B90"/>
              </a:solidFill>
              <a:latin typeface="Arial" charset="0"/>
              <a:ea typeface="Gotham" charset="0"/>
              <a:cs typeface="Gotham" charset="0"/>
            </a:endParaRPr>
          </a:p>
          <a:p>
            <a:endParaRPr lang="en-US" sz="2400">
              <a:solidFill>
                <a:srgbClr val="0F4B90"/>
              </a:solidFill>
              <a:latin typeface="Gotham" charset="0"/>
              <a:ea typeface="Gotham" charset="0"/>
              <a:cs typeface="Gotham" charset="0"/>
            </a:endParaRPr>
          </a:p>
          <a:p>
            <a:pPr algn="ctr"/>
            <a:r>
              <a:rPr lang="en-US" sz="2200">
                <a:solidFill>
                  <a:srgbClr val="556774"/>
                </a:solidFill>
                <a:latin typeface="Arial"/>
              </a:rPr>
              <a:t>Asking for help from another individual or individuals and developing a plan where some or all play a role in intervening.</a:t>
            </a:r>
          </a:p>
        </p:txBody>
      </p:sp>
      <p:sp>
        <p:nvSpPr>
          <p:cNvPr id="4" name="TextBox 3">
            <a:extLst>
              <a:ext uri="{FF2B5EF4-FFF2-40B4-BE49-F238E27FC236}">
                <a16:creationId xmlns:a16="http://schemas.microsoft.com/office/drawing/2014/main" id="{A67191C4-97DF-1D5C-6F50-8B00ED8E89EE}"/>
              </a:ext>
            </a:extLst>
          </p:cNvPr>
          <p:cNvSpPr txBox="1"/>
          <p:nvPr/>
        </p:nvSpPr>
        <p:spPr>
          <a:xfrm>
            <a:off x="3561304" y="2077295"/>
            <a:ext cx="2347658" cy="3231654"/>
          </a:xfrm>
          <a:prstGeom prst="rect">
            <a:avLst/>
          </a:prstGeom>
          <a:noFill/>
        </p:spPr>
        <p:txBody>
          <a:bodyPr wrap="square" lIns="91440" tIns="45720" rIns="91440" bIns="45720" rtlCol="0" anchor="t">
            <a:spAutoFit/>
          </a:bodyPr>
          <a:lstStyle/>
          <a:p>
            <a:pPr algn="ctr"/>
            <a:r>
              <a:rPr lang="en-US" sz="2600">
                <a:solidFill>
                  <a:srgbClr val="0F4B90"/>
                </a:solidFill>
                <a:latin typeface="Arial"/>
                <a:ea typeface="Gotham" charset="0"/>
                <a:cs typeface="Gotham" charset="0"/>
              </a:rPr>
              <a:t>Distract</a:t>
            </a:r>
            <a:endParaRPr lang="en-US" sz="2600">
              <a:solidFill>
                <a:srgbClr val="0F4B90"/>
              </a:solidFill>
              <a:latin typeface="Arial" charset="0"/>
              <a:ea typeface="Gotham" charset="0"/>
              <a:cs typeface="Gotham" charset="0"/>
            </a:endParaRPr>
          </a:p>
          <a:p>
            <a:pPr algn="ctr"/>
            <a:endParaRPr lang="en-US" sz="2400">
              <a:solidFill>
                <a:srgbClr val="0F4B90"/>
              </a:solidFill>
              <a:latin typeface="Gotham" charset="0"/>
              <a:ea typeface="Gotham" charset="0"/>
              <a:cs typeface="Gotham" charset="0"/>
            </a:endParaRPr>
          </a:p>
          <a:p>
            <a:pPr algn="ctr"/>
            <a:r>
              <a:rPr lang="en-US" sz="2200">
                <a:solidFill>
                  <a:srgbClr val="556774"/>
                </a:solidFill>
                <a:latin typeface="Arial"/>
              </a:rPr>
              <a:t>Interrupting the situation without directly confronting the offender by creating a distraction.</a:t>
            </a:r>
          </a:p>
        </p:txBody>
      </p:sp>
      <p:sp>
        <p:nvSpPr>
          <p:cNvPr id="5" name="TextBox 4">
            <a:extLst>
              <a:ext uri="{FF2B5EF4-FFF2-40B4-BE49-F238E27FC236}">
                <a16:creationId xmlns:a16="http://schemas.microsoft.com/office/drawing/2014/main" id="{235841A3-366E-1E54-9108-9CCCC55D27D0}"/>
              </a:ext>
            </a:extLst>
          </p:cNvPr>
          <p:cNvSpPr txBox="1"/>
          <p:nvPr/>
        </p:nvSpPr>
        <p:spPr>
          <a:xfrm>
            <a:off x="6189519" y="2062518"/>
            <a:ext cx="2347658" cy="2554545"/>
          </a:xfrm>
          <a:prstGeom prst="rect">
            <a:avLst/>
          </a:prstGeom>
          <a:noFill/>
        </p:spPr>
        <p:txBody>
          <a:bodyPr wrap="square" lIns="91440" tIns="45720" rIns="91440" bIns="45720" rtlCol="0" anchor="t">
            <a:spAutoFit/>
          </a:bodyPr>
          <a:lstStyle/>
          <a:p>
            <a:pPr algn="ctr"/>
            <a:r>
              <a:rPr lang="en-US" sz="2600">
                <a:solidFill>
                  <a:srgbClr val="0F4B90"/>
                </a:solidFill>
                <a:latin typeface="Arial"/>
                <a:ea typeface="Gotham" charset="0"/>
                <a:cs typeface="Gotham" charset="0"/>
              </a:rPr>
              <a:t>Direct</a:t>
            </a:r>
            <a:endParaRPr lang="en-US" sz="2600">
              <a:solidFill>
                <a:srgbClr val="0F4B90"/>
              </a:solidFill>
              <a:latin typeface="Arial" charset="0"/>
              <a:ea typeface="Gotham" charset="0"/>
              <a:cs typeface="Gotham" charset="0"/>
            </a:endParaRPr>
          </a:p>
          <a:p>
            <a:pPr algn="ctr"/>
            <a:endParaRPr lang="en-US" sz="2400">
              <a:solidFill>
                <a:srgbClr val="0F4B90"/>
              </a:solidFill>
              <a:latin typeface="Gotham" charset="0"/>
              <a:ea typeface="Gotham" charset="0"/>
              <a:cs typeface="Gotham" charset="0"/>
            </a:endParaRPr>
          </a:p>
          <a:p>
            <a:pPr algn="ctr"/>
            <a:r>
              <a:rPr lang="en-US" sz="2200">
                <a:solidFill>
                  <a:srgbClr val="556774"/>
                </a:solidFill>
                <a:latin typeface="Arial"/>
              </a:rPr>
              <a:t>Talk to directly, in the moment, to prevent a problem situation from happening.</a:t>
            </a:r>
          </a:p>
        </p:txBody>
      </p:sp>
      <p:sp>
        <p:nvSpPr>
          <p:cNvPr id="6" name="TextBox 5">
            <a:extLst>
              <a:ext uri="{FF2B5EF4-FFF2-40B4-BE49-F238E27FC236}">
                <a16:creationId xmlns:a16="http://schemas.microsoft.com/office/drawing/2014/main" id="{BCDDB962-BE70-7740-2D7C-5C1481B59823}"/>
              </a:ext>
            </a:extLst>
          </p:cNvPr>
          <p:cNvSpPr txBox="1"/>
          <p:nvPr/>
        </p:nvSpPr>
        <p:spPr>
          <a:xfrm>
            <a:off x="8817734" y="2062518"/>
            <a:ext cx="2347658" cy="1877437"/>
          </a:xfrm>
          <a:prstGeom prst="rect">
            <a:avLst/>
          </a:prstGeom>
          <a:noFill/>
        </p:spPr>
        <p:txBody>
          <a:bodyPr wrap="square" lIns="91440" tIns="45720" rIns="91440" bIns="45720" rtlCol="0" anchor="t">
            <a:spAutoFit/>
          </a:bodyPr>
          <a:lstStyle/>
          <a:p>
            <a:pPr algn="ctr"/>
            <a:r>
              <a:rPr lang="en-US" sz="2600">
                <a:solidFill>
                  <a:srgbClr val="0F4B90"/>
                </a:solidFill>
                <a:latin typeface="Arial"/>
                <a:ea typeface="Gotham" charset="0"/>
                <a:cs typeface="Gotham" charset="0"/>
              </a:rPr>
              <a:t>Document</a:t>
            </a:r>
            <a:endParaRPr lang="en-US" sz="2600">
              <a:solidFill>
                <a:srgbClr val="0F4B90"/>
              </a:solidFill>
              <a:latin typeface="Arial" charset="0"/>
              <a:ea typeface="Gotham" charset="0"/>
              <a:cs typeface="Gotham" charset="0"/>
            </a:endParaRPr>
          </a:p>
          <a:p>
            <a:pPr algn="ctr"/>
            <a:endParaRPr lang="en-US" sz="2400">
              <a:solidFill>
                <a:srgbClr val="0F4B90"/>
              </a:solidFill>
              <a:latin typeface="Gotham" charset="0"/>
              <a:ea typeface="Gotham" charset="0"/>
              <a:cs typeface="Gotham" charset="0"/>
            </a:endParaRPr>
          </a:p>
          <a:p>
            <a:pPr algn="ctr"/>
            <a:r>
              <a:rPr lang="en-US" sz="2200">
                <a:solidFill>
                  <a:srgbClr val="556774"/>
                </a:solidFill>
                <a:latin typeface="Arial"/>
              </a:rPr>
              <a:t>Record and/or take notes during an incident</a:t>
            </a:r>
          </a:p>
        </p:txBody>
      </p:sp>
      <p:sp>
        <p:nvSpPr>
          <p:cNvPr id="7" name="TextBox 6">
            <a:extLst>
              <a:ext uri="{FF2B5EF4-FFF2-40B4-BE49-F238E27FC236}">
                <a16:creationId xmlns:a16="http://schemas.microsoft.com/office/drawing/2014/main" id="{5D912BCD-5EA8-8DA2-6348-6BCD8551E133}"/>
              </a:ext>
            </a:extLst>
          </p:cNvPr>
          <p:cNvSpPr txBox="1"/>
          <p:nvPr/>
        </p:nvSpPr>
        <p:spPr>
          <a:xfrm>
            <a:off x="11617417" y="6233185"/>
            <a:ext cx="527709" cy="461665"/>
          </a:xfrm>
          <a:prstGeom prst="rect">
            <a:avLst/>
          </a:prstGeom>
          <a:noFill/>
        </p:spPr>
        <p:txBody>
          <a:bodyPr wrap="none" lIns="91440" tIns="45720" rIns="91440" bIns="45720" rtlCol="0" anchor="t">
            <a:spAutoFit/>
          </a:bodyPr>
          <a:lstStyle/>
          <a:p>
            <a:r>
              <a:rPr lang="en-US" sz="2400" b="1">
                <a:solidFill>
                  <a:schemeClr val="bg1">
                    <a:lumMod val="50000"/>
                  </a:schemeClr>
                </a:solidFill>
                <a:latin typeface="Arial Bold"/>
                <a:cs typeface="Arial Bold"/>
              </a:rPr>
              <a:t>46</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8" name="Picture 7">
            <a:extLst>
              <a:ext uri="{FF2B5EF4-FFF2-40B4-BE49-F238E27FC236}">
                <a16:creationId xmlns:a16="http://schemas.microsoft.com/office/drawing/2014/main" id="{E43D9C01-680F-5314-2F8B-6E528CC96FC7}"/>
              </a:ext>
            </a:extLst>
          </p:cNvPr>
          <p:cNvPicPr>
            <a:picLocks noChangeAspect="1"/>
          </p:cNvPicPr>
          <p:nvPr/>
        </p:nvPicPr>
        <p:blipFill>
          <a:blip r:embed="rId3"/>
          <a:stretch>
            <a:fillRect/>
          </a:stretch>
        </p:blipFill>
        <p:spPr>
          <a:xfrm>
            <a:off x="10101146" y="5491219"/>
            <a:ext cx="1325859" cy="1366781"/>
          </a:xfrm>
          <a:prstGeom prst="rect">
            <a:avLst/>
          </a:prstGeom>
        </p:spPr>
      </p:pic>
    </p:spTree>
    <p:extLst>
      <p:ext uri="{BB962C8B-B14F-4D97-AF65-F5344CB8AC3E}">
        <p14:creationId xmlns:p14="http://schemas.microsoft.com/office/powerpoint/2010/main" val="2901240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8796" y="1166856"/>
            <a:ext cx="11440588" cy="4878259"/>
          </a:xfrm>
          <a:prstGeom prst="rect">
            <a:avLst/>
          </a:prstGeom>
          <a:noFill/>
        </p:spPr>
        <p:txBody>
          <a:bodyPr wrap="square" lIns="91440" tIns="45720" rIns="91440" bIns="45720" rtlCol="0" anchor="t">
            <a:spAutoFit/>
          </a:bodyPr>
          <a:lstStyle/>
          <a:p>
            <a:endParaRPr lang="en-US" sz="2300" b="1">
              <a:solidFill>
                <a:srgbClr val="556774"/>
              </a:solidFill>
              <a:latin typeface="Arial" charset="0"/>
              <a:ea typeface="Gotham Book" charset="0"/>
              <a:cs typeface="Gotham Book" charset="0"/>
            </a:endParaRPr>
          </a:p>
          <a:p>
            <a:pPr marL="400050" indent="-400050">
              <a:buFont typeface="+mj-lt"/>
              <a:buAutoNum type="romanUcPeriod"/>
            </a:pPr>
            <a:r>
              <a:rPr lang="en-US" sz="2800">
                <a:solidFill>
                  <a:srgbClr val="556774"/>
                </a:solidFill>
                <a:latin typeface="Arial"/>
                <a:ea typeface="Gotham Medium" charset="0"/>
                <a:cs typeface="Gotham Medium" charset="0"/>
              </a:rPr>
              <a:t>What issue or issues do you </a:t>
            </a:r>
            <a:r>
              <a:rPr lang="en-US" sz="2800" b="1">
                <a:solidFill>
                  <a:srgbClr val="556774"/>
                </a:solidFill>
                <a:latin typeface="Arial"/>
                <a:ea typeface="Gotham Medium" charset="0"/>
                <a:cs typeface="Gotham Medium" charset="0"/>
              </a:rPr>
              <a:t>RECOGNIZE</a:t>
            </a:r>
            <a:r>
              <a:rPr lang="en-US" sz="2800">
                <a:solidFill>
                  <a:srgbClr val="556774"/>
                </a:solidFill>
                <a:latin typeface="Arial"/>
                <a:ea typeface="Gotham Medium" charset="0"/>
                <a:cs typeface="Gotham Medium" charset="0"/>
              </a:rPr>
              <a:t> in this situation?</a:t>
            </a:r>
          </a:p>
          <a:p>
            <a:pPr marL="400050" indent="-400050">
              <a:buFont typeface="+mj-lt"/>
              <a:buAutoNum type="romanUcPeriod"/>
            </a:pPr>
            <a:endParaRPr lang="en-US" sz="2800">
              <a:solidFill>
                <a:srgbClr val="556774"/>
              </a:solidFill>
              <a:latin typeface="Arial" charset="0"/>
              <a:ea typeface="Gotham Medium" charset="0"/>
              <a:cs typeface="Gotham Medium" charset="0"/>
            </a:endParaRPr>
          </a:p>
          <a:p>
            <a:pPr marL="400050" indent="-400050">
              <a:buFont typeface="+mj-lt"/>
              <a:buAutoNum type="romanUcPeriod"/>
            </a:pPr>
            <a:r>
              <a:rPr lang="en-US" sz="2800">
                <a:solidFill>
                  <a:srgbClr val="556774"/>
                </a:solidFill>
                <a:latin typeface="Arial"/>
                <a:ea typeface="Gotham Medium" charset="0"/>
                <a:cs typeface="Gotham Medium" charset="0"/>
              </a:rPr>
              <a:t>What barriers can you </a:t>
            </a:r>
            <a:r>
              <a:rPr lang="en-US" sz="2800" b="1">
                <a:solidFill>
                  <a:srgbClr val="556774"/>
                </a:solidFill>
                <a:latin typeface="Arial"/>
                <a:ea typeface="Gotham Medium" charset="0"/>
                <a:cs typeface="Gotham Medium" charset="0"/>
              </a:rPr>
              <a:t>IDENTIFY</a:t>
            </a:r>
            <a:r>
              <a:rPr lang="en-US" sz="2800">
                <a:solidFill>
                  <a:srgbClr val="556774"/>
                </a:solidFill>
                <a:latin typeface="Arial"/>
                <a:ea typeface="Gotham Medium" charset="0"/>
                <a:cs typeface="Gotham Medium" charset="0"/>
              </a:rPr>
              <a:t> and how can you safely intervene with others?</a:t>
            </a:r>
            <a:br>
              <a:rPr lang="en-US" sz="2800">
                <a:latin typeface="Arial" charset="0"/>
                <a:ea typeface="Gotham Medium" charset="0"/>
                <a:cs typeface="Gotham Medium" charset="0"/>
              </a:rPr>
            </a:br>
            <a:endParaRPr lang="en-US" sz="2800">
              <a:solidFill>
                <a:srgbClr val="556774"/>
              </a:solidFill>
              <a:latin typeface="Arial" charset="0"/>
              <a:ea typeface="Gotham Medium" charset="0"/>
              <a:cs typeface="Gotham Medium" charset="0"/>
            </a:endParaRPr>
          </a:p>
          <a:p>
            <a:pPr marL="509270" indent="-509270">
              <a:buFont typeface="+mj-lt"/>
              <a:buAutoNum type="romanUcPeriod"/>
            </a:pPr>
            <a:r>
              <a:rPr lang="en-US" sz="2800">
                <a:solidFill>
                  <a:srgbClr val="556774"/>
                </a:solidFill>
                <a:latin typeface="Arial"/>
                <a:ea typeface="Gotham Medium" charset="0"/>
                <a:cs typeface="Gotham Medium" charset="0"/>
              </a:rPr>
              <a:t>How would you and your group members </a:t>
            </a:r>
            <a:r>
              <a:rPr lang="en-US" sz="2800" b="1">
                <a:solidFill>
                  <a:srgbClr val="556774"/>
                </a:solidFill>
                <a:latin typeface="Arial"/>
                <a:ea typeface="Gotham Medium" charset="0"/>
                <a:cs typeface="Gotham Medium" charset="0"/>
              </a:rPr>
              <a:t>INTERVENE</a:t>
            </a:r>
            <a:r>
              <a:rPr lang="en-US" sz="2800">
                <a:solidFill>
                  <a:srgbClr val="556774"/>
                </a:solidFill>
                <a:latin typeface="Arial"/>
                <a:ea typeface="Gotham Medium" charset="0"/>
                <a:cs typeface="Gotham Medium" charset="0"/>
              </a:rPr>
              <a:t> in this   situation? (Hint: Delegate, Distract, or Direct, and Document)</a:t>
            </a:r>
            <a:br>
              <a:rPr lang="en-US" sz="2800">
                <a:latin typeface="Arial" charset="0"/>
                <a:ea typeface="Gotham Medium" charset="0"/>
                <a:cs typeface="Gotham Medium" charset="0"/>
              </a:rPr>
            </a:br>
            <a:endParaRPr lang="en-US" sz="2800">
              <a:solidFill>
                <a:srgbClr val="556774"/>
              </a:solidFill>
              <a:latin typeface="Arial" charset="0"/>
              <a:ea typeface="Gotham Medium" charset="0"/>
              <a:cs typeface="Gotham Medium" charset="0"/>
            </a:endParaRPr>
          </a:p>
          <a:p>
            <a:pPr marL="400050" indent="-400050">
              <a:buFont typeface="+mj-lt"/>
              <a:buAutoNum type="romanUcPeriod"/>
            </a:pPr>
            <a:r>
              <a:rPr lang="en-US" sz="2800">
                <a:solidFill>
                  <a:srgbClr val="556774"/>
                </a:solidFill>
                <a:latin typeface="Arial"/>
                <a:ea typeface="Gotham Medium" charset="0"/>
                <a:cs typeface="Gotham Medium" charset="0"/>
              </a:rPr>
              <a:t> How would you </a:t>
            </a:r>
            <a:r>
              <a:rPr lang="en-US" sz="2800" b="1">
                <a:solidFill>
                  <a:srgbClr val="556774"/>
                </a:solidFill>
                <a:latin typeface="Arial"/>
                <a:ea typeface="Gotham Medium" charset="0"/>
                <a:cs typeface="Gotham Medium" charset="0"/>
              </a:rPr>
              <a:t>FOLLOW-UP </a:t>
            </a:r>
            <a:r>
              <a:rPr lang="en-US" sz="2800">
                <a:solidFill>
                  <a:srgbClr val="556774"/>
                </a:solidFill>
                <a:latin typeface="Arial"/>
                <a:ea typeface="Gotham Medium" charset="0"/>
                <a:cs typeface="Gotham Medium" charset="0"/>
              </a:rPr>
              <a:t>with both individuals involved?</a:t>
            </a:r>
            <a:endParaRPr lang="en-US" sz="2800">
              <a:solidFill>
                <a:srgbClr val="556774"/>
              </a:solidFill>
              <a:latin typeface="Arial"/>
              <a:ea typeface="Gotham Book" charset="0"/>
              <a:cs typeface="Gotham Book" charset="0"/>
            </a:endParaRPr>
          </a:p>
          <a:p>
            <a:pPr marL="285750" indent="-285750">
              <a:buFont typeface="Arial" panose="020B0604020202020204" pitchFamily="34" charset="0"/>
              <a:buChar char="•"/>
            </a:pPr>
            <a:endParaRPr lang="en-US">
              <a:solidFill>
                <a:srgbClr val="556774"/>
              </a:solidFill>
              <a:latin typeface="Arial" charset="0"/>
              <a:ea typeface="Gotham Book" charset="0"/>
              <a:cs typeface="Gotham Book" charset="0"/>
            </a:endParaRPr>
          </a:p>
          <a:p>
            <a:pPr marL="285750" indent="-285750">
              <a:buFont typeface="Arial" panose="020B0604020202020204" pitchFamily="34" charset="0"/>
              <a:buChar char="•"/>
            </a:pPr>
            <a:endParaRPr lang="en-US">
              <a:solidFill>
                <a:srgbClr val="556774"/>
              </a:solidFill>
              <a:latin typeface="Arial" charset="0"/>
              <a:ea typeface="Gotham Book" charset="0"/>
              <a:cs typeface="Gotham Book" charset="0"/>
            </a:endParaRPr>
          </a:p>
        </p:txBody>
      </p:sp>
      <p:sp>
        <p:nvSpPr>
          <p:cNvPr id="2" name="Title 1"/>
          <p:cNvSpPr>
            <a:spLocks noGrp="1"/>
          </p:cNvSpPr>
          <p:nvPr>
            <p:ph type="title"/>
          </p:nvPr>
        </p:nvSpPr>
        <p:spPr>
          <a:xfrm>
            <a:off x="1172326" y="521382"/>
            <a:ext cx="10972800" cy="422998"/>
          </a:xfrm>
        </p:spPr>
        <p:txBody>
          <a:bodyPr/>
          <a:lstStyle/>
          <a:p>
            <a:r>
              <a:rPr lang="en-US" sz="2400">
                <a:solidFill>
                  <a:schemeClr val="bg1"/>
                </a:solidFill>
                <a:latin typeface="Arial" panose="020B0604020202020204" pitchFamily="34" charset="0"/>
                <a:ea typeface="Fedra Sans Condensed Std Book" charset="0"/>
                <a:cs typeface="Arial" panose="020B0604020202020204" pitchFamily="34" charset="0"/>
              </a:rPr>
              <a:t>GROUP DEBRIEF</a:t>
            </a:r>
            <a:endParaRPr lang="en-US" sz="2400">
              <a:solidFill>
                <a:schemeClr val="bg1"/>
              </a:solidFill>
            </a:endParaRPr>
          </a:p>
        </p:txBody>
      </p:sp>
      <p:sp>
        <p:nvSpPr>
          <p:cNvPr id="8" name="TextBox 7"/>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lumMod val="50000"/>
                  </a:schemeClr>
                </a:solidFill>
                <a:latin typeface="Arial Bold"/>
                <a:cs typeface="Arial Bold"/>
              </a:rPr>
              <a:t>47</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5" name="Picture 4">
            <a:extLst>
              <a:ext uri="{FF2B5EF4-FFF2-40B4-BE49-F238E27FC236}">
                <a16:creationId xmlns:a16="http://schemas.microsoft.com/office/drawing/2014/main" id="{585CA319-8006-A8C1-D172-53CA5478123B}"/>
              </a:ext>
            </a:extLst>
          </p:cNvPr>
          <p:cNvPicPr>
            <a:picLocks noChangeAspect="1"/>
          </p:cNvPicPr>
          <p:nvPr/>
        </p:nvPicPr>
        <p:blipFill>
          <a:blip r:embed="rId3"/>
          <a:stretch>
            <a:fillRect/>
          </a:stretch>
        </p:blipFill>
        <p:spPr>
          <a:xfrm>
            <a:off x="10128042" y="5488614"/>
            <a:ext cx="1325859" cy="1366781"/>
          </a:xfrm>
          <a:prstGeom prst="rect">
            <a:avLst/>
          </a:prstGeom>
        </p:spPr>
      </p:pic>
    </p:spTree>
    <p:extLst>
      <p:ext uri="{BB962C8B-B14F-4D97-AF65-F5344CB8AC3E}">
        <p14:creationId xmlns:p14="http://schemas.microsoft.com/office/powerpoint/2010/main" val="11647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7C6BB75-80A3-413C-4AD3-8B45A15649BB}"/>
              </a:ext>
            </a:extLst>
          </p:cNvPr>
          <p:cNvGrpSpPr/>
          <p:nvPr/>
        </p:nvGrpSpPr>
        <p:grpSpPr>
          <a:xfrm>
            <a:off x="4790535" y="1720971"/>
            <a:ext cx="3833003" cy="3789871"/>
            <a:chOff x="4776158" y="1821612"/>
            <a:chExt cx="3833003" cy="3789871"/>
          </a:xfrm>
        </p:grpSpPr>
        <p:pic>
          <p:nvPicPr>
            <p:cNvPr id="3" name="Graphic 4" descr="Smart Phone with solid fill">
              <a:extLst>
                <a:ext uri="{FF2B5EF4-FFF2-40B4-BE49-F238E27FC236}">
                  <a16:creationId xmlns:a16="http://schemas.microsoft.com/office/drawing/2014/main" id="{CE49EAA1-D5D6-2BAC-69F7-5AF0207B29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6158" y="1821612"/>
              <a:ext cx="3833003" cy="3789871"/>
            </a:xfrm>
            <a:prstGeom prst="rect">
              <a:avLst/>
            </a:prstGeom>
          </p:spPr>
        </p:pic>
        <p:pic>
          <p:nvPicPr>
            <p:cNvPr id="4" name="Graphic 7" descr="Camera with solid fill">
              <a:extLst>
                <a:ext uri="{FF2B5EF4-FFF2-40B4-BE49-F238E27FC236}">
                  <a16:creationId xmlns:a16="http://schemas.microsoft.com/office/drawing/2014/main" id="{7745E46B-CDBD-D430-639D-FC79BDD13B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42008" y="3101197"/>
              <a:ext cx="1101305" cy="1101305"/>
            </a:xfrm>
            <a:prstGeom prst="rect">
              <a:avLst/>
            </a:prstGeom>
          </p:spPr>
        </p:pic>
      </p:grpSp>
      <p:sp>
        <p:nvSpPr>
          <p:cNvPr id="7" name="Rectangle 6">
            <a:extLst>
              <a:ext uri="{FF2B5EF4-FFF2-40B4-BE49-F238E27FC236}">
                <a16:creationId xmlns:a16="http://schemas.microsoft.com/office/drawing/2014/main" id="{B375786B-9881-5414-A8BF-A9562356F66C}"/>
              </a:ext>
            </a:extLst>
          </p:cNvPr>
          <p:cNvSpPr/>
          <p:nvPr/>
        </p:nvSpPr>
        <p:spPr>
          <a:xfrm>
            <a:off x="1025982" y="546436"/>
            <a:ext cx="2779479" cy="369332"/>
          </a:xfrm>
          <a:prstGeom prst="rect">
            <a:avLst/>
          </a:prstGeom>
        </p:spPr>
        <p:txBody>
          <a:bodyPr wrap="none" lIns="91440" tIns="45720" rIns="91440" bIns="45720" anchor="t">
            <a:spAutoFit/>
          </a:bodyPr>
          <a:lstStyle/>
          <a:p>
            <a:r>
              <a:rPr lang="en-US" b="1">
                <a:solidFill>
                  <a:srgbClr val="FFFFFF"/>
                </a:solidFill>
                <a:latin typeface="Arial"/>
              </a:rPr>
              <a:t>BEFORE YOU LEAVE...</a:t>
            </a:r>
            <a:endParaRPr lang="en-US"/>
          </a:p>
        </p:txBody>
      </p:sp>
      <p:sp>
        <p:nvSpPr>
          <p:cNvPr id="9" name="TextBox 8">
            <a:extLst>
              <a:ext uri="{FF2B5EF4-FFF2-40B4-BE49-F238E27FC236}">
                <a16:creationId xmlns:a16="http://schemas.microsoft.com/office/drawing/2014/main" id="{3DCA99E9-874D-D3B4-8947-B607F7830ABD}"/>
              </a:ext>
            </a:extLst>
          </p:cNvPr>
          <p:cNvSpPr txBox="1"/>
          <p:nvPr/>
        </p:nvSpPr>
        <p:spPr>
          <a:xfrm>
            <a:off x="1026607" y="2062518"/>
            <a:ext cx="4275763" cy="3016210"/>
          </a:xfrm>
          <a:prstGeom prst="rect">
            <a:avLst/>
          </a:prstGeom>
          <a:noFill/>
        </p:spPr>
        <p:txBody>
          <a:bodyPr wrap="square" lIns="91440" tIns="45720" rIns="91440" bIns="45720" rtlCol="0" anchor="t">
            <a:spAutoFit/>
          </a:bodyPr>
          <a:lstStyle/>
          <a:p>
            <a:r>
              <a:rPr lang="en-US" sz="2600">
                <a:solidFill>
                  <a:srgbClr val="0F4B90"/>
                </a:solidFill>
                <a:latin typeface="Arial"/>
                <a:ea typeface="Gotham" charset="0"/>
                <a:cs typeface="Gotham" charset="0"/>
              </a:rPr>
              <a:t>Scan the QR Code and take the Assessment of Learning</a:t>
            </a:r>
            <a:endParaRPr lang="en-US" sz="2600">
              <a:solidFill>
                <a:srgbClr val="0F4B90"/>
              </a:solidFill>
              <a:latin typeface="Arial" charset="0"/>
              <a:ea typeface="Gotham" charset="0"/>
              <a:cs typeface="Gotham" charset="0"/>
            </a:endParaRPr>
          </a:p>
          <a:p>
            <a:endParaRPr lang="en-US" sz="2400">
              <a:solidFill>
                <a:srgbClr val="0F4B90"/>
              </a:solidFill>
              <a:latin typeface="Gotham" charset="0"/>
              <a:ea typeface="Gotham" charset="0"/>
              <a:cs typeface="Gotham" charset="0"/>
            </a:endParaRPr>
          </a:p>
          <a:p>
            <a:r>
              <a:rPr lang="en-US" sz="2200">
                <a:solidFill>
                  <a:srgbClr val="556774"/>
                </a:solidFill>
                <a:latin typeface="Arial"/>
              </a:rPr>
              <a:t>This survey will help inform changes and improvements to Jayhawks Give a Flock in the future.</a:t>
            </a:r>
            <a:endParaRPr lang="en-US" sz="2200">
              <a:solidFill>
                <a:srgbClr val="556774"/>
              </a:solidFill>
              <a:latin typeface="Arial"/>
              <a:cs typeface="Arial"/>
            </a:endParaRPr>
          </a:p>
        </p:txBody>
      </p:sp>
      <p:sp>
        <p:nvSpPr>
          <p:cNvPr id="5" name="TextBox 4">
            <a:extLst>
              <a:ext uri="{FF2B5EF4-FFF2-40B4-BE49-F238E27FC236}">
                <a16:creationId xmlns:a16="http://schemas.microsoft.com/office/drawing/2014/main" id="{A58C3038-D403-D08F-F4CF-35F314278E8E}"/>
              </a:ext>
            </a:extLst>
          </p:cNvPr>
          <p:cNvSpPr txBox="1"/>
          <p:nvPr/>
        </p:nvSpPr>
        <p:spPr>
          <a:xfrm>
            <a:off x="11644313" y="6230580"/>
            <a:ext cx="527709" cy="461665"/>
          </a:xfrm>
          <a:prstGeom prst="rect">
            <a:avLst/>
          </a:prstGeom>
          <a:noFill/>
        </p:spPr>
        <p:txBody>
          <a:bodyPr wrap="none" lIns="91440" tIns="45720" rIns="91440" bIns="45720" rtlCol="0" anchor="t">
            <a:spAutoFit/>
          </a:bodyPr>
          <a:lstStyle/>
          <a:p>
            <a:r>
              <a:rPr lang="en-US" sz="2400" b="1">
                <a:solidFill>
                  <a:schemeClr val="bg1">
                    <a:lumMod val="50000"/>
                  </a:schemeClr>
                </a:solidFill>
                <a:latin typeface="Arial Bold"/>
                <a:cs typeface="Arial Bold"/>
              </a:rPr>
              <a:t>48</a:t>
            </a:r>
            <a:endParaRPr lang="en-US" b="1">
              <a:solidFill>
                <a:schemeClr val="bg1">
                  <a:lumMod val="50000"/>
                </a:schemeClr>
              </a:solidFill>
              <a:latin typeface="Arial Bold" panose="020B0704020202020204" pitchFamily="34" charset="0"/>
              <a:cs typeface="Arial Bold" panose="020B0704020202020204" pitchFamily="34" charset="0"/>
            </a:endParaRPr>
          </a:p>
        </p:txBody>
      </p:sp>
      <p:pic>
        <p:nvPicPr>
          <p:cNvPr id="6" name="Picture 5">
            <a:extLst>
              <a:ext uri="{FF2B5EF4-FFF2-40B4-BE49-F238E27FC236}">
                <a16:creationId xmlns:a16="http://schemas.microsoft.com/office/drawing/2014/main" id="{AD92D0B7-512C-5D0B-5FFD-B795E558A5DE}"/>
              </a:ext>
            </a:extLst>
          </p:cNvPr>
          <p:cNvPicPr>
            <a:picLocks noChangeAspect="1"/>
          </p:cNvPicPr>
          <p:nvPr/>
        </p:nvPicPr>
        <p:blipFill>
          <a:blip r:embed="rId7"/>
          <a:stretch>
            <a:fillRect/>
          </a:stretch>
        </p:blipFill>
        <p:spPr>
          <a:xfrm>
            <a:off x="10128042" y="5488614"/>
            <a:ext cx="1325859" cy="1366781"/>
          </a:xfrm>
          <a:prstGeom prst="rect">
            <a:avLst/>
          </a:prstGeom>
        </p:spPr>
      </p:pic>
      <p:pic>
        <p:nvPicPr>
          <p:cNvPr id="11" name="Picture 10" descr="A qr code on a white background&#10;&#10;Description automatically generated">
            <a:extLst>
              <a:ext uri="{FF2B5EF4-FFF2-40B4-BE49-F238E27FC236}">
                <a16:creationId xmlns:a16="http://schemas.microsoft.com/office/drawing/2014/main" id="{7227BAA1-6DB9-F079-2BEF-7C2EDE3C7865}"/>
              </a:ext>
            </a:extLst>
          </p:cNvPr>
          <p:cNvPicPr>
            <a:picLocks noChangeAspect="1"/>
          </p:cNvPicPr>
          <p:nvPr/>
        </p:nvPicPr>
        <p:blipFill>
          <a:blip r:embed="rId8"/>
          <a:stretch>
            <a:fillRect/>
          </a:stretch>
        </p:blipFill>
        <p:spPr>
          <a:xfrm>
            <a:off x="7807772" y="1413327"/>
            <a:ext cx="4275762" cy="4275762"/>
          </a:xfrm>
          <a:prstGeom prst="rect">
            <a:avLst/>
          </a:prstGeom>
        </p:spPr>
      </p:pic>
    </p:spTree>
    <p:extLst>
      <p:ext uri="{BB962C8B-B14F-4D97-AF65-F5344CB8AC3E}">
        <p14:creationId xmlns:p14="http://schemas.microsoft.com/office/powerpoint/2010/main" val="260256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23731"/>
            <a:ext cx="15604066" cy="10402710"/>
          </a:xfrm>
          <a:prstGeom prst="rect">
            <a:avLst/>
          </a:prstGeom>
        </p:spPr>
      </p:pic>
      <p:sp>
        <p:nvSpPr>
          <p:cNvPr id="3" name="Parallelogram 2"/>
          <p:cNvSpPr/>
          <p:nvPr/>
        </p:nvSpPr>
        <p:spPr>
          <a:xfrm>
            <a:off x="2362199" y="5556755"/>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 name="Parallelogram 3"/>
          <p:cNvSpPr/>
          <p:nvPr/>
        </p:nvSpPr>
        <p:spPr>
          <a:xfrm>
            <a:off x="8826191" y="-516404"/>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Title 17"/>
          <p:cNvSpPr txBox="1">
            <a:spLocks/>
          </p:cNvSpPr>
          <p:nvPr/>
        </p:nvSpPr>
        <p:spPr>
          <a:xfrm>
            <a:off x="1234441" y="3105835"/>
            <a:ext cx="9723120" cy="646331"/>
          </a:xfrm>
          <a:prstGeom prst="rect">
            <a:avLst/>
          </a:prstGeom>
          <a:solidFill>
            <a:schemeClr val="bg1"/>
          </a:solidFill>
        </p:spPr>
        <p:txBody>
          <a:bodyPr wrap="square" anchor="ctr" anchorCtr="0">
            <a:spAutoFit/>
          </a:bodyPr>
          <a:lstStyle>
            <a:lvl1pPr algn="ctr" defTabSz="914400" rtl="0" eaLnBrk="1" latinLnBrk="0" hangingPunct="1">
              <a:lnSpc>
                <a:spcPct val="90000"/>
              </a:lnSpc>
              <a:spcBef>
                <a:spcPct val="0"/>
              </a:spcBef>
              <a:buNone/>
              <a:defRPr sz="4400" b="1" i="1" kern="1200" cap="all" baseline="0">
                <a:solidFill>
                  <a:srgbClr val="0067B0"/>
                </a:solidFill>
                <a:latin typeface="Arial" charset="0"/>
                <a:ea typeface="+mj-ea"/>
                <a:cs typeface="+mj-cs"/>
              </a:defRPr>
            </a:lvl1pPr>
          </a:lstStyle>
          <a:p>
            <a:r>
              <a:rPr lang="en-US" sz="4000" b="0">
                <a:solidFill>
                  <a:srgbClr val="E02136"/>
                </a:solidFill>
                <a:ea typeface="Gotham Medium" charset="0"/>
                <a:cs typeface="Gotham Medium" charset="0"/>
              </a:rPr>
              <a:t>LET’S SET A Group Agreement</a:t>
            </a:r>
            <a:endParaRPr lang="en-US" sz="4000" b="0">
              <a:solidFill>
                <a:srgbClr val="E02136"/>
              </a:solidFill>
              <a:latin typeface="Gotham Medium" charset="0"/>
              <a:ea typeface="Gotham Medium" charset="0"/>
              <a:cs typeface="Gotham Medium" charset="0"/>
            </a:endParaRPr>
          </a:p>
        </p:txBody>
      </p:sp>
      <p:sp>
        <p:nvSpPr>
          <p:cNvPr id="8" name="TextBox 7"/>
          <p:cNvSpPr txBox="1"/>
          <p:nvPr/>
        </p:nvSpPr>
        <p:spPr>
          <a:xfrm>
            <a:off x="11644313" y="6230580"/>
            <a:ext cx="356188" cy="461665"/>
          </a:xfrm>
          <a:prstGeom prst="rect">
            <a:avLst/>
          </a:prstGeom>
          <a:noFill/>
        </p:spPr>
        <p:txBody>
          <a:bodyPr wrap="none" rtlCol="0" anchor="t">
            <a:spAutoFit/>
          </a:bodyPr>
          <a:lstStyle/>
          <a:p>
            <a:r>
              <a:rPr lang="en-US" sz="2400" b="1">
                <a:solidFill>
                  <a:schemeClr val="bg1"/>
                </a:solidFill>
                <a:latin typeface="Arial Bold" panose="020B0704020202020204" pitchFamily="34" charset="0"/>
                <a:cs typeface="Arial Bold" panose="020B0704020202020204" pitchFamily="34" charset="0"/>
              </a:rPr>
              <a:t>4</a:t>
            </a:r>
          </a:p>
        </p:txBody>
      </p:sp>
      <p:pic>
        <p:nvPicPr>
          <p:cNvPr id="10" name="Picture 5" descr="Diagram&#10;&#10;Description automatically generated">
            <a:extLst>
              <a:ext uri="{FF2B5EF4-FFF2-40B4-BE49-F238E27FC236}">
                <a16:creationId xmlns:a16="http://schemas.microsoft.com/office/drawing/2014/main" id="{20658A25-7204-2240-9CD8-20554D8B01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43382" y="5551098"/>
            <a:ext cx="1549880" cy="1578635"/>
          </a:xfrm>
          <a:prstGeom prst="rect">
            <a:avLst/>
          </a:prstGeom>
        </p:spPr>
      </p:pic>
    </p:spTree>
    <p:extLst>
      <p:ext uri="{BB962C8B-B14F-4D97-AF65-F5344CB8AC3E}">
        <p14:creationId xmlns:p14="http://schemas.microsoft.com/office/powerpoint/2010/main" val="78462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94" y="-1418519"/>
            <a:ext cx="12825482" cy="8552030"/>
          </a:xfrm>
          <a:prstGeom prst="rect">
            <a:avLst/>
          </a:prstGeom>
        </p:spPr>
      </p:pic>
      <p:sp>
        <p:nvSpPr>
          <p:cNvPr id="6" name="Parallelogram 28"/>
          <p:cNvSpPr/>
          <p:nvPr/>
        </p:nvSpPr>
        <p:spPr>
          <a:xfrm>
            <a:off x="5514975" y="-354"/>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Parallelogram 28"/>
          <p:cNvSpPr/>
          <p:nvPr/>
        </p:nvSpPr>
        <p:spPr>
          <a:xfrm>
            <a:off x="4953002" y="537810"/>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Parallelogram 28"/>
          <p:cNvSpPr/>
          <p:nvPr/>
        </p:nvSpPr>
        <p:spPr>
          <a:xfrm>
            <a:off x="2233614" y="3385123"/>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Parallelogram 28"/>
          <p:cNvSpPr/>
          <p:nvPr/>
        </p:nvSpPr>
        <p:spPr>
          <a:xfrm>
            <a:off x="7743827" y="5111527"/>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 name="Parallelogram 28"/>
          <p:cNvSpPr/>
          <p:nvPr/>
        </p:nvSpPr>
        <p:spPr>
          <a:xfrm>
            <a:off x="8886827" y="4871377"/>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3508" y="1127222"/>
            <a:ext cx="1609344" cy="50292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1499" y="2968317"/>
            <a:ext cx="4897495" cy="1159933"/>
          </a:xfrm>
          <a:prstGeom prst="rect">
            <a:avLst/>
          </a:prstGeom>
        </p:spPr>
      </p:pic>
    </p:spTree>
    <p:extLst>
      <p:ext uri="{BB962C8B-B14F-4D97-AF65-F5344CB8AC3E}">
        <p14:creationId xmlns:p14="http://schemas.microsoft.com/office/powerpoint/2010/main" val="409654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7172" y="1392112"/>
            <a:ext cx="4303260" cy="3354765"/>
          </a:xfrm>
          <a:prstGeom prst="rect">
            <a:avLst/>
          </a:prstGeom>
          <a:noFill/>
        </p:spPr>
        <p:txBody>
          <a:bodyPr wrap="square" rtlCol="0">
            <a:spAutoFit/>
          </a:bodyPr>
          <a:lstStyle/>
          <a:p>
            <a:r>
              <a:rPr lang="en-US" sz="2500">
                <a:solidFill>
                  <a:srgbClr val="042D56"/>
                </a:solidFill>
                <a:latin typeface="Arial" charset="0"/>
                <a:ea typeface="Gotham" charset="0"/>
                <a:cs typeface="Gotham" charset="0"/>
              </a:rPr>
              <a:t>GROUP AGREEMENT</a:t>
            </a:r>
          </a:p>
          <a:p>
            <a:endParaRPr lang="en-US" sz="4000">
              <a:solidFill>
                <a:srgbClr val="0F4B90"/>
              </a:solidFill>
              <a:latin typeface="Gotham" charset="0"/>
              <a:ea typeface="Gotham" charset="0"/>
              <a:cs typeface="Gotham" charset="0"/>
            </a:endParaRPr>
          </a:p>
          <a:p>
            <a:pPr marL="342900" indent="-342900">
              <a:buFont typeface="Arial" panose="020B0604020202020204" pitchFamily="34" charset="0"/>
              <a:buChar char="•"/>
            </a:pPr>
            <a:r>
              <a:rPr lang="en-US" sz="1900" b="1">
                <a:solidFill>
                  <a:srgbClr val="556774"/>
                </a:solidFill>
                <a:latin typeface="Arial Bold" charset="0"/>
                <a:ea typeface="Gotham Medium" charset="0"/>
                <a:cs typeface="Gotham Medium" charset="0"/>
              </a:rPr>
              <a:t>CHALLENGE YOURSELF</a:t>
            </a:r>
            <a:br>
              <a:rPr lang="en-US">
                <a:solidFill>
                  <a:srgbClr val="556774"/>
                </a:solidFill>
                <a:latin typeface="Arial Bold" charset="0"/>
                <a:ea typeface="Gotham Medium" charset="0"/>
                <a:cs typeface="Gotham Medium" charset="0"/>
              </a:rPr>
            </a:br>
            <a:endParaRPr lang="en-US">
              <a:solidFill>
                <a:srgbClr val="556774"/>
              </a:solidFill>
              <a:latin typeface="Gotham Book" charset="0"/>
              <a:ea typeface="Gotham Book" charset="0"/>
              <a:cs typeface="Gotham Book" charset="0"/>
            </a:endParaRPr>
          </a:p>
          <a:p>
            <a:pPr marL="342900" indent="-342900">
              <a:buFont typeface="Arial" panose="020B0604020202020204" pitchFamily="34" charset="0"/>
              <a:buChar char="•"/>
            </a:pPr>
            <a:r>
              <a:rPr lang="en-US" sz="1900" b="1">
                <a:solidFill>
                  <a:srgbClr val="556774"/>
                </a:solidFill>
                <a:latin typeface="Arial Bold" charset="0"/>
                <a:ea typeface="Gotham Medium" charset="0"/>
                <a:cs typeface="Gotham Medium" charset="0"/>
              </a:rPr>
              <a:t>SELF-CARE</a:t>
            </a:r>
          </a:p>
          <a:p>
            <a:pPr marL="342900" indent="-342900">
              <a:buFont typeface="Arial" panose="020B0604020202020204" pitchFamily="34" charset="0"/>
              <a:buChar char="•"/>
            </a:pPr>
            <a:endParaRPr lang="en-US">
              <a:solidFill>
                <a:srgbClr val="556774"/>
              </a:solidFill>
              <a:latin typeface="Arial Bold" charset="0"/>
              <a:ea typeface="Gotham Medium" charset="0"/>
              <a:cs typeface="Gotham Medium" charset="0"/>
            </a:endParaRPr>
          </a:p>
          <a:p>
            <a:pPr marL="342900" indent="-342900">
              <a:buFont typeface="Arial" panose="020B0604020202020204" pitchFamily="34" charset="0"/>
              <a:buChar char="•"/>
            </a:pPr>
            <a:r>
              <a:rPr lang="en-US" sz="1900" b="1">
                <a:solidFill>
                  <a:srgbClr val="556774"/>
                </a:solidFill>
                <a:latin typeface="Arial Bold" charset="0"/>
                <a:ea typeface="Gotham Medium" charset="0"/>
                <a:cs typeface="Gotham Medium" charset="0"/>
              </a:rPr>
              <a:t>RESPECT</a:t>
            </a:r>
            <a:br>
              <a:rPr lang="en-US">
                <a:solidFill>
                  <a:srgbClr val="556774"/>
                </a:solidFill>
                <a:latin typeface="Arial Bold" charset="0"/>
                <a:ea typeface="Gotham Medium" charset="0"/>
                <a:cs typeface="Gotham Medium" charset="0"/>
              </a:rPr>
            </a:br>
            <a:br>
              <a:rPr lang="en-US">
                <a:solidFill>
                  <a:srgbClr val="556774"/>
                </a:solidFill>
                <a:latin typeface="Arial Bold" charset="0"/>
                <a:ea typeface="Gotham Medium" charset="0"/>
                <a:cs typeface="Gotham Medium" charset="0"/>
              </a:rPr>
            </a:br>
            <a:endParaRPr lang="en-US">
              <a:solidFill>
                <a:srgbClr val="556774"/>
              </a:solidFill>
              <a:latin typeface="Arial" charset="0"/>
              <a:ea typeface="Gotham Book" charset="0"/>
              <a:cs typeface="Gotham Book" charset="0"/>
            </a:endParaRPr>
          </a:p>
          <a:p>
            <a:pPr marL="171450" indent="-171450">
              <a:buFont typeface="Arial" charset="0"/>
              <a:buChar char="•"/>
            </a:pPr>
            <a:endParaRPr lang="en-US">
              <a:solidFill>
                <a:srgbClr val="556774"/>
              </a:solidFill>
              <a:latin typeface="Arial" charset="0"/>
              <a:ea typeface="Gotham Book" charset="0"/>
              <a:cs typeface="Gotham Book" charset="0"/>
            </a:endParaRPr>
          </a:p>
        </p:txBody>
      </p:sp>
      <p:sp>
        <p:nvSpPr>
          <p:cNvPr id="5" name="TextBox 4"/>
          <p:cNvSpPr txBox="1"/>
          <p:nvPr/>
        </p:nvSpPr>
        <p:spPr>
          <a:xfrm>
            <a:off x="11644313" y="6230580"/>
            <a:ext cx="356188" cy="461665"/>
          </a:xfrm>
          <a:prstGeom prst="rect">
            <a:avLst/>
          </a:prstGeom>
          <a:noFill/>
        </p:spPr>
        <p:txBody>
          <a:bodyPr wrap="none" rtlCol="0" anchor="t">
            <a:spAutoFit/>
          </a:bodyPr>
          <a:lstStyle/>
          <a:p>
            <a:r>
              <a:rPr lang="en-US" sz="2400" b="1">
                <a:solidFill>
                  <a:schemeClr val="bg1"/>
                </a:solidFill>
                <a:latin typeface="Arial Bold" panose="020B0704020202020204" pitchFamily="34" charset="0"/>
                <a:cs typeface="Arial Bold" panose="020B0704020202020204" pitchFamily="34" charset="0"/>
              </a:rPr>
              <a:t>5</a:t>
            </a:r>
          </a:p>
        </p:txBody>
      </p:sp>
      <p:pic>
        <p:nvPicPr>
          <p:cNvPr id="7" name="Picture 5" descr="Diagram&#10;&#10;Description automatically generated">
            <a:extLst>
              <a:ext uri="{FF2B5EF4-FFF2-40B4-BE49-F238E27FC236}">
                <a16:creationId xmlns:a16="http://schemas.microsoft.com/office/drawing/2014/main" id="{EF877399-FA55-DE6C-4985-8682A7FF3E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759" y="5277928"/>
            <a:ext cx="1549880" cy="1578635"/>
          </a:xfrm>
          <a:prstGeom prst="rect">
            <a:avLst/>
          </a:prstGeom>
        </p:spPr>
      </p:pic>
    </p:spTree>
    <p:extLst>
      <p:ext uri="{BB962C8B-B14F-4D97-AF65-F5344CB8AC3E}">
        <p14:creationId xmlns:p14="http://schemas.microsoft.com/office/powerpoint/2010/main" val="264033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833" y="-177739"/>
            <a:ext cx="13673667" cy="9115778"/>
          </a:xfrm>
          <a:prstGeom prst="rect">
            <a:avLst/>
          </a:prstGeom>
        </p:spPr>
      </p:pic>
      <p:sp>
        <p:nvSpPr>
          <p:cNvPr id="3" name="Parallelogram 2"/>
          <p:cNvSpPr/>
          <p:nvPr/>
        </p:nvSpPr>
        <p:spPr>
          <a:xfrm>
            <a:off x="2362199" y="5556755"/>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 name="Parallelogram 3"/>
          <p:cNvSpPr/>
          <p:nvPr/>
        </p:nvSpPr>
        <p:spPr>
          <a:xfrm>
            <a:off x="8826191" y="-516404"/>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Title 17"/>
          <p:cNvSpPr txBox="1">
            <a:spLocks/>
          </p:cNvSpPr>
          <p:nvPr/>
        </p:nvSpPr>
        <p:spPr>
          <a:xfrm>
            <a:off x="1234441" y="3098910"/>
            <a:ext cx="9723120" cy="660181"/>
          </a:xfrm>
          <a:prstGeom prst="rect">
            <a:avLst/>
          </a:prstGeom>
          <a:solidFill>
            <a:schemeClr val="bg1"/>
          </a:solidFill>
        </p:spPr>
        <p:txBody>
          <a:bodyPr wrap="square" anchor="ctr" anchorCtr="0">
            <a:spAutoFit/>
          </a:bodyPr>
          <a:lstStyle>
            <a:lvl1pPr algn="ctr" defTabSz="914400" rtl="0" eaLnBrk="1" latinLnBrk="0" hangingPunct="1">
              <a:lnSpc>
                <a:spcPct val="90000"/>
              </a:lnSpc>
              <a:spcBef>
                <a:spcPct val="0"/>
              </a:spcBef>
              <a:buNone/>
              <a:defRPr sz="4400" b="1" i="1" kern="1200" cap="all" baseline="0">
                <a:solidFill>
                  <a:srgbClr val="0067B0"/>
                </a:solidFill>
                <a:latin typeface="Arial" charset="0"/>
                <a:ea typeface="+mj-ea"/>
                <a:cs typeface="+mj-cs"/>
              </a:defRPr>
            </a:lvl1pPr>
          </a:lstStyle>
          <a:p>
            <a:r>
              <a:rPr lang="en-US" sz="4000" b="0">
                <a:solidFill>
                  <a:srgbClr val="E02136"/>
                </a:solidFill>
                <a:ea typeface="Gotham Medium" charset="0"/>
                <a:cs typeface="Gotham Medium" charset="0"/>
              </a:rPr>
              <a:t>WHAT IS A BYSTANDER?</a:t>
            </a:r>
            <a:endParaRPr lang="en-US" sz="4000" b="0">
              <a:solidFill>
                <a:srgbClr val="E02136"/>
              </a:solidFill>
              <a:latin typeface="Gotham Medium" charset="0"/>
              <a:ea typeface="Gotham Medium" charset="0"/>
              <a:cs typeface="Gotham Medium" charset="0"/>
            </a:endParaRPr>
          </a:p>
        </p:txBody>
      </p:sp>
      <p:sp>
        <p:nvSpPr>
          <p:cNvPr id="8" name="TextBox 7"/>
          <p:cNvSpPr txBox="1"/>
          <p:nvPr/>
        </p:nvSpPr>
        <p:spPr>
          <a:xfrm>
            <a:off x="11644313" y="6230580"/>
            <a:ext cx="356188" cy="461665"/>
          </a:xfrm>
          <a:prstGeom prst="rect">
            <a:avLst/>
          </a:prstGeom>
          <a:noFill/>
        </p:spPr>
        <p:txBody>
          <a:bodyPr wrap="none" rtlCol="0" anchor="t">
            <a:spAutoFit/>
          </a:bodyPr>
          <a:lstStyle/>
          <a:p>
            <a:r>
              <a:rPr lang="en-US" sz="2400" b="1">
                <a:solidFill>
                  <a:schemeClr val="bg1"/>
                </a:solidFill>
                <a:latin typeface="Arial Bold" panose="020B0704020202020204" pitchFamily="34" charset="0"/>
                <a:cs typeface="Arial Bold" panose="020B0704020202020204" pitchFamily="34" charset="0"/>
              </a:rPr>
              <a:t>6</a:t>
            </a:r>
          </a:p>
        </p:txBody>
      </p:sp>
      <p:pic>
        <p:nvPicPr>
          <p:cNvPr id="10" name="Picture 5" descr="Diagram&#10;&#10;Description automatically generated">
            <a:extLst>
              <a:ext uri="{FF2B5EF4-FFF2-40B4-BE49-F238E27FC236}">
                <a16:creationId xmlns:a16="http://schemas.microsoft.com/office/drawing/2014/main" id="{E6479EB6-9F23-61E2-BC97-9C07E366DF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86514" y="5551098"/>
            <a:ext cx="1549880" cy="1578635"/>
          </a:xfrm>
          <a:prstGeom prst="rect">
            <a:avLst/>
          </a:prstGeom>
        </p:spPr>
      </p:pic>
    </p:spTree>
    <p:extLst>
      <p:ext uri="{BB962C8B-B14F-4D97-AF65-F5344CB8AC3E}">
        <p14:creationId xmlns:p14="http://schemas.microsoft.com/office/powerpoint/2010/main" val="20126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0835" y="407745"/>
            <a:ext cx="6534439" cy="5170646"/>
          </a:xfrm>
          <a:prstGeom prst="rect">
            <a:avLst/>
          </a:prstGeom>
        </p:spPr>
        <p:txBody>
          <a:bodyPr wrap="square" anchor="t">
            <a:spAutoFit/>
          </a:bodyPr>
          <a:lstStyle/>
          <a:p>
            <a:r>
              <a:rPr lang="en-US" sz="2200">
                <a:solidFill>
                  <a:srgbClr val="FFFFFF"/>
                </a:solidFill>
                <a:latin typeface="Arial"/>
                <a:cs typeface="Arial"/>
              </a:rPr>
              <a:t>Individuals who witness concerning behaviors, problematic events, or emergencies and by their presence have the opportunity</a:t>
            </a:r>
            <a:r>
              <a:rPr lang="en-US" sz="2200" b="1">
                <a:solidFill>
                  <a:srgbClr val="FFFFFF"/>
                </a:solidFill>
                <a:latin typeface="Arial"/>
                <a:cs typeface="Arial"/>
              </a:rPr>
              <a:t> </a:t>
            </a:r>
            <a:r>
              <a:rPr lang="en-US" sz="2200">
                <a:solidFill>
                  <a:srgbClr val="FFFFFF"/>
                </a:solidFill>
                <a:latin typeface="Arial"/>
                <a:cs typeface="Arial"/>
              </a:rPr>
              <a:t>to provide assistance, do nothing, or help facilitate the negative behavior.</a:t>
            </a:r>
          </a:p>
          <a:p>
            <a:endParaRPr lang="en-US" sz="2200">
              <a:solidFill>
                <a:srgbClr val="FFFFFF"/>
              </a:solidFill>
              <a:latin typeface="Arial" panose="020B0604020202020204" pitchFamily="34" charset="0"/>
              <a:cs typeface="Arial" panose="020B0604020202020204" pitchFamily="34" charset="0"/>
            </a:endParaRPr>
          </a:p>
          <a:p>
            <a:r>
              <a:rPr lang="en-US" sz="2200">
                <a:solidFill>
                  <a:srgbClr val="FFFFFF"/>
                </a:solidFill>
                <a:latin typeface="Arial"/>
                <a:cs typeface="Arial"/>
              </a:rPr>
              <a:t>In the context of this workshop, the term </a:t>
            </a:r>
            <a:r>
              <a:rPr lang="en-US" sz="2200" b="1" i="1">
                <a:solidFill>
                  <a:srgbClr val="FFFFFF"/>
                </a:solidFill>
                <a:latin typeface="Arial"/>
                <a:cs typeface="Arial"/>
              </a:rPr>
              <a:t>active bystander</a:t>
            </a:r>
            <a:r>
              <a:rPr lang="en-US" sz="2200" b="1">
                <a:solidFill>
                  <a:srgbClr val="FFFFFF"/>
                </a:solidFill>
                <a:latin typeface="Arial"/>
                <a:cs typeface="Arial"/>
              </a:rPr>
              <a:t> </a:t>
            </a:r>
            <a:r>
              <a:rPr lang="en-US" sz="2200">
                <a:solidFill>
                  <a:srgbClr val="FFFFFF"/>
                </a:solidFill>
                <a:latin typeface="Arial"/>
                <a:cs typeface="Arial"/>
              </a:rPr>
              <a:t>will be used to refer to an individual who intervenes in a way that impacts the outcome positively.</a:t>
            </a:r>
          </a:p>
          <a:p>
            <a:endParaRPr lang="en-US" sz="2200">
              <a:solidFill>
                <a:srgbClr val="FFFFFF"/>
              </a:solidFill>
              <a:latin typeface="Arial"/>
              <a:cs typeface="Arial"/>
            </a:endParaRPr>
          </a:p>
          <a:p>
            <a:r>
              <a:rPr lang="en-US" sz="2200">
                <a:solidFill>
                  <a:srgbClr val="FFFFFF"/>
                </a:solidFill>
                <a:latin typeface="Arial"/>
                <a:cs typeface="Arial"/>
              </a:rPr>
              <a:t>Being an </a:t>
            </a:r>
            <a:r>
              <a:rPr lang="en-US" sz="2200" b="1" i="1">
                <a:solidFill>
                  <a:srgbClr val="FFFFFF"/>
                </a:solidFill>
                <a:latin typeface="Arial"/>
                <a:cs typeface="Arial"/>
              </a:rPr>
              <a:t>active bystander </a:t>
            </a:r>
            <a:r>
              <a:rPr lang="en-US" sz="2200">
                <a:solidFill>
                  <a:srgbClr val="FFFFFF"/>
                </a:solidFill>
                <a:latin typeface="Arial"/>
                <a:cs typeface="Arial"/>
              </a:rPr>
              <a:t>means assessing how we can best support the person experiencing harm, while also limiting any additional harm from occurring in the process. </a:t>
            </a:r>
          </a:p>
        </p:txBody>
      </p:sp>
      <p:sp>
        <p:nvSpPr>
          <p:cNvPr id="3" name="Rectangle 2"/>
          <p:cNvSpPr/>
          <p:nvPr/>
        </p:nvSpPr>
        <p:spPr>
          <a:xfrm>
            <a:off x="1228437" y="1637524"/>
            <a:ext cx="3269672" cy="2308324"/>
          </a:xfrm>
          <a:prstGeom prst="rect">
            <a:avLst/>
          </a:prstGeom>
        </p:spPr>
        <p:txBody>
          <a:bodyPr wrap="square">
            <a:spAutoFit/>
          </a:bodyPr>
          <a:lstStyle/>
          <a:p>
            <a:r>
              <a:rPr lang="en-US" sz="4800" err="1">
                <a:solidFill>
                  <a:srgbClr val="FFFFFF"/>
                </a:solidFill>
                <a:latin typeface="Times New Roman" panose="02020603050405020304" pitchFamily="18" charset="0"/>
                <a:cs typeface="Times New Roman" panose="02020603050405020304" pitchFamily="18" charset="0"/>
              </a:rPr>
              <a:t>by·stand·er</a:t>
            </a:r>
          </a:p>
          <a:p>
            <a:r>
              <a:rPr lang="en-US" sz="4800">
                <a:solidFill>
                  <a:srgbClr val="FFFFFF"/>
                </a:solidFill>
                <a:latin typeface="Times New Roman" panose="02020603050405020304" pitchFamily="18" charset="0"/>
                <a:cs typeface="Times New Roman" panose="02020603050405020304" pitchFamily="18" charset="0"/>
              </a:rPr>
              <a:t>/ˈ</a:t>
            </a:r>
            <a:r>
              <a:rPr lang="en-US" sz="4800" err="1">
                <a:solidFill>
                  <a:srgbClr val="FFFFFF"/>
                </a:solidFill>
                <a:latin typeface="Times New Roman" panose="02020603050405020304" pitchFamily="18" charset="0"/>
                <a:cs typeface="Times New Roman" panose="02020603050405020304" pitchFamily="18" charset="0"/>
              </a:rPr>
              <a:t>bīˌstandər</a:t>
            </a:r>
            <a:r>
              <a:rPr lang="en-US" sz="4800">
                <a:solidFill>
                  <a:srgbClr val="FFFFFF"/>
                </a:solidFill>
                <a:latin typeface="Times New Roman" panose="02020603050405020304" pitchFamily="18" charset="0"/>
                <a:cs typeface="Times New Roman" panose="02020603050405020304" pitchFamily="18" charset="0"/>
              </a:rPr>
              <a:t>/</a:t>
            </a:r>
          </a:p>
          <a:p>
            <a:r>
              <a:rPr lang="en-US" sz="4800" i="1">
                <a:solidFill>
                  <a:srgbClr val="FFFFFF"/>
                </a:solidFill>
                <a:latin typeface="Times New Roman" panose="02020603050405020304" pitchFamily="18" charset="0"/>
                <a:cs typeface="Times New Roman" panose="02020603050405020304" pitchFamily="18" charset="0"/>
              </a:rPr>
              <a:t>(noun):</a:t>
            </a:r>
            <a:endParaRPr lang="en-US" sz="4800" b="0" i="0">
              <a:solidFill>
                <a:srgbClr val="FFFFFF"/>
              </a:solidFill>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1644313" y="6230580"/>
            <a:ext cx="356188" cy="461665"/>
          </a:xfrm>
          <a:prstGeom prst="rect">
            <a:avLst/>
          </a:prstGeom>
          <a:noFill/>
        </p:spPr>
        <p:txBody>
          <a:bodyPr wrap="none" rtlCol="0" anchor="t">
            <a:spAutoFit/>
          </a:bodyPr>
          <a:lstStyle/>
          <a:p>
            <a:r>
              <a:rPr lang="en-US" sz="2400" b="1">
                <a:solidFill>
                  <a:schemeClr val="bg1"/>
                </a:solidFill>
                <a:latin typeface="Arial Bold" panose="020B0704020202020204" pitchFamily="34" charset="0"/>
                <a:cs typeface="Arial Bold" panose="020B0704020202020204" pitchFamily="34" charset="0"/>
              </a:rPr>
              <a:t>7</a:t>
            </a:r>
            <a:endParaRPr lang="en-US" b="1">
              <a:solidFill>
                <a:schemeClr val="bg1"/>
              </a:solidFill>
              <a:latin typeface="Arial Bold" panose="020B0704020202020204" pitchFamily="34" charset="0"/>
              <a:cs typeface="Arial Bold" panose="020B0704020202020204" pitchFamily="34" charset="0"/>
            </a:endParaRPr>
          </a:p>
        </p:txBody>
      </p:sp>
      <p:pic>
        <p:nvPicPr>
          <p:cNvPr id="8" name="Picture 5" descr="Diagram&#10;&#10;Description automatically generated">
            <a:extLst>
              <a:ext uri="{FF2B5EF4-FFF2-40B4-BE49-F238E27FC236}">
                <a16:creationId xmlns:a16="http://schemas.microsoft.com/office/drawing/2014/main" id="{F0485A92-2C4D-17C1-1745-3BC38864DB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759" y="5277928"/>
            <a:ext cx="1549880" cy="1578635"/>
          </a:xfrm>
          <a:prstGeom prst="rect">
            <a:avLst/>
          </a:prstGeom>
        </p:spPr>
      </p:pic>
      <p:sp>
        <p:nvSpPr>
          <p:cNvPr id="4" name="Rectangle 3">
            <a:extLst>
              <a:ext uri="{FF2B5EF4-FFF2-40B4-BE49-F238E27FC236}">
                <a16:creationId xmlns:a16="http://schemas.microsoft.com/office/drawing/2014/main" id="{F878E3F9-50BE-D9B1-4C7D-183BC854498D}"/>
              </a:ext>
            </a:extLst>
          </p:cNvPr>
          <p:cNvSpPr/>
          <p:nvPr/>
        </p:nvSpPr>
        <p:spPr>
          <a:xfrm>
            <a:off x="3861759" y="6330607"/>
            <a:ext cx="6096000" cy="261610"/>
          </a:xfrm>
          <a:prstGeom prst="rect">
            <a:avLst/>
          </a:prstGeom>
        </p:spPr>
        <p:txBody>
          <a:bodyPr lIns="91440" tIns="45720" rIns="91440" bIns="45720" anchor="t">
            <a:spAutoFit/>
          </a:bodyPr>
          <a:lstStyle/>
          <a:p>
            <a:r>
              <a:rPr lang="en-US" sz="1100">
                <a:solidFill>
                  <a:schemeClr val="bg1"/>
                </a:solidFill>
                <a:latin typeface="Arial"/>
                <a:cs typeface="Arial"/>
              </a:rPr>
              <a:t>Bystander: </a:t>
            </a:r>
            <a:r>
              <a:rPr lang="en-US" sz="1100" err="1">
                <a:solidFill>
                  <a:schemeClr val="bg1"/>
                </a:solidFill>
                <a:latin typeface="Arial"/>
                <a:cs typeface="Arial"/>
              </a:rPr>
              <a:t>Sotieria</a:t>
            </a:r>
            <a:r>
              <a:rPr lang="en-US" sz="1100">
                <a:solidFill>
                  <a:schemeClr val="bg1"/>
                </a:solidFill>
                <a:latin typeface="Arial"/>
                <a:cs typeface="Arial"/>
              </a:rPr>
              <a:t> Solutions</a:t>
            </a:r>
          </a:p>
        </p:txBody>
      </p:sp>
    </p:spTree>
    <p:extLst>
      <p:ext uri="{BB962C8B-B14F-4D97-AF65-F5344CB8AC3E}">
        <p14:creationId xmlns:p14="http://schemas.microsoft.com/office/powerpoint/2010/main" val="335205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833" y="-50799"/>
            <a:ext cx="13673667" cy="9115778"/>
          </a:xfrm>
          <a:prstGeom prst="rect">
            <a:avLst/>
          </a:prstGeom>
        </p:spPr>
      </p:pic>
      <p:sp>
        <p:nvSpPr>
          <p:cNvPr id="6" name="Parallelogram 5"/>
          <p:cNvSpPr/>
          <p:nvPr/>
        </p:nvSpPr>
        <p:spPr>
          <a:xfrm>
            <a:off x="1363133" y="5779842"/>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Parallelogram 6"/>
          <p:cNvSpPr/>
          <p:nvPr/>
        </p:nvSpPr>
        <p:spPr>
          <a:xfrm>
            <a:off x="4896271" y="-641025"/>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Title 17"/>
          <p:cNvSpPr txBox="1">
            <a:spLocks/>
          </p:cNvSpPr>
          <p:nvPr/>
        </p:nvSpPr>
        <p:spPr>
          <a:xfrm>
            <a:off x="3719983" y="4457167"/>
            <a:ext cx="9723120" cy="1200329"/>
          </a:xfrm>
          <a:prstGeom prst="rect">
            <a:avLst/>
          </a:prstGeom>
          <a:solidFill>
            <a:schemeClr val="bg1"/>
          </a:solidFill>
        </p:spPr>
        <p:txBody>
          <a:bodyPr wrap="square" anchor="ctr" anchorCtr="0">
            <a:spAutoFit/>
          </a:bodyPr>
          <a:lstStyle>
            <a:lvl1pPr algn="ctr" defTabSz="914400" rtl="0" eaLnBrk="1" latinLnBrk="0" hangingPunct="1">
              <a:lnSpc>
                <a:spcPct val="90000"/>
              </a:lnSpc>
              <a:spcBef>
                <a:spcPct val="0"/>
              </a:spcBef>
              <a:buNone/>
              <a:defRPr sz="4400" b="1" i="1" kern="1200" cap="all" baseline="0">
                <a:solidFill>
                  <a:srgbClr val="0067B0"/>
                </a:solidFill>
                <a:latin typeface="Arial" charset="0"/>
                <a:ea typeface="+mj-ea"/>
                <a:cs typeface="+mj-cs"/>
              </a:defRPr>
            </a:lvl1pPr>
          </a:lstStyle>
          <a:p>
            <a:pPr algn="l"/>
            <a:r>
              <a:rPr lang="en-US" sz="4000" b="0">
                <a:solidFill>
                  <a:srgbClr val="E02136"/>
                </a:solidFill>
                <a:ea typeface="Gotham Medium" charset="0"/>
                <a:cs typeface="Gotham Medium" charset="0"/>
              </a:rPr>
              <a:t>WHEN HAVE YOU BEEN AN </a:t>
            </a:r>
            <a:br>
              <a:rPr lang="en-US" sz="4000" b="0">
                <a:solidFill>
                  <a:srgbClr val="E02136"/>
                </a:solidFill>
                <a:ea typeface="Gotham Medium" charset="0"/>
                <a:cs typeface="Gotham Medium" charset="0"/>
              </a:rPr>
            </a:br>
            <a:r>
              <a:rPr lang="en-US" sz="4000" b="0">
                <a:solidFill>
                  <a:srgbClr val="E02136"/>
                </a:solidFill>
                <a:ea typeface="Gotham Medium" charset="0"/>
                <a:cs typeface="Gotham Medium" charset="0"/>
              </a:rPr>
              <a:t>ACTIVE BYSTANDER? </a:t>
            </a:r>
            <a:endParaRPr lang="en-US" sz="4000" b="0">
              <a:solidFill>
                <a:srgbClr val="E02136"/>
              </a:solidFill>
              <a:latin typeface="Gotham Medium" charset="0"/>
              <a:ea typeface="Gotham Medium" charset="0"/>
              <a:cs typeface="Gotham Medium" charset="0"/>
            </a:endParaRPr>
          </a:p>
        </p:txBody>
      </p:sp>
      <p:sp>
        <p:nvSpPr>
          <p:cNvPr id="11" name="TextBox 10"/>
          <p:cNvSpPr txBox="1"/>
          <p:nvPr/>
        </p:nvSpPr>
        <p:spPr>
          <a:xfrm>
            <a:off x="11644313" y="6230580"/>
            <a:ext cx="356188" cy="461665"/>
          </a:xfrm>
          <a:prstGeom prst="rect">
            <a:avLst/>
          </a:prstGeom>
          <a:noFill/>
        </p:spPr>
        <p:txBody>
          <a:bodyPr wrap="none" rtlCol="0" anchor="t">
            <a:spAutoFit/>
          </a:bodyPr>
          <a:lstStyle/>
          <a:p>
            <a:r>
              <a:rPr lang="en-US" sz="2400" b="1">
                <a:solidFill>
                  <a:schemeClr val="bg1"/>
                </a:solidFill>
                <a:latin typeface="Arial Bold" panose="020B0704020202020204" pitchFamily="34" charset="0"/>
                <a:cs typeface="Arial Bold" panose="020B0704020202020204" pitchFamily="34" charset="0"/>
              </a:rPr>
              <a:t>8</a:t>
            </a:r>
            <a:endParaRPr lang="en-US" b="1">
              <a:solidFill>
                <a:schemeClr val="bg1"/>
              </a:solidFill>
              <a:latin typeface="Arial Bold" panose="020B0704020202020204" pitchFamily="34" charset="0"/>
              <a:cs typeface="Arial Bold" panose="020B0704020202020204" pitchFamily="34" charset="0"/>
            </a:endParaRPr>
          </a:p>
        </p:txBody>
      </p:sp>
      <p:pic>
        <p:nvPicPr>
          <p:cNvPr id="5" name="Picture 5" descr="Diagram&#10;&#10;Description automatically generated">
            <a:extLst>
              <a:ext uri="{FF2B5EF4-FFF2-40B4-BE49-F238E27FC236}">
                <a16:creationId xmlns:a16="http://schemas.microsoft.com/office/drawing/2014/main" id="{8E241DD8-E16C-74BE-3B32-F56766486D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00891" y="5666117"/>
            <a:ext cx="1549880" cy="1578635"/>
          </a:xfrm>
          <a:prstGeom prst="rect">
            <a:avLst/>
          </a:prstGeom>
        </p:spPr>
      </p:pic>
    </p:spTree>
    <p:extLst>
      <p:ext uri="{BB962C8B-B14F-4D97-AF65-F5344CB8AC3E}">
        <p14:creationId xmlns:p14="http://schemas.microsoft.com/office/powerpoint/2010/main" val="45179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de146cc-ecaa-4210-9e24-4bb62ea35dd6" xsi:nil="true"/>
    <lcf76f155ced4ddcb4097134ff3c332f xmlns="a235ba24-0017-43d1-bba7-85df926f057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0E23ECD8D3C74A8280BD586F448DD4" ma:contentTypeVersion="13" ma:contentTypeDescription="Create a new document." ma:contentTypeScope="" ma:versionID="04caf6e1a4efb7c717eba31275fca743">
  <xsd:schema xmlns:xsd="http://www.w3.org/2001/XMLSchema" xmlns:xs="http://www.w3.org/2001/XMLSchema" xmlns:p="http://schemas.microsoft.com/office/2006/metadata/properties" xmlns:ns2="a235ba24-0017-43d1-bba7-85df926f0576" xmlns:ns3="ede146cc-ecaa-4210-9e24-4bb62ea35dd6" targetNamespace="http://schemas.microsoft.com/office/2006/metadata/properties" ma:root="true" ma:fieldsID="e0ff947c56afa4c4885380b6a4435611" ns2:_="" ns3:_="">
    <xsd:import namespace="a235ba24-0017-43d1-bba7-85df926f0576"/>
    <xsd:import namespace="ede146cc-ecaa-4210-9e24-4bb62ea35d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5ba24-0017-43d1-bba7-85df926f05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e146cc-ecaa-4210-9e24-4bb62ea35dd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1a48936-09dc-4eba-895f-2d27035ece2a}" ma:internalName="TaxCatchAll" ma:showField="CatchAllData" ma:web="ede146cc-ecaa-4210-9e24-4bb62ea35d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27404A-3A01-40A7-B03B-9E4E25FDCF42}">
  <ds:schemaRefs>
    <ds:schemaRef ds:uri="http://schemas.microsoft.com/sharepoint/v3/contenttype/forms"/>
  </ds:schemaRefs>
</ds:datastoreItem>
</file>

<file path=customXml/itemProps2.xml><?xml version="1.0" encoding="utf-8"?>
<ds:datastoreItem xmlns:ds="http://schemas.openxmlformats.org/officeDocument/2006/customXml" ds:itemID="{9A54FB56-3BCA-454F-AC61-553DD7E4A02E}">
  <ds:schemaRefs>
    <ds:schemaRef ds:uri="a235ba24-0017-43d1-bba7-85df926f0576"/>
    <ds:schemaRef ds:uri="ede146cc-ecaa-4210-9e24-4bb62ea35d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366B37-65C1-4702-9036-B3082D5D166A}">
  <ds:schemaRefs>
    <ds:schemaRef ds:uri="a235ba24-0017-43d1-bba7-85df926f0576"/>
    <ds:schemaRef ds:uri="ede146cc-ecaa-4210-9e24-4bb62ea35d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9372</Words>
  <Application>Microsoft Office PowerPoint</Application>
  <PresentationFormat>Widescreen</PresentationFormat>
  <Paragraphs>681</Paragraphs>
  <Slides>50</Slides>
  <Notes>49</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50</vt:i4>
      </vt:variant>
    </vt:vector>
  </HeadingPairs>
  <TitlesOfParts>
    <vt:vector size="66" baseType="lpstr">
      <vt:lpstr>Arial</vt:lpstr>
      <vt:lpstr>Arial</vt:lpstr>
      <vt:lpstr>Arial Bold</vt:lpstr>
      <vt:lpstr>Calibri</vt:lpstr>
      <vt:lpstr>Gotham</vt:lpstr>
      <vt:lpstr>Gotham Book</vt:lpstr>
      <vt:lpstr>Gotham Medium</vt:lpstr>
      <vt:lpstr>Times New Roman</vt:lpstr>
      <vt:lpstr>Custom Design</vt:lpstr>
      <vt:lpstr>1_Custom Design</vt:lpstr>
      <vt:lpstr>2_Custom Design</vt:lpstr>
      <vt:lpstr>3_Custom Design</vt:lpstr>
      <vt:lpstr>4_Custom Design</vt:lpstr>
      <vt:lpstr>Office Theme</vt:lpstr>
      <vt:lpstr>6_Custom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QUESTIONS</vt:lpstr>
      <vt:lpstr>PowerPoint Presentation</vt:lpstr>
      <vt:lpstr>GROUP DEBRIEF</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 Sonja</dc:creator>
  <cp:lastModifiedBy>Carpenter, Jaclyn Irene</cp:lastModifiedBy>
  <cp:revision>2</cp:revision>
  <cp:lastPrinted>2023-05-18T21:36:46Z</cp:lastPrinted>
  <dcterms:modified xsi:type="dcterms:W3CDTF">2024-08-19T21:22:59Z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0x0101003C0E23ECD8D3C74A8280BD586F448DD4</vt:lpwstr>
  </property>
  <property fmtid="{D5CDD505-2E9C-101B-9397-08002B2CF9AE}" pid="3" name="ComplianceAssetId">
    <vt:lpwstr/>
  </property>
  <property fmtid="{D5CDD505-2E9C-101B-9397-08002B2CF9AE}" pid="4" name="Order">
    <vt:lpwstr>223100.000000000</vt:lpwstr>
  </property>
  <property fmtid="{D5CDD505-2E9C-101B-9397-08002B2CF9AE}" pid="5" name="_ExtendedDescription">
    <vt:lpwstr/>
  </property>
  <property fmtid="{D5CDD505-2E9C-101B-9397-08002B2CF9AE}" pid="6" name="MediaServiceImageTags">
    <vt:lpwstr/>
  </property>
</Properties>
</file>